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2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5.xml" ContentType="application/vnd.openxmlformats-officedocument.themeOverride+xml"/>
  <Override PartName="/ppt/drawings/drawing1.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6.xml" ContentType="application/vnd.openxmlformats-officedocument.themeOverr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69"/>
  </p:notesMasterIdLst>
  <p:sldIdLst>
    <p:sldId id="256" r:id="rId2"/>
    <p:sldId id="257" r:id="rId3"/>
    <p:sldId id="333" r:id="rId4"/>
    <p:sldId id="332" r:id="rId5"/>
    <p:sldId id="331" r:id="rId6"/>
    <p:sldId id="317" r:id="rId7"/>
    <p:sldId id="258" r:id="rId8"/>
    <p:sldId id="259" r:id="rId9"/>
    <p:sldId id="260" r:id="rId10"/>
    <p:sldId id="318" r:id="rId11"/>
    <p:sldId id="319" r:id="rId12"/>
    <p:sldId id="261" r:id="rId13"/>
    <p:sldId id="262" r:id="rId14"/>
    <p:sldId id="321" r:id="rId15"/>
    <p:sldId id="304" r:id="rId16"/>
    <p:sldId id="305" r:id="rId17"/>
    <p:sldId id="306" r:id="rId18"/>
    <p:sldId id="307" r:id="rId19"/>
    <p:sldId id="308" r:id="rId20"/>
    <p:sldId id="309" r:id="rId21"/>
    <p:sldId id="310" r:id="rId22"/>
    <p:sldId id="311" r:id="rId23"/>
    <p:sldId id="312" r:id="rId24"/>
    <p:sldId id="313" r:id="rId25"/>
    <p:sldId id="314" r:id="rId26"/>
    <p:sldId id="263" r:id="rId27"/>
    <p:sldId id="264" r:id="rId28"/>
    <p:sldId id="265" r:id="rId29"/>
    <p:sldId id="266" r:id="rId30"/>
    <p:sldId id="267" r:id="rId31"/>
    <p:sldId id="268" r:id="rId32"/>
    <p:sldId id="269"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22" r:id="rId56"/>
    <p:sldId id="272" r:id="rId57"/>
    <p:sldId id="279" r:id="rId58"/>
    <p:sldId id="323" r:id="rId59"/>
    <p:sldId id="281" r:id="rId60"/>
    <p:sldId id="324" r:id="rId61"/>
    <p:sldId id="325" r:id="rId62"/>
    <p:sldId id="326" r:id="rId63"/>
    <p:sldId id="327" r:id="rId64"/>
    <p:sldId id="328" r:id="rId65"/>
    <p:sldId id="329" r:id="rId66"/>
    <p:sldId id="330" r:id="rId67"/>
    <p:sldId id="280" r:id="rId6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3" d="100"/>
          <a:sy n="63" d="100"/>
        </p:scale>
        <p:origin x="804"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RAD\VTK2\185%20sta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1.bin"/></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embeddings/oleObject2.bin"/></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embeddings/oleObject6.bin"/></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embeddings/oleObject7.bin"/></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6.xml"/><Relationship Id="rId1" Type="http://schemas.microsoft.com/office/2011/relationships/chartStyle" Target="style6.xml"/><Relationship Id="rId5" Type="http://schemas.openxmlformats.org/officeDocument/2006/relationships/chartUserShapes" Target="../drawings/drawing1.xml"/><Relationship Id="rId4" Type="http://schemas.openxmlformats.org/officeDocument/2006/relationships/oleObject" Target="../embeddings/oleObject8.bin"/></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embeddings/oleObject9.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r-Latn-RS"/>
              <a:t>O</a:t>
            </a:r>
            <a:r>
              <a:rPr lang="sr-Cyrl-RS"/>
              <a:t>дузети предмет</a:t>
            </a:r>
            <a:r>
              <a:rPr lang="sr-Cyrl-RS" baseline="0"/>
              <a:t>и код педофила</a:t>
            </a:r>
            <a:endParaRPr lang="sr-Cyrl-R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Sheet1!$G$11</c:f>
              <c:strCache>
                <c:ptCount val="1"/>
                <c:pt idx="0">
                  <c:v>бр.одузетих предмета</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Sheet1!$E$12:$F$20</c:f>
              <c:multiLvlStrCache>
                <c:ptCount val="9"/>
                <c:lvl>
                  <c:pt idx="0">
                    <c:v>хард дискови</c:v>
                  </c:pt>
                  <c:pt idx="1">
                    <c:v>мобилни телефони</c:v>
                  </c:pt>
                  <c:pt idx="2">
                    <c:v>лап топ рачунари</c:v>
                  </c:pt>
                  <c:pt idx="3">
                    <c:v>микро SD картице</c:v>
                  </c:pt>
                  <c:pt idx="4">
                    <c:v>АДСЛ уређај</c:v>
                  </c:pt>
                  <c:pt idx="5">
                    <c:v>СИМ картице</c:v>
                  </c:pt>
                  <c:pt idx="6">
                    <c:v>USB дискови</c:v>
                  </c:pt>
                  <c:pt idx="7">
                    <c:v>модем, рутер</c:v>
                  </c:pt>
                  <c:pt idx="8">
                    <c:v>Десктоп рачунар</c:v>
                  </c:pt>
                </c:lvl>
                <c:lvl>
                  <c:pt idx="0">
                    <c:v>1</c:v>
                  </c:pt>
                  <c:pt idx="1">
                    <c:v>2</c:v>
                  </c:pt>
                  <c:pt idx="2">
                    <c:v>3</c:v>
                  </c:pt>
                  <c:pt idx="3">
                    <c:v>4</c:v>
                  </c:pt>
                  <c:pt idx="4">
                    <c:v>5</c:v>
                  </c:pt>
                  <c:pt idx="5">
                    <c:v>6</c:v>
                  </c:pt>
                  <c:pt idx="6">
                    <c:v>7</c:v>
                  </c:pt>
                  <c:pt idx="7">
                    <c:v>8</c:v>
                  </c:pt>
                  <c:pt idx="8">
                    <c:v>9</c:v>
                  </c:pt>
                </c:lvl>
              </c:multiLvlStrCache>
            </c:multiLvlStrRef>
          </c:cat>
          <c:val>
            <c:numRef>
              <c:f>Sheet1!$G$12:$G$20</c:f>
              <c:numCache>
                <c:formatCode>General</c:formatCode>
                <c:ptCount val="9"/>
                <c:pt idx="0">
                  <c:v>50</c:v>
                </c:pt>
                <c:pt idx="1">
                  <c:v>24</c:v>
                </c:pt>
                <c:pt idx="2">
                  <c:v>11</c:v>
                </c:pt>
                <c:pt idx="3">
                  <c:v>12</c:v>
                </c:pt>
                <c:pt idx="4">
                  <c:v>6</c:v>
                </c:pt>
                <c:pt idx="5">
                  <c:v>10</c:v>
                </c:pt>
                <c:pt idx="6">
                  <c:v>17</c:v>
                </c:pt>
                <c:pt idx="7">
                  <c:v>3</c:v>
                </c:pt>
                <c:pt idx="8">
                  <c:v>25</c:v>
                </c:pt>
              </c:numCache>
            </c:numRef>
          </c:val>
          <c:extLst>
            <c:ext xmlns:c16="http://schemas.microsoft.com/office/drawing/2014/chart" uri="{C3380CC4-5D6E-409C-BE32-E72D297353CC}">
              <c16:uniqueId val="{00000000-ED46-441B-B7FC-4F23ADCC3313}"/>
            </c:ext>
          </c:extLst>
        </c:ser>
        <c:dLbls>
          <c:showLegendKey val="0"/>
          <c:showVal val="0"/>
          <c:showCatName val="0"/>
          <c:showSerName val="0"/>
          <c:showPercent val="0"/>
          <c:showBubbleSize val="0"/>
        </c:dLbls>
        <c:gapWidth val="182"/>
        <c:axId val="1782011472"/>
        <c:axId val="1627581824"/>
      </c:barChart>
      <c:catAx>
        <c:axId val="17820114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27581824"/>
        <c:crosses val="autoZero"/>
        <c:auto val="1"/>
        <c:lblAlgn val="ctr"/>
        <c:lblOffset val="100"/>
        <c:noMultiLvlLbl val="0"/>
      </c:catAx>
      <c:valAx>
        <c:axId val="162758182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820114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1095994428300581E-2"/>
          <c:y val="0.15759058906029938"/>
          <c:w val="0.87777777777777788"/>
          <c:h val="0.54438757655293091"/>
        </c:manualLayout>
      </c:layout>
      <c:pie3DChart>
        <c:varyColors val="1"/>
        <c:ser>
          <c:idx val="0"/>
          <c:order val="0"/>
          <c:explosion val="17"/>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58C8-49E0-9EF8-E55EC4887780}"/>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58C8-49E0-9EF8-E55EC4887780}"/>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58C8-49E0-9EF8-E55EC4887780}"/>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58C8-49E0-9EF8-E55EC4887780}"/>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58C8-49E0-9EF8-E55EC4887780}"/>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58C8-49E0-9EF8-E55EC4887780}"/>
              </c:ext>
            </c:extLst>
          </c:dPt>
          <c:dLbls>
            <c:dLbl>
              <c:idx val="0"/>
              <c:layout>
                <c:manualLayout>
                  <c:x val="2.0624453193350833E-2"/>
                  <c:y val="7.2160250801982873E-3"/>
                </c:manualLayout>
              </c:layout>
              <c:tx>
                <c:rich>
                  <a:bodyPr/>
                  <a:lstStyle/>
                  <a:p>
                    <a:fld id="{4CE07A63-8078-477C-8B39-53D17FC224FE}" type="VALUE">
                      <a:rPr lang="en-US"/>
                      <a:pPr/>
                      <a:t>[VALUE]</a:t>
                    </a:fld>
                    <a:r>
                      <a:rPr lang="en-US"/>
                      <a:t>%</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8C8-49E0-9EF8-E55EC4887780}"/>
                </c:ext>
              </c:extLst>
            </c:dLbl>
            <c:dLbl>
              <c:idx val="1"/>
              <c:layout>
                <c:manualLayout>
                  <c:x val="-0.12629811898512686"/>
                  <c:y val="6.5725794692330128E-2"/>
                </c:manualLayout>
              </c:layout>
              <c:tx>
                <c:rich>
                  <a:bodyPr/>
                  <a:lstStyle/>
                  <a:p>
                    <a:fld id="{E17B4392-5EBA-4A6A-93D5-627EDB101626}" type="VALUE">
                      <a:rPr lang="en-US"/>
                      <a:pPr/>
                      <a:t>[VALUE]</a:t>
                    </a:fld>
                    <a:r>
                      <a:rPr lang="en-US"/>
                      <a:t>%</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8C8-49E0-9EF8-E55EC4887780}"/>
                </c:ext>
              </c:extLst>
            </c:dLbl>
            <c:dLbl>
              <c:idx val="2"/>
              <c:layout>
                <c:manualLayout>
                  <c:x val="-2.0952537182852143E-2"/>
                  <c:y val="-0.26235236220472441"/>
                </c:manualLayout>
              </c:layout>
              <c:tx>
                <c:rich>
                  <a:bodyPr/>
                  <a:lstStyle/>
                  <a:p>
                    <a:fld id="{6F374375-E912-47DA-9EAB-85D2DB4DDF5A}" type="VALUE">
                      <a:rPr lang="en-US"/>
                      <a:pPr/>
                      <a:t>[VALUE]</a:t>
                    </a:fld>
                    <a:r>
                      <a:rPr lang="en-US"/>
                      <a:t>%</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8C8-49E0-9EF8-E55EC4887780}"/>
                </c:ext>
              </c:extLst>
            </c:dLbl>
            <c:dLbl>
              <c:idx val="3"/>
              <c:tx>
                <c:rich>
                  <a:bodyPr/>
                  <a:lstStyle/>
                  <a:p>
                    <a:fld id="{FF5283BC-8F43-49CA-9B40-C13D86F94B0E}" type="VALUE">
                      <a:rPr lang="en-US"/>
                      <a:pPr/>
                      <a:t>[VALUE]</a:t>
                    </a:fld>
                    <a:r>
                      <a:rPr lang="en-US"/>
                      <a:t>%</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58C8-49E0-9EF8-E55EC4887780}"/>
                </c:ext>
              </c:extLst>
            </c:dLbl>
            <c:dLbl>
              <c:idx val="4"/>
              <c:tx>
                <c:rich>
                  <a:bodyPr/>
                  <a:lstStyle/>
                  <a:p>
                    <a:r>
                      <a:rPr lang="en-US"/>
                      <a:t>8%</a:t>
                    </a:r>
                  </a:p>
                </c:rich>
              </c:tx>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8C8-49E0-9EF8-E55EC4887780}"/>
                </c:ext>
              </c:extLst>
            </c:dLbl>
            <c:dLbl>
              <c:idx val="5"/>
              <c:layout>
                <c:manualLayout>
                  <c:x val="4.2070428696412948E-2"/>
                  <c:y val="6.3877952755905512E-3"/>
                </c:manualLayout>
              </c:layout>
              <c:tx>
                <c:rich>
                  <a:bodyPr/>
                  <a:lstStyle/>
                  <a:p>
                    <a:fld id="{A4222F37-3D63-43DB-94DF-7D16F7B9C192}" type="VALUE">
                      <a:rPr lang="en-US"/>
                      <a:pPr/>
                      <a:t>[VALUE]</a:t>
                    </a:fld>
                    <a:r>
                      <a:rPr lang="en-US"/>
                      <a:t>%</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58C8-49E0-9EF8-E55EC4887780}"/>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ysClr val="windowText" lastClr="000000"/>
                    </a:solidFill>
                    <a:latin typeface="+mn-lt"/>
                    <a:ea typeface="+mn-ea"/>
                    <a:cs typeface="Times New Roman" panose="02020603050405020304" pitchFamily="18" charset="0"/>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'[Chart in Microsoft PowerPoint]Foglio1'!$D$77:$D$82</c:f>
              <c:strCache>
                <c:ptCount val="6"/>
                <c:pt idx="0">
                  <c:v>18 година</c:v>
                </c:pt>
                <c:pt idx="1">
                  <c:v>Од 20-30</c:v>
                </c:pt>
                <c:pt idx="2">
                  <c:v>Од 30-40</c:v>
                </c:pt>
                <c:pt idx="3">
                  <c:v>Од 40-50</c:v>
                </c:pt>
                <c:pt idx="4">
                  <c:v>Од 50-60</c:v>
                </c:pt>
                <c:pt idx="5">
                  <c:v>Од 60-70</c:v>
                </c:pt>
              </c:strCache>
            </c:strRef>
          </c:cat>
          <c:val>
            <c:numRef>
              <c:f>'[Chart in Microsoft PowerPoint]Foglio1'!$E$77:$E$82</c:f>
              <c:numCache>
                <c:formatCode>General</c:formatCode>
                <c:ptCount val="6"/>
                <c:pt idx="0">
                  <c:v>3</c:v>
                </c:pt>
                <c:pt idx="1">
                  <c:v>29</c:v>
                </c:pt>
                <c:pt idx="2">
                  <c:v>34</c:v>
                </c:pt>
                <c:pt idx="3">
                  <c:v>18</c:v>
                </c:pt>
                <c:pt idx="4">
                  <c:v>8</c:v>
                </c:pt>
                <c:pt idx="5">
                  <c:v>8</c:v>
                </c:pt>
              </c:numCache>
            </c:numRef>
          </c:val>
          <c:extLst>
            <c:ext xmlns:c16="http://schemas.microsoft.com/office/drawing/2014/chart" uri="{C3380CC4-5D6E-409C-BE32-E72D297353CC}">
              <c16:uniqueId val="{0000000C-58C8-49E0-9EF8-E55EC4887780}"/>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1.8724628171478561E-2"/>
          <c:y val="0.80178623505395163"/>
          <c:w val="0.95699496937882766"/>
          <c:h val="0.17043598716827063"/>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bg1">
                  <a:lumMod val="85000"/>
                  <a:lumOff val="15000"/>
                </a:schemeClr>
              </a:solidFill>
              <a:latin typeface="+mn-lt"/>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9277756805677797E-2"/>
          <c:y val="0.19581795391755569"/>
          <c:w val="0.90072224319432215"/>
          <c:h val="0.48805613182897434"/>
        </c:manualLayout>
      </c:layout>
      <c:pie3DChart>
        <c:varyColors val="1"/>
        <c:ser>
          <c:idx val="0"/>
          <c:order val="0"/>
          <c:explosion val="1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33F5-438E-8BAA-A91069F360CB}"/>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33F5-438E-8BAA-A91069F360CB}"/>
              </c:ext>
            </c:extLst>
          </c:dPt>
          <c:dPt>
            <c:idx val="2"/>
            <c:bubble3D val="0"/>
            <c:explosion val="8"/>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33F5-438E-8BAA-A91069F360CB}"/>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33F5-438E-8BAA-A91069F360CB}"/>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33F5-438E-8BAA-A91069F360CB}"/>
              </c:ext>
            </c:extLst>
          </c:dPt>
          <c:dLbls>
            <c:dLbl>
              <c:idx val="1"/>
              <c:tx>
                <c:rich>
                  <a:bodyPr/>
                  <a:lstStyle/>
                  <a:p>
                    <a:fld id="{69FA86BC-7E5D-4030-9B98-07F81F7DD72C}" type="VALUE">
                      <a:rPr lang="en-US"/>
                      <a:pPr/>
                      <a:t>[VALUE]</a:t>
                    </a:fld>
                    <a:r>
                      <a:rPr lang="en-US"/>
                      <a:t>%</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3F5-438E-8BAA-A91069F360CB}"/>
                </c:ext>
              </c:extLst>
            </c:dLbl>
            <c:dLbl>
              <c:idx val="2"/>
              <c:layout>
                <c:manualLayout>
                  <c:x val="-0.11235673665791776"/>
                  <c:y val="-0.2069284047827355"/>
                </c:manualLayout>
              </c:layout>
              <c:tx>
                <c:rich>
                  <a:bodyPr/>
                  <a:lstStyle/>
                  <a:p>
                    <a:fld id="{A56A4E92-0D07-431F-B2C2-D0D556C539E7}" type="VALUE">
                      <a:rPr lang="en-US"/>
                      <a:pPr/>
                      <a:t>[VALUE]</a:t>
                    </a:fld>
                    <a:r>
                      <a:rPr lang="en-US"/>
                      <a:t>%</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33F5-438E-8BAA-A91069F360CB}"/>
                </c:ext>
              </c:extLst>
            </c:dLbl>
            <c:dLbl>
              <c:idx val="3"/>
              <c:tx>
                <c:rich>
                  <a:bodyPr/>
                  <a:lstStyle/>
                  <a:p>
                    <a:fld id="{C328D3DA-6511-462D-A362-4A2A3AC75EAD}" type="VALUE">
                      <a:rPr lang="en-US"/>
                      <a:pPr/>
                      <a:t>[VALUE]</a:t>
                    </a:fld>
                    <a:r>
                      <a:rPr lang="en-US"/>
                      <a:t>%</a:t>
                    </a:r>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33F5-438E-8BAA-A91069F360CB}"/>
                </c:ext>
              </c:extLst>
            </c:dLbl>
            <c:dLbl>
              <c:idx val="4"/>
              <c:tx>
                <c:rich>
                  <a:bodyPr/>
                  <a:lstStyle/>
                  <a:p>
                    <a:r>
                      <a:rPr lang="en-US"/>
                      <a:t>11%</a:t>
                    </a:r>
                  </a:p>
                </c:rich>
              </c:tx>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3F5-438E-8BAA-A91069F360CB}"/>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ysClr val="windowText" lastClr="000000"/>
                    </a:solidFill>
                    <a:latin typeface="+mn-lt"/>
                    <a:ea typeface="+mn-ea"/>
                    <a:cs typeface="Times New Roman" panose="02020603050405020304" pitchFamily="18" charset="0"/>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'[Chart in Microsoft PowerPoint]Foglio1'!$D$92:$D$96</c:f>
              <c:strCache>
                <c:ptCount val="5"/>
                <c:pt idx="0">
                  <c:v>Без школске спреме</c:v>
                </c:pt>
                <c:pt idx="1">
                  <c:v>Основна школа</c:v>
                </c:pt>
                <c:pt idx="2">
                  <c:v>Средња школа</c:v>
                </c:pt>
                <c:pt idx="3">
                  <c:v>Виша школска спрема</c:v>
                </c:pt>
                <c:pt idx="4">
                  <c:v>Висока школаска спрема</c:v>
                </c:pt>
              </c:strCache>
            </c:strRef>
          </c:cat>
          <c:val>
            <c:numRef>
              <c:f>'[Chart in Microsoft PowerPoint]Foglio1'!$E$92:$E$96</c:f>
              <c:numCache>
                <c:formatCode>General</c:formatCode>
                <c:ptCount val="5"/>
                <c:pt idx="0">
                  <c:v>0</c:v>
                </c:pt>
                <c:pt idx="1">
                  <c:v>8</c:v>
                </c:pt>
                <c:pt idx="2">
                  <c:v>71</c:v>
                </c:pt>
                <c:pt idx="3">
                  <c:v>10</c:v>
                </c:pt>
                <c:pt idx="4">
                  <c:v>11</c:v>
                </c:pt>
              </c:numCache>
            </c:numRef>
          </c:val>
          <c:extLst>
            <c:ext xmlns:c16="http://schemas.microsoft.com/office/drawing/2014/chart" uri="{C3380CC4-5D6E-409C-BE32-E72D297353CC}">
              <c16:uniqueId val="{0000000A-33F5-438E-8BAA-A91069F360CB}"/>
            </c:ext>
          </c:extLst>
        </c:ser>
        <c:dLbls>
          <c:dLblPos val="bestFit"/>
          <c:showLegendKey val="0"/>
          <c:showVal val="1"/>
          <c:showCatName val="0"/>
          <c:showSerName val="0"/>
          <c:showPercent val="0"/>
          <c:showBubbleSize val="0"/>
          <c:showLeaderLines val="1"/>
        </c:dLbls>
      </c:pie3DChart>
      <c:spPr>
        <a:noFill/>
        <a:ln>
          <a:noFill/>
        </a:ln>
        <a:effectLst/>
      </c:spPr>
    </c:plotArea>
    <c:legend>
      <c:legendPos val="b"/>
      <c:layout>
        <c:manualLayout>
          <c:xMode val="edge"/>
          <c:yMode val="edge"/>
          <c:x val="3.8372047244094494E-2"/>
          <c:y val="0.71309601924759403"/>
          <c:w val="0.93714479440069987"/>
          <c:h val="0.25912620297462818"/>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bg1">
                  <a:lumMod val="85000"/>
                  <a:lumOff val="15000"/>
                </a:schemeClr>
              </a:solidFill>
              <a:latin typeface="+mn-lt"/>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22475824689771648"/>
          <c:y val="0.1654016295414559"/>
          <c:w val="0.60572038802278472"/>
          <c:h val="0.55508872549111066"/>
        </c:manualLayout>
      </c:layout>
      <c:pie3DChart>
        <c:varyColors val="1"/>
        <c:ser>
          <c:idx val="0"/>
          <c:order val="0"/>
          <c:explosion val="21"/>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2C6F-459A-B67C-C51035689726}"/>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2C6F-459A-B67C-C51035689726}"/>
              </c:ext>
            </c:extLst>
          </c:dPt>
          <c:dLbls>
            <c:dLbl>
              <c:idx val="0"/>
              <c:layout>
                <c:manualLayout>
                  <c:x val="-3.3659499146641826E-2"/>
                  <c:y val="-0.27131715981409721"/>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C6F-459A-B67C-C51035689726}"/>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ysClr val="windowText" lastClr="000000"/>
                    </a:solidFill>
                    <a:latin typeface="+mn-lt"/>
                    <a:ea typeface="+mn-ea"/>
                    <a:cs typeface="Times New Roman" panose="02020603050405020304" pitchFamily="18" charset="0"/>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'[Chart in Microsoft PowerPoint]Foglio1'!$D$152:$D$153</c:f>
              <c:strCache>
                <c:ptCount val="2"/>
                <c:pt idx="0">
                  <c:v>Није осуђиван</c:v>
                </c:pt>
                <c:pt idx="1">
                  <c:v>Осуђиван</c:v>
                </c:pt>
              </c:strCache>
            </c:strRef>
          </c:cat>
          <c:val>
            <c:numRef>
              <c:f>'[Chart in Microsoft PowerPoint]Foglio1'!$E$152:$E$153</c:f>
              <c:numCache>
                <c:formatCode>0%</c:formatCode>
                <c:ptCount val="2"/>
                <c:pt idx="0">
                  <c:v>0.97</c:v>
                </c:pt>
                <c:pt idx="1">
                  <c:v>0.03</c:v>
                </c:pt>
              </c:numCache>
            </c:numRef>
          </c:val>
          <c:extLst>
            <c:ext xmlns:c16="http://schemas.microsoft.com/office/drawing/2014/chart" uri="{C3380CC4-5D6E-409C-BE32-E72D297353CC}">
              <c16:uniqueId val="{00000004-2C6F-459A-B67C-C51035689726}"/>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bg1">
                  <a:lumMod val="85000"/>
                  <a:lumOff val="15000"/>
                </a:schemeClr>
              </a:solidFill>
              <a:latin typeface="+mn-lt"/>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2481885719753512"/>
          <c:y val="0.11711282688019695"/>
          <c:w val="0.76992756265915285"/>
          <c:h val="0.53547962049152942"/>
        </c:manualLayout>
      </c:layout>
      <c:pie3DChart>
        <c:varyColors val="1"/>
        <c:ser>
          <c:idx val="0"/>
          <c:order val="0"/>
          <c:explosion val="4"/>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FD61-463B-B3A3-949752B0CF4C}"/>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FD61-463B-B3A3-949752B0CF4C}"/>
              </c:ext>
            </c:extLst>
          </c:dPt>
          <c:dLbls>
            <c:dLbl>
              <c:idx val="0"/>
              <c:layout>
                <c:manualLayout>
                  <c:x val="-0.16145204515509001"/>
                  <c:y val="-0.11128699829859851"/>
                </c:manualLayout>
              </c:layout>
              <c:tx>
                <c:rich>
                  <a:bodyPr/>
                  <a:lstStyle/>
                  <a:p>
                    <a:fld id="{46F7DFFB-7259-46E9-8162-714AEBD829D4}" type="VALUE">
                      <a:rPr lang="en-US" smtClean="0"/>
                      <a:pPr/>
                      <a:t>[VALUE]</a:t>
                    </a:fld>
                    <a:endParaRPr lang="en-US"/>
                  </a:p>
                </c:rich>
              </c:tx>
              <c:dLblPos val="bestFit"/>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D61-463B-B3A3-949752B0CF4C}"/>
                </c:ext>
              </c:extLst>
            </c:dLbl>
            <c:dLbl>
              <c:idx val="1"/>
              <c:layout>
                <c:manualLayout>
                  <c:x val="0.14752052251214681"/>
                  <c:y val="7.1117284542830034E-2"/>
                </c:manualLayout>
              </c:layout>
              <c:tx>
                <c:rich>
                  <a:bodyPr/>
                  <a:lstStyle/>
                  <a:p>
                    <a:r>
                      <a:rPr lang="en-US" baseline="0"/>
                      <a:t>2%</a:t>
                    </a:r>
                    <a:endParaRPr lang="en-US"/>
                  </a:p>
                </c:rich>
              </c:tx>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FD61-463B-B3A3-949752B0CF4C}"/>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65000"/>
                      </a:schemeClr>
                    </a:solidFill>
                    <a:latin typeface="+mn-lt"/>
                    <a:ea typeface="+mn-ea"/>
                    <a:cs typeface="+mn-cs"/>
                  </a:defRPr>
                </a:pPr>
                <a:endParaRPr lang="en-US"/>
              </a:p>
            </c:txPr>
            <c:dLblPos val="inEnd"/>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'[Chart in Microsoft Word]Foglio1'!$D$35:$D$36</c:f>
              <c:strCache>
                <c:ptCount val="2"/>
                <c:pt idx="0">
                  <c:v>Кривична дела против имовине</c:v>
                </c:pt>
                <c:pt idx="1">
                  <c:v>Кривична дела против полне слободе</c:v>
                </c:pt>
              </c:strCache>
            </c:strRef>
          </c:cat>
          <c:val>
            <c:numRef>
              <c:f>'[Chart in Microsoft Word]Foglio1'!$E$35:$E$36</c:f>
              <c:numCache>
                <c:formatCode>0%</c:formatCode>
                <c:ptCount val="2"/>
                <c:pt idx="0">
                  <c:v>0.03</c:v>
                </c:pt>
                <c:pt idx="1">
                  <c:v>0.02</c:v>
                </c:pt>
              </c:numCache>
            </c:numRef>
          </c:val>
          <c:extLst>
            <c:ext xmlns:c16="http://schemas.microsoft.com/office/drawing/2014/chart" uri="{C3380CC4-5D6E-409C-BE32-E72D297353CC}">
              <c16:uniqueId val="{00000004-FD61-463B-B3A3-949752B0CF4C}"/>
            </c:ext>
          </c:extLst>
        </c:ser>
        <c:dLbls>
          <c:dLblPos val="inEnd"/>
          <c:showLegendKey val="0"/>
          <c:showVal val="1"/>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bg1">
                  <a:lumMod val="85000"/>
                  <a:lumOff val="1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47785352160796596"/>
          <c:y val="0.1007422429264164"/>
          <c:w val="0.49406473974766996"/>
          <c:h val="0.70586843801948995"/>
        </c:manualLayout>
      </c:layout>
      <c:bar3DChart>
        <c:barDir val="bar"/>
        <c:grouping val="clustered"/>
        <c:varyColors val="0"/>
        <c:ser>
          <c:idx val="0"/>
          <c:order val="0"/>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cat>
            <c:strRef>
              <c:f>Foglio1!$A$1:$A$5</c:f>
              <c:strCache>
                <c:ptCount val="5"/>
                <c:pt idx="0">
                  <c:v>Београд</c:v>
                </c:pt>
                <c:pt idx="1">
                  <c:v>Северноисточна Србија</c:v>
                </c:pt>
                <c:pt idx="2">
                  <c:v>Југоисточна Србија</c:v>
                </c:pt>
                <c:pt idx="3">
                  <c:v>Шумадија и Западна Србија</c:v>
                </c:pt>
                <c:pt idx="4">
                  <c:v>Војводина</c:v>
                </c:pt>
              </c:strCache>
            </c:strRef>
          </c:cat>
          <c:val>
            <c:numRef>
              <c:f>Foglio1!$B$1:$B$5</c:f>
              <c:numCache>
                <c:formatCode>General</c:formatCode>
                <c:ptCount val="5"/>
                <c:pt idx="0">
                  <c:v>23</c:v>
                </c:pt>
                <c:pt idx="1">
                  <c:v>1</c:v>
                </c:pt>
                <c:pt idx="2">
                  <c:v>9</c:v>
                </c:pt>
                <c:pt idx="3">
                  <c:v>10</c:v>
                </c:pt>
                <c:pt idx="4">
                  <c:v>19</c:v>
                </c:pt>
              </c:numCache>
            </c:numRef>
          </c:val>
          <c:shape val="cylinder"/>
          <c:extLst>
            <c:ext xmlns:c16="http://schemas.microsoft.com/office/drawing/2014/chart" uri="{C3380CC4-5D6E-409C-BE32-E72D297353CC}">
              <c16:uniqueId val="{00000000-1233-4518-8C05-B5CE8C1F94C4}"/>
            </c:ext>
          </c:extLst>
        </c:ser>
        <c:dLbls>
          <c:showLegendKey val="0"/>
          <c:showVal val="0"/>
          <c:showCatName val="0"/>
          <c:showSerName val="0"/>
          <c:showPercent val="0"/>
          <c:showBubbleSize val="0"/>
        </c:dLbls>
        <c:gapWidth val="65"/>
        <c:shape val="box"/>
        <c:axId val="618024015"/>
        <c:axId val="618034831"/>
        <c:axId val="0"/>
      </c:bar3DChart>
      <c:catAx>
        <c:axId val="618024015"/>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2400" b="0" i="0" u="none" strike="noStrike" kern="1200" cap="all" baseline="0">
                <a:solidFill>
                  <a:schemeClr val="bg1">
                    <a:lumMod val="85000"/>
                    <a:lumOff val="15000"/>
                  </a:schemeClr>
                </a:solidFill>
                <a:latin typeface="+mn-lt"/>
                <a:ea typeface="+mn-ea"/>
                <a:cs typeface="Times New Roman" panose="02020603050405020304" pitchFamily="18" charset="0"/>
              </a:defRPr>
            </a:pPr>
            <a:endParaRPr lang="en-US"/>
          </a:p>
        </c:txPr>
        <c:crossAx val="618034831"/>
        <c:crosses val="autoZero"/>
        <c:auto val="1"/>
        <c:lblAlgn val="ctr"/>
        <c:lblOffset val="100"/>
        <c:noMultiLvlLbl val="0"/>
      </c:catAx>
      <c:valAx>
        <c:axId val="618034831"/>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dk1"/>
                </a:solidFill>
                <a:latin typeface="Times New Roman" panose="02020603050405020304" pitchFamily="18" charset="0"/>
                <a:ea typeface="+mn-ea"/>
                <a:cs typeface="Times New Roman" panose="02020603050405020304" pitchFamily="18" charset="0"/>
              </a:defRPr>
            </a:pPr>
            <a:endParaRPr lang="en-US"/>
          </a:p>
        </c:txPr>
        <c:crossAx val="618024015"/>
        <c:crosses val="autoZero"/>
        <c:crossBetween val="between"/>
      </c:valAx>
      <c:dTable>
        <c:showHorzBorder val="1"/>
        <c:showVertBorder val="1"/>
        <c:showOutline val="1"/>
        <c:showKeys val="1"/>
        <c:spPr>
          <a:noFill/>
          <a:ln w="9525">
            <a:solidFill>
              <a:schemeClr val="dk1">
                <a:lumMod val="35000"/>
                <a:lumOff val="65000"/>
              </a:schemeClr>
            </a:solidFill>
          </a:ln>
          <a:effectLst/>
        </c:spPr>
        <c:txPr>
          <a:bodyPr rot="0" spcFirstLastPara="1" vertOverflow="ellipsis" vert="horz" wrap="square" anchor="ctr" anchorCtr="1"/>
          <a:lstStyle/>
          <a:p>
            <a:pPr rtl="0">
              <a:defRPr sz="2000" b="0" i="0" u="none" strike="noStrike" kern="1200" baseline="0">
                <a:solidFill>
                  <a:schemeClr val="bg1">
                    <a:lumMod val="85000"/>
                    <a:lumOff val="15000"/>
                  </a:schemeClr>
                </a:solidFill>
                <a:latin typeface="+mn-lt"/>
                <a:ea typeface="+mn-ea"/>
                <a:cs typeface="Times New Roman" panose="02020603050405020304" pitchFamily="18" charset="0"/>
              </a:defRPr>
            </a:pPr>
            <a:endParaRPr lang="en-US"/>
          </a:p>
        </c:txPr>
      </c:dTable>
      <c:spPr>
        <a:noFill/>
        <a:ln>
          <a:noFill/>
        </a:ln>
        <a:effectLst/>
      </c:spPr>
    </c:plotArea>
    <c:plotVisOnly val="1"/>
    <c:dispBlanksAs val="gap"/>
    <c:showDLblsOverMax val="0"/>
  </c:chart>
  <c:spPr>
    <a:noFill/>
    <a:ln w="9525" cap="flat" cmpd="sng" algn="ctr">
      <a:solidFill>
        <a:schemeClr val="dk1">
          <a:lumMod val="25000"/>
          <a:lumOff val="75000"/>
        </a:schemeClr>
      </a:solidFill>
      <a:round/>
    </a:ln>
    <a:effectLst/>
  </c:spPr>
  <c:txPr>
    <a:bodyPr/>
    <a:lstStyle/>
    <a:p>
      <a:pPr>
        <a:defRPr sz="1100">
          <a:solidFill>
            <a:schemeClr val="dk1"/>
          </a:solidFill>
          <a:latin typeface="Times New Roman" panose="02020603050405020304" pitchFamily="18" charset="0"/>
          <a:cs typeface="Times New Roman" panose="02020603050405020304" pitchFamily="18" charset="0"/>
        </a:defRPr>
      </a:pPr>
      <a:endParaRPr lang="en-US"/>
    </a:p>
  </c:txPr>
  <c:externalData r:id="rId4">
    <c:autoUpdate val="0"/>
  </c:externalData>
  <c:userShapes r:id="rId5"/>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5674115664067756"/>
          <c:y val="0.14157034284005629"/>
          <c:w val="0.69683993021659429"/>
          <c:h val="0.58497020999924387"/>
        </c:manualLayout>
      </c:layout>
      <c:pie3DChart>
        <c:varyColors val="1"/>
        <c:ser>
          <c:idx val="0"/>
          <c:order val="0"/>
          <c:dPt>
            <c:idx val="0"/>
            <c:bubble3D val="0"/>
            <c:explosion val="28"/>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8A3A-4273-A2B1-C24066F122F3}"/>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8A3A-4273-A2B1-C24066F122F3}"/>
              </c:ext>
            </c:extLst>
          </c:dPt>
          <c:dPt>
            <c:idx val="2"/>
            <c:bubble3D val="0"/>
            <c:explosion val="9"/>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8A3A-4273-A2B1-C24066F122F3}"/>
              </c:ext>
            </c:extLst>
          </c:dPt>
          <c:dLbls>
            <c:dLbl>
              <c:idx val="0"/>
              <c:layout>
                <c:manualLayout>
                  <c:x val="-7.6835813085959617E-2"/>
                  <c:y val="-0.26347402329382541"/>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A3A-4273-A2B1-C24066F122F3}"/>
                </c:ext>
              </c:extLst>
            </c:dLbl>
            <c:dLbl>
              <c:idx val="1"/>
              <c:layout>
                <c:manualLayout>
                  <c:x val="1.7249494120627127E-2"/>
                  <c:y val="1.3683609020349536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A3A-4273-A2B1-C24066F122F3}"/>
                </c:ext>
              </c:extLst>
            </c:dLbl>
            <c:dLbl>
              <c:idx val="2"/>
              <c:layout>
                <c:manualLayout>
                  <c:x val="2.6522143867538126E-2"/>
                  <c:y val="4.0012987894475195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A3A-4273-A2B1-C24066F122F3}"/>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6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'[Chart in Microsoft PowerPoint]Foglio1'!$D$16:$D$18</c:f>
              <c:strCache>
                <c:ptCount val="3"/>
                <c:pt idx="0">
                  <c:v>Београд</c:v>
                </c:pt>
                <c:pt idx="1">
                  <c:v>Земун</c:v>
                </c:pt>
                <c:pt idx="2">
                  <c:v>Борча</c:v>
                </c:pt>
              </c:strCache>
            </c:strRef>
          </c:cat>
          <c:val>
            <c:numRef>
              <c:f>'[Chart in Microsoft PowerPoint]Foglio1'!$E$16:$E$18</c:f>
              <c:numCache>
                <c:formatCode>General</c:formatCode>
                <c:ptCount val="3"/>
                <c:pt idx="0">
                  <c:v>21</c:v>
                </c:pt>
                <c:pt idx="1">
                  <c:v>1</c:v>
                </c:pt>
                <c:pt idx="2">
                  <c:v>1</c:v>
                </c:pt>
              </c:numCache>
            </c:numRef>
          </c:val>
          <c:extLst>
            <c:ext xmlns:c16="http://schemas.microsoft.com/office/drawing/2014/chart" uri="{C3380CC4-5D6E-409C-BE32-E72D297353CC}">
              <c16:uniqueId val="{00000006-8A3A-4273-A2B1-C24066F122F3}"/>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0.24935558129079546"/>
          <c:y val="0.81830522652685722"/>
          <c:w val="0.5387543744531933"/>
          <c:h val="0.17997739865850099"/>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bg1">
                  <a:lumMod val="85000"/>
                  <a:lumOff val="15000"/>
                </a:schemeClr>
              </a:solidFill>
              <a:latin typeface="+mn-lt"/>
              <a:ea typeface="+mn-ea"/>
              <a:cs typeface="Times New Roman" panose="02020603050405020304" pitchFamily="18" charset="0"/>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8.png"/></Relationships>
</file>

<file path=ppt/drawings/drawing1.xml><?xml version="1.0" encoding="utf-8"?>
<c:userShapes xmlns:c="http://schemas.openxmlformats.org/drawingml/2006/chart">
  <cdr:relSizeAnchor xmlns:cdr="http://schemas.openxmlformats.org/drawingml/2006/chartDrawing">
    <cdr:from>
      <cdr:x>0.02233</cdr:x>
      <cdr:y>0.09083</cdr:y>
    </cdr:from>
    <cdr:to>
      <cdr:x>0.38875</cdr:x>
      <cdr:y>0.55112</cdr:y>
    </cdr:to>
    <cdr:sp macro="" textlink="">
      <cdr:nvSpPr>
        <cdr:cNvPr id="2" name="TextBox 1"/>
        <cdr:cNvSpPr txBox="1"/>
      </cdr:nvSpPr>
      <cdr:spPr>
        <a:xfrm xmlns:a="http://schemas.openxmlformats.org/drawingml/2006/main">
          <a:off x="189187" y="335784"/>
          <a:ext cx="3104412" cy="1701616"/>
        </a:xfrm>
        <a:prstGeom xmlns:a="http://schemas.openxmlformats.org/drawingml/2006/main" prst="rect">
          <a:avLst/>
        </a:prstGeom>
        <a:solidFill xmlns:a="http://schemas.openxmlformats.org/drawingml/2006/main">
          <a:schemeClr val="bg2"/>
        </a:solidFill>
      </cdr:spPr>
      <cdr:txBody>
        <a:bodyPr xmlns:a="http://schemas.openxmlformats.org/drawingml/2006/main" vertOverflow="clip" wrap="square" rtlCol="0"/>
        <a:lstStyle xmlns:a="http://schemas.openxmlformats.org/drawingml/2006/main"/>
        <a:p xmlns:a="http://schemas.openxmlformats.org/drawingml/2006/main">
          <a:r>
            <a:rPr lang="sr-Latn-CS" sz="2000" dirty="0"/>
            <a:t>Vojvodina</a:t>
          </a:r>
        </a:p>
        <a:p xmlns:a="http://schemas.openxmlformats.org/drawingml/2006/main">
          <a:r>
            <a:rPr lang="sr-Latn-CS" sz="2000" dirty="0"/>
            <a:t>Jugoistočna Srbija</a:t>
          </a:r>
        </a:p>
        <a:p xmlns:a="http://schemas.openxmlformats.org/drawingml/2006/main">
          <a:r>
            <a:rPr lang="sr-Latn-CS" sz="2000" dirty="0"/>
            <a:t>Severoistočna Srbija</a:t>
          </a:r>
        </a:p>
        <a:p xmlns:a="http://schemas.openxmlformats.org/drawingml/2006/main">
          <a:r>
            <a:rPr lang="sr-Latn-CS" sz="2000" dirty="0"/>
            <a:t>Šumadija i Z. Sr</a:t>
          </a:r>
        </a:p>
        <a:p xmlns:a="http://schemas.openxmlformats.org/drawingml/2006/main">
          <a:r>
            <a:rPr lang="sr-Latn-CS" sz="2000" dirty="0"/>
            <a:t>Beograd</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96DE3F-888F-455A-B682-5F5DCD0D55F0}" type="datetimeFigureOut">
              <a:rPr lang="en-GB" smtClean="0"/>
              <a:t>27/02/2020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756B9F-1A69-4A57-B80E-621B5DAC5423}" type="slidenum">
              <a:rPr lang="en-GB" smtClean="0"/>
              <a:t>‹#›</a:t>
            </a:fld>
            <a:endParaRPr lang="en-GB"/>
          </a:p>
        </p:txBody>
      </p:sp>
    </p:spTree>
    <p:extLst>
      <p:ext uri="{BB962C8B-B14F-4D97-AF65-F5344CB8AC3E}">
        <p14:creationId xmlns:p14="http://schemas.microsoft.com/office/powerpoint/2010/main" val="1973270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63588"/>
            <a:ext cx="6705600" cy="37719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r-Latn-CS" sz="1200" dirty="0"/>
              <a:t>Prema novim izmenama Posebno tužilaštvo za visokotehnološki kriminal ostaje kao takvo, ali se nalazi u okviru Višeg javnog tužilaštva u Beogradu. Republički Javni Tužilac postavlja Posebnog Tužioca za VTK, iz reda javnih tužilaca i zamenika javnih tužilaca koji ispunjavaju uslove za izbor za zamenika višeg javnog tužioca, uz pismenu saglasnost lica koje se postavlja. </a:t>
            </a:r>
          </a:p>
          <a:p>
            <a:pPr marL="0" marR="0" indent="0" algn="l" defTabSz="914400" rtl="0" eaLnBrk="1" fontAlgn="auto" latinLnBrk="0" hangingPunct="1">
              <a:lnSpc>
                <a:spcPct val="100000"/>
              </a:lnSpc>
              <a:spcBef>
                <a:spcPts val="0"/>
              </a:spcBef>
              <a:spcAft>
                <a:spcPts val="0"/>
              </a:spcAft>
              <a:buClrTx/>
              <a:buSzTx/>
              <a:buFontTx/>
              <a:buNone/>
              <a:tabLst/>
              <a:defRPr/>
            </a:pPr>
            <a:r>
              <a:rPr lang="sr-Latn-CS" sz="1200" dirty="0"/>
              <a:t>Trenutno u okviru Višeg javnog tužilaštva u Beogradu funkcioniše Odeljenje za visokotehnološki kriminal Višeg javnog tužilaštva u Beogradu, nadležno za čitavu teritorije Republike Srbije, u okviru koga se nalaze dva postupajuća Zamenika višeg tužilaštva.</a:t>
            </a:r>
          </a:p>
          <a:p>
            <a:pPr marL="0" marR="0" indent="0" algn="l" defTabSz="914400" rtl="0" eaLnBrk="1" fontAlgn="auto" latinLnBrk="0" hangingPunct="1">
              <a:lnSpc>
                <a:spcPct val="100000"/>
              </a:lnSpc>
              <a:spcBef>
                <a:spcPts val="0"/>
              </a:spcBef>
              <a:spcAft>
                <a:spcPts val="0"/>
              </a:spcAft>
              <a:buClrTx/>
              <a:buSzTx/>
              <a:buFontTx/>
              <a:buNone/>
              <a:tabLst/>
              <a:defRPr/>
            </a:pPr>
            <a:r>
              <a:rPr lang="sr-Latn-CS" sz="1200" dirty="0"/>
              <a:t>Ovo odeljenje obavlja: poslove koji se odnose na postupanje po zamolnicama domaćih i stranih sudova i drugih nadležnih domaćih i stranih državnih organa, ustupanje i preuzimanje krivičnog gonjenja okrivljenih lica, raspisivanje međunarodnih poternica i ekstradiciju okrivljenih i osuđenih lica, izvršenje stranih krivičnih presuda – transfer osuđenih lica, praćenje poslova evropskih integracija u oblasti međunarodne pravne pomoći, međunarodne kolizione norme u ovoj oblasti, primenu zakonskog i ugovornog reciprociteta, priznanje i izvršenje stranih sudskih i arbitražnih odluka, postupanje u predmetima međunarodne otmice dece, davanje mišljenja pravosudnim i drugim organima u vezi sa važenjem i primenom međunarodnih ugovora, kao i pojedinih instituta međunarodne pravne pomoći, obaveštenja o propisima, sačinjavanje informacije i izveštaja iz oblasti međunarodne pravne pomoći, pripremu i zaključivanje međunarodnih ugovora iz međunarodne pravne pomoći, saradnju sa UNMIK-om, overu isprava za upotrebu u inostranstvu, i druge poslove iz delokruga Odeljenja.</a:t>
            </a:r>
          </a:p>
          <a:p>
            <a:pPr marL="0" marR="0" indent="0" algn="l" defTabSz="914400" rtl="0" eaLnBrk="1" fontAlgn="auto" latinLnBrk="0" hangingPunct="1">
              <a:lnSpc>
                <a:spcPct val="100000"/>
              </a:lnSpc>
              <a:spcBef>
                <a:spcPts val="0"/>
              </a:spcBef>
              <a:spcAft>
                <a:spcPts val="0"/>
              </a:spcAft>
              <a:buClrTx/>
              <a:buSzTx/>
              <a:buFontTx/>
              <a:buNone/>
              <a:tabLst/>
              <a:defRPr/>
            </a:pPr>
            <a:endParaRPr lang="sr-Latn-CS" sz="1200" dirty="0"/>
          </a:p>
        </p:txBody>
      </p:sp>
      <p:sp>
        <p:nvSpPr>
          <p:cNvPr id="4" name="Slide Number Placeholder 3"/>
          <p:cNvSpPr>
            <a:spLocks noGrp="1"/>
          </p:cNvSpPr>
          <p:nvPr>
            <p:ph type="sldNum" sz="quarter" idx="10"/>
          </p:nvPr>
        </p:nvSpPr>
        <p:spPr/>
        <p:txBody>
          <a:bodyPr/>
          <a:lstStyle/>
          <a:p>
            <a:fld id="{8D0E8CA9-CC5E-49BA-B240-9CCF18E494D9}" type="slidenum">
              <a:rPr lang="en-CA" smtClean="0"/>
              <a:pPr/>
              <a:t>7</a:t>
            </a:fld>
            <a:endParaRPr lang="en-CA"/>
          </a:p>
        </p:txBody>
      </p:sp>
    </p:spTree>
    <p:extLst>
      <p:ext uri="{BB962C8B-B14F-4D97-AF65-F5344CB8AC3E}">
        <p14:creationId xmlns:p14="http://schemas.microsoft.com/office/powerpoint/2010/main" val="23821523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63588"/>
            <a:ext cx="6705600" cy="3771900"/>
          </a:xfrm>
        </p:spPr>
      </p:sp>
      <p:sp>
        <p:nvSpPr>
          <p:cNvPr id="3" name="Notes Placeholder 2"/>
          <p:cNvSpPr>
            <a:spLocks noGrp="1"/>
          </p:cNvSpPr>
          <p:nvPr>
            <p:ph type="body" idx="1"/>
          </p:nvPr>
        </p:nvSpPr>
        <p:spPr/>
        <p:txBody>
          <a:bodyPr/>
          <a:lstStyle/>
          <a:p>
            <a:r>
              <a:rPr lang="sr-Latn-CS" dirty="0"/>
              <a:t>Zakon O POSEBNIM OVLAŠĆENJIMA RADI EFIKASNE ZAŠTITE PRAVA INTELEKTUALNE SVOJINE</a:t>
            </a:r>
          </a:p>
          <a:p>
            <a:r>
              <a:rPr lang="sr-Latn-CS" dirty="0"/>
              <a:t>Zakon o prekršajima</a:t>
            </a:r>
          </a:p>
          <a:p>
            <a:r>
              <a:rPr lang="sr-Latn-CS" dirty="0"/>
              <a:t>Vrste zaštitnih mera</a:t>
            </a:r>
          </a:p>
          <a:p>
            <a:r>
              <a:rPr lang="sr-Latn-CS" dirty="0"/>
              <a:t>Član 52</a:t>
            </a:r>
          </a:p>
          <a:p>
            <a:r>
              <a:rPr lang="sr-Latn-CS" dirty="0"/>
              <a:t>Za prekršaje se mogu propisati sledeće zaštitne mere:</a:t>
            </a:r>
          </a:p>
          <a:p>
            <a:r>
              <a:rPr lang="sr-Latn-CS" dirty="0"/>
              <a:t>1) oduzimanje predmeta;</a:t>
            </a:r>
          </a:p>
          <a:p>
            <a:r>
              <a:rPr lang="sr-Latn-CS" dirty="0"/>
              <a:t>2) zabrana vršenja određenih delatnosti;</a:t>
            </a:r>
          </a:p>
          <a:p>
            <a:r>
              <a:rPr lang="sr-Latn-CS" dirty="0"/>
              <a:t>3) zabrana pravnom licu da vrši određene delatnosti;</a:t>
            </a:r>
          </a:p>
          <a:p>
            <a:r>
              <a:rPr lang="sr-Latn-CS" dirty="0"/>
              <a:t>4) zabrana odgovornom licu da vrši određene poslove;</a:t>
            </a:r>
          </a:p>
          <a:p>
            <a:r>
              <a:rPr lang="sr-Latn-CS" dirty="0"/>
              <a:t>5) zabrana upravljanja motornim vozilom;</a:t>
            </a:r>
          </a:p>
          <a:p>
            <a:r>
              <a:rPr lang="sr-Latn-CS" dirty="0"/>
              <a:t>6) obavezno lečenje zavisnika od alkohola i psihoaktivnih supstanci;</a:t>
            </a:r>
          </a:p>
          <a:p>
            <a:r>
              <a:rPr lang="sr-Latn-CS" dirty="0"/>
              <a:t>7) obavezno psihijatrijsko lečenje;</a:t>
            </a:r>
          </a:p>
          <a:p>
            <a:r>
              <a:rPr lang="sr-Latn-CS" dirty="0"/>
              <a:t>8) zabrana pristupa oštećenom, objektima ili mestu izvršenja prekršaja;</a:t>
            </a:r>
          </a:p>
          <a:p>
            <a:r>
              <a:rPr lang="sr-Latn-CS" dirty="0"/>
              <a:t>9) zabrana prisustvovanja određenim sportskim priredbama;</a:t>
            </a:r>
          </a:p>
          <a:p>
            <a:r>
              <a:rPr lang="sr-Latn-CS" dirty="0"/>
              <a:t>10) javno objavljivanje presude;</a:t>
            </a:r>
          </a:p>
          <a:p>
            <a:r>
              <a:rPr lang="sr-Latn-CS" dirty="0"/>
              <a:t>11) udaljenje stranca sa teritorije Republike Srbije;</a:t>
            </a:r>
          </a:p>
          <a:p>
            <a:r>
              <a:rPr lang="sr-Latn-CS" dirty="0"/>
              <a:t>12) oduzimanje životinja i zabrana držanja životinja.</a:t>
            </a:r>
          </a:p>
          <a:p>
            <a:r>
              <a:rPr lang="sr-Latn-CS" dirty="0"/>
              <a:t>Zaštitne mere oduzimanja predmeta, obaveznog lečenja zavisnika od alkohola i drugih psihoaktivnih supstanci, obavezno psihijatrijsko lečenje, zabrana pristupa oštećenom, objektima ili mestu izvršenja prekršaja i udaljenje stranaca sa teritorije Republike Srbije mogu se izreći pod uslovima propisanim ovim zakonom i kad nisu predviđene propisom kojim je određen prekršaj.</a:t>
            </a:r>
          </a:p>
          <a:p>
            <a:br>
              <a:rPr lang="sr-Latn-CS" dirty="0"/>
            </a:br>
            <a:r>
              <a:rPr lang="sr-Latn-CS" dirty="0"/>
              <a:t>Odgovornost maloletnika za prekršaj</a:t>
            </a:r>
          </a:p>
          <a:p>
            <a:r>
              <a:rPr lang="sr-Latn-CS" dirty="0"/>
              <a:t>Član 71</a:t>
            </a:r>
          </a:p>
          <a:p>
            <a:r>
              <a:rPr lang="sr-Latn-CS" dirty="0"/>
              <a:t>Prema maloletniku koji u vreme kada je učinio prekršaj nije navršio četrnaest godina (dete) ne može se voditi prekršajni postupak.</a:t>
            </a:r>
          </a:p>
          <a:p>
            <a:r>
              <a:rPr lang="sr-Latn-CS" dirty="0"/>
              <a:t>Na maloletnika starosti od navršenih četrnaest do navršenih osamnaest godina koji učini prekršaj, primenjuju se odredbe ove glave, a ostale odredbe ovog zakona samo ako nisu u suprotnosti sa ovim odredbama.</a:t>
            </a:r>
          </a:p>
          <a:p>
            <a:r>
              <a:rPr lang="sr-Latn-CS" dirty="0"/>
              <a:t>Odgovornost roditelja, usvojitelja, staratelja ili hranitelja deteta i maloletnika</a:t>
            </a:r>
          </a:p>
          <a:p>
            <a:r>
              <a:rPr lang="sr-Latn-CS" dirty="0"/>
              <a:t>Član 72</a:t>
            </a:r>
          </a:p>
          <a:p>
            <a:r>
              <a:rPr lang="sr-Latn-CS" dirty="0"/>
              <a:t>Kada je dete učinilo prekršaj zbog propuštanja dužnog nadzora roditelja, usvojitelja, staratelja, odnosno hranitelja, a ova lica su bila u mogućnosti da takav nadzor vrše, roditelji, usvojitelj, staratelj odnosno hranitelj deteta kazniće se za prekršaj kao da su ga sami učinili.</a:t>
            </a:r>
          </a:p>
          <a:p>
            <a:r>
              <a:rPr lang="sr-Latn-CS" dirty="0"/>
              <a:t>Zakonom se može propisati da će za prekršaj koji je učinio maloletnik odgovarati i roditelji, usvojitelj, staratelj, odnosno hranitelj maloletnika starog od navršenih četrnaest do navršenih osamnaest godina ako je učinjeni prekršaj posledica propuštanja dužnog nadzora nad maloletnikom, a bili su u mogućnosti da takav nadzor vrše.</a:t>
            </a:r>
          </a:p>
          <a:p>
            <a:r>
              <a:rPr lang="sr-Latn-CS" dirty="0"/>
              <a:t>Osim roditelja, usvojitelja, staratelja ili hranitelja, zakonom se može propisati da će za prekršaj maloletnika odgovarati i druga lica za koja je propisana obaveza vršenja nadzora nad maloletnikom koji je učinio prekršaj.</a:t>
            </a:r>
          </a:p>
          <a:p>
            <a:r>
              <a:rPr lang="sr-Latn-CS" dirty="0"/>
              <a:t>Prekršajne sankcije prema maloletnicima</a:t>
            </a:r>
          </a:p>
          <a:p>
            <a:r>
              <a:rPr lang="sr-Latn-CS" dirty="0"/>
              <a:t>Član 73</a:t>
            </a:r>
          </a:p>
          <a:p>
            <a:r>
              <a:rPr lang="sr-Latn-CS" dirty="0"/>
              <a:t>Maloletniku koji je u vreme izvršenja prekršaja navršio četrnaest, a nije navršio šesnaest godina (mlađi maloletnik) mogu se izreći samo vaspitne mere.</a:t>
            </a:r>
          </a:p>
          <a:p>
            <a:r>
              <a:rPr lang="sr-Latn-CS" dirty="0"/>
              <a:t>Maloletniku koji je u vreme izvršenja prekršaja navršio šesnaest godina, a nije navršio osamnaest godina (stariji maloletnik) može se izreći vaspitna mera, kazneni poeni ili kazna.</a:t>
            </a:r>
          </a:p>
          <a:p>
            <a:r>
              <a:rPr lang="sr-Latn-CS" dirty="0"/>
              <a:t>Ako je zbog prirode prekršaja to neophodno, zaštitna mera se može izreći maloletniku uz vaspitnu meru ili kaznu.</a:t>
            </a:r>
          </a:p>
          <a:p>
            <a:r>
              <a:rPr lang="sr-Latn-CS" dirty="0"/>
              <a:t>Samo sud može maloletniku izreći vaspitnu meru, novčanu kaznu, kaznene poene, kaznu maloletničkog zatvora i zaštitnu meru.</a:t>
            </a:r>
          </a:p>
          <a:p>
            <a:endParaRPr lang="sr-Latn-CS" dirty="0"/>
          </a:p>
        </p:txBody>
      </p:sp>
      <p:sp>
        <p:nvSpPr>
          <p:cNvPr id="4" name="Slide Number Placeholder 3"/>
          <p:cNvSpPr>
            <a:spLocks noGrp="1"/>
          </p:cNvSpPr>
          <p:nvPr>
            <p:ph type="sldNum" sz="quarter" idx="10"/>
          </p:nvPr>
        </p:nvSpPr>
        <p:spPr/>
        <p:txBody>
          <a:bodyPr/>
          <a:lstStyle/>
          <a:p>
            <a:fld id="{6868177F-5597-41CD-9E9A-BA68BFD32CB9}" type="slidenum">
              <a:rPr lang="en-CA" smtClean="0"/>
              <a:pPr/>
              <a:t>30</a:t>
            </a:fld>
            <a:endParaRPr lang="en-CA"/>
          </a:p>
        </p:txBody>
      </p:sp>
    </p:spTree>
    <p:extLst>
      <p:ext uri="{BB962C8B-B14F-4D97-AF65-F5344CB8AC3E}">
        <p14:creationId xmlns:p14="http://schemas.microsoft.com/office/powerpoint/2010/main" val="1843256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63588"/>
            <a:ext cx="6705600" cy="37719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868177F-5597-41CD-9E9A-BA68BFD32CB9}" type="slidenum">
              <a:rPr lang="en-CA" smtClean="0"/>
              <a:pPr/>
              <a:t>31</a:t>
            </a:fld>
            <a:endParaRPr lang="en-CA"/>
          </a:p>
        </p:txBody>
      </p:sp>
    </p:spTree>
    <p:extLst>
      <p:ext uri="{BB962C8B-B14F-4D97-AF65-F5344CB8AC3E}">
        <p14:creationId xmlns:p14="http://schemas.microsoft.com/office/powerpoint/2010/main" val="7062038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xfrm>
            <a:off x="533400" y="763588"/>
            <a:ext cx="6705600" cy="3771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sr-Latn-RS"/>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CAF3C301-ABD3-4BB2-BFB4-9847FBF4BB7C}" type="slidenum">
              <a:rPr lang="en-US" altLang="sr-Latn-RS">
                <a:latin typeface="Calibri" panose="020F0502020204030204" pitchFamily="34" charset="0"/>
              </a:rPr>
              <a:pPr fontAlgn="base">
                <a:spcBef>
                  <a:spcPct val="0"/>
                </a:spcBef>
                <a:spcAft>
                  <a:spcPct val="0"/>
                </a:spcAft>
              </a:pPr>
              <a:t>33</a:t>
            </a:fld>
            <a:endParaRPr lang="en-US" altLang="sr-Latn-RS">
              <a:latin typeface="Calibri" panose="020F0502020204030204" pitchFamily="34" charset="0"/>
            </a:endParaRPr>
          </a:p>
        </p:txBody>
      </p:sp>
    </p:spTree>
    <p:extLst>
      <p:ext uri="{BB962C8B-B14F-4D97-AF65-F5344CB8AC3E}">
        <p14:creationId xmlns:p14="http://schemas.microsoft.com/office/powerpoint/2010/main" val="18608149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xfrm>
            <a:off x="533400" y="763588"/>
            <a:ext cx="6705600" cy="3771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sr-Latn-RS"/>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FC8E1706-85D0-4932-AF07-D2679C95C3AF}" type="slidenum">
              <a:rPr lang="en-US" altLang="sr-Latn-RS">
                <a:latin typeface="Calibri" panose="020F0502020204030204" pitchFamily="34" charset="0"/>
              </a:rPr>
              <a:pPr fontAlgn="base">
                <a:spcBef>
                  <a:spcPct val="0"/>
                </a:spcBef>
                <a:spcAft>
                  <a:spcPct val="0"/>
                </a:spcAft>
              </a:pPr>
              <a:t>34</a:t>
            </a:fld>
            <a:endParaRPr lang="en-US" altLang="sr-Latn-RS">
              <a:latin typeface="Calibri" panose="020F0502020204030204" pitchFamily="34" charset="0"/>
            </a:endParaRPr>
          </a:p>
        </p:txBody>
      </p:sp>
    </p:spTree>
    <p:extLst>
      <p:ext uri="{BB962C8B-B14F-4D97-AF65-F5344CB8AC3E}">
        <p14:creationId xmlns:p14="http://schemas.microsoft.com/office/powerpoint/2010/main" val="2677609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xfrm>
            <a:off x="533400" y="763588"/>
            <a:ext cx="6705600" cy="3771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sr-Latn-RS"/>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EBC1704C-7A2C-46F0-9720-57C2B97A6A48}" type="slidenum">
              <a:rPr lang="en-US" altLang="sr-Latn-RS">
                <a:latin typeface="Calibri" panose="020F0502020204030204" pitchFamily="34" charset="0"/>
              </a:rPr>
              <a:pPr fontAlgn="base">
                <a:spcBef>
                  <a:spcPct val="0"/>
                </a:spcBef>
                <a:spcAft>
                  <a:spcPct val="0"/>
                </a:spcAft>
              </a:pPr>
              <a:t>35</a:t>
            </a:fld>
            <a:endParaRPr lang="en-US" altLang="sr-Latn-RS">
              <a:latin typeface="Calibri" panose="020F0502020204030204" pitchFamily="34" charset="0"/>
            </a:endParaRPr>
          </a:p>
        </p:txBody>
      </p:sp>
    </p:spTree>
    <p:extLst>
      <p:ext uri="{BB962C8B-B14F-4D97-AF65-F5344CB8AC3E}">
        <p14:creationId xmlns:p14="http://schemas.microsoft.com/office/powerpoint/2010/main" val="3754429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xfrm>
            <a:off x="533400" y="763588"/>
            <a:ext cx="6705600" cy="3771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sr-Latn-RS"/>
          </a:p>
        </p:txBody>
      </p:sp>
      <p:sp>
        <p:nvSpPr>
          <p:cNvPr id="51204" name="Slide Number Placeholder 3"/>
          <p:cNvSpPr txBox="1">
            <a:spLocks noGrp="1"/>
          </p:cNvSpPr>
          <p:nvPr/>
        </p:nvSpPr>
        <p:spPr bwMode="auto">
          <a:xfrm>
            <a:off x="3978275" y="8842375"/>
            <a:ext cx="3043238"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24" tIns="46662" rIns="93324" bIns="46662" anchor="b"/>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algn="r" eaLnBrk="1" hangingPunct="1"/>
            <a:fld id="{DD2EF3E7-B506-4F82-ADC7-0914F463866D}" type="slidenum">
              <a:rPr lang="en-US" altLang="sr-Latn-RS" sz="1200">
                <a:latin typeface="Calibri" panose="020F0502020204030204" pitchFamily="34" charset="0"/>
              </a:rPr>
              <a:pPr algn="r" eaLnBrk="1" hangingPunct="1"/>
              <a:t>36</a:t>
            </a:fld>
            <a:endParaRPr lang="en-US" altLang="sr-Latn-RS" sz="1200">
              <a:latin typeface="Calibri" panose="020F0502020204030204" pitchFamily="34" charset="0"/>
            </a:endParaRPr>
          </a:p>
        </p:txBody>
      </p:sp>
    </p:spTree>
    <p:extLst>
      <p:ext uri="{BB962C8B-B14F-4D97-AF65-F5344CB8AC3E}">
        <p14:creationId xmlns:p14="http://schemas.microsoft.com/office/powerpoint/2010/main" val="42550286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xfrm>
            <a:off x="533400" y="763588"/>
            <a:ext cx="6705600" cy="3771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sr-Latn-RS"/>
          </a:p>
        </p:txBody>
      </p:sp>
      <p:sp>
        <p:nvSpPr>
          <p:cNvPr id="54276" name="Slide Number Placeholder 3"/>
          <p:cNvSpPr txBox="1">
            <a:spLocks noGrp="1"/>
          </p:cNvSpPr>
          <p:nvPr/>
        </p:nvSpPr>
        <p:spPr bwMode="auto">
          <a:xfrm>
            <a:off x="3978275" y="8842375"/>
            <a:ext cx="3043238"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24" tIns="46662" rIns="93324" bIns="46662" anchor="b"/>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algn="r" eaLnBrk="1" hangingPunct="1"/>
            <a:fld id="{044B291B-7E26-4994-9924-30C618631320}" type="slidenum">
              <a:rPr lang="en-US" altLang="sr-Latn-RS" sz="1200">
                <a:latin typeface="Calibri" panose="020F0502020204030204" pitchFamily="34" charset="0"/>
              </a:rPr>
              <a:pPr algn="r" eaLnBrk="1" hangingPunct="1"/>
              <a:t>37</a:t>
            </a:fld>
            <a:endParaRPr lang="en-US" altLang="sr-Latn-RS" sz="1200">
              <a:latin typeface="Calibri" panose="020F0502020204030204" pitchFamily="34" charset="0"/>
            </a:endParaRPr>
          </a:p>
        </p:txBody>
      </p:sp>
    </p:spTree>
    <p:extLst>
      <p:ext uri="{BB962C8B-B14F-4D97-AF65-F5344CB8AC3E}">
        <p14:creationId xmlns:p14="http://schemas.microsoft.com/office/powerpoint/2010/main" val="32361186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533400" y="763588"/>
            <a:ext cx="6705600" cy="3771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sr-Latn-RS"/>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6FBB24B2-BF6D-4D54-9054-2C23FBC46A03}" type="slidenum">
              <a:rPr lang="en-US" altLang="sr-Latn-RS">
                <a:latin typeface="Calibri" panose="020F0502020204030204" pitchFamily="34" charset="0"/>
              </a:rPr>
              <a:pPr fontAlgn="base">
                <a:spcBef>
                  <a:spcPct val="0"/>
                </a:spcBef>
                <a:spcAft>
                  <a:spcPct val="0"/>
                </a:spcAft>
              </a:pPr>
              <a:t>38</a:t>
            </a:fld>
            <a:endParaRPr lang="en-US" altLang="sr-Latn-RS">
              <a:latin typeface="Calibri" panose="020F0502020204030204" pitchFamily="34" charset="0"/>
            </a:endParaRPr>
          </a:p>
        </p:txBody>
      </p:sp>
    </p:spTree>
    <p:extLst>
      <p:ext uri="{BB962C8B-B14F-4D97-AF65-F5344CB8AC3E}">
        <p14:creationId xmlns:p14="http://schemas.microsoft.com/office/powerpoint/2010/main" val="35217713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533400" y="763588"/>
            <a:ext cx="6705600" cy="3771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sr-Latn-RS"/>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329373A2-7CBC-4C54-97AD-1C63F42B8438}" type="slidenum">
              <a:rPr lang="en-US" altLang="sr-Latn-RS">
                <a:latin typeface="Calibri" panose="020F0502020204030204" pitchFamily="34" charset="0"/>
              </a:rPr>
              <a:pPr fontAlgn="base">
                <a:spcBef>
                  <a:spcPct val="0"/>
                </a:spcBef>
                <a:spcAft>
                  <a:spcPct val="0"/>
                </a:spcAft>
              </a:pPr>
              <a:t>39</a:t>
            </a:fld>
            <a:endParaRPr lang="en-US" altLang="sr-Latn-RS">
              <a:latin typeface="Calibri" panose="020F0502020204030204" pitchFamily="34" charset="0"/>
            </a:endParaRPr>
          </a:p>
        </p:txBody>
      </p:sp>
    </p:spTree>
    <p:extLst>
      <p:ext uri="{BB962C8B-B14F-4D97-AF65-F5344CB8AC3E}">
        <p14:creationId xmlns:p14="http://schemas.microsoft.com/office/powerpoint/2010/main" val="36640351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xfrm>
            <a:off x="533400" y="763588"/>
            <a:ext cx="6705600" cy="3771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sr-Latn-RS"/>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3BFE94D0-86C0-483E-B69C-17356599CC39}" type="slidenum">
              <a:rPr lang="en-US" altLang="sr-Latn-RS">
                <a:latin typeface="Calibri" panose="020F0502020204030204" pitchFamily="34" charset="0"/>
              </a:rPr>
              <a:pPr fontAlgn="base">
                <a:spcBef>
                  <a:spcPct val="0"/>
                </a:spcBef>
                <a:spcAft>
                  <a:spcPct val="0"/>
                </a:spcAft>
              </a:pPr>
              <a:t>40</a:t>
            </a:fld>
            <a:endParaRPr lang="en-US" altLang="sr-Latn-RS">
              <a:latin typeface="Calibri" panose="020F0502020204030204" pitchFamily="34" charset="0"/>
            </a:endParaRPr>
          </a:p>
        </p:txBody>
      </p:sp>
    </p:spTree>
    <p:extLst>
      <p:ext uri="{BB962C8B-B14F-4D97-AF65-F5344CB8AC3E}">
        <p14:creationId xmlns:p14="http://schemas.microsoft.com/office/powerpoint/2010/main" val="2973008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63588"/>
            <a:ext cx="6705600" cy="3771900"/>
          </a:xfrm>
        </p:spPr>
      </p:sp>
      <p:sp>
        <p:nvSpPr>
          <p:cNvPr id="3" name="Notes Placeholder 2"/>
          <p:cNvSpPr>
            <a:spLocks noGrp="1"/>
          </p:cNvSpPr>
          <p:nvPr>
            <p:ph type="body" idx="1"/>
          </p:nvPr>
        </p:nvSpPr>
        <p:spPr/>
        <p:txBody>
          <a:bodyPr/>
          <a:lstStyle/>
          <a:p>
            <a:pPr indent="439738" algn="just"/>
            <a:r>
              <a:rPr lang="sr-Latn-CS" sz="1800" dirty="0"/>
              <a:t>Čl. 185.</a:t>
            </a:r>
          </a:p>
          <a:p>
            <a:pPr indent="439738" algn="just"/>
            <a:r>
              <a:rPr lang="sr-Latn-CS" sz="1800" dirty="0"/>
              <a:t>U našem zakonodavstvu krivično delo ima četiri oblika. Prvi (u stavu 1) čini lice koje maloletniku proda, prikaže ili javnim izlaganjem, ili na drugi način, učini dostupnim tekstove, slike, audio – vizuelne ili druge predmete pornografske sadržine ili mu prikaže pornografsku predstavu. Za ovu alternativno postavljenu radnju izvršenja krivičnog dela predviđena je novčana kazna ili zatvor do šest meseci.</a:t>
            </a:r>
          </a:p>
          <a:p>
            <a:pPr indent="439738" algn="just"/>
            <a:r>
              <a:rPr lang="sr-Latn-CS" sz="1800" dirty="0"/>
              <a:t>U stavu 2 inkriminisan je drugi oblik a to je iskorišćavanje maloletnika za proizvodnju slika audio-vizuelnih ili drugih predmeta pornografske sadržine ili za pornografsku predstavu a predviđena je kazna zatvora od šest meseci do pet godina. Radi se o iskorišćavanju maloletnika u specifične svrhe – zloupotrebu deteta koje, često, nije ni svesno činjenice da je iskorišćeno ili u koje se svrhe iskorišćava.</a:t>
            </a:r>
          </a:p>
          <a:p>
            <a:pPr indent="439738" algn="just"/>
            <a:r>
              <a:rPr lang="sr-Latn-CS" sz="1800" dirty="0"/>
              <a:t>Treći oblik čini ono lice koje prva dva oblika izvrši prema detetu,</a:t>
            </a:r>
            <a:br>
              <a:rPr lang="sr-Latn-CS" sz="1800" dirty="0"/>
            </a:br>
            <a:r>
              <a:rPr lang="sr-Latn-CS" sz="1800" dirty="0"/>
              <a:t>učinilac ovog oblika će se kazniti za delo iz stava 1. zatvorom od šest meseci do tri godine, a za delo iz stava 2. zatvorom od jedne do osam godina</a:t>
            </a:r>
          </a:p>
          <a:p>
            <a:pPr indent="439738" algn="just"/>
            <a:r>
              <a:rPr lang="sr-Latn-CS" sz="1800" dirty="0"/>
              <a:t>Četvrti oblik predviđen je stavom 4 i čini ga radnja lica koje pribavlja za sebe ili drugog, poseduje, prodaje, prikazuje, javno izlaže ili elektronski ili na drugi način čini dostupnim slike, audio-vizuelne ili druge predmete pornografske sadržine nastale iskorišćavanjem maloletnog lica, kazniće se zatvorom od tri meseca do tri godine. Ovo krivično delo može biti izvršeno samo prema punoletnom licu, jer bi se u suprotnom radilo o izvršenju ovog dela ali iz stava 1. U pogledu vinosti potreban je umišljaj. U stavu 5 predviđeno je da će se predmeti o kojima je reč oduzimaju.</a:t>
            </a:r>
          </a:p>
          <a:p>
            <a:pPr indent="439738" algn="just"/>
            <a:r>
              <a:rPr lang="sr-Latn-CS" sz="1800" dirty="0"/>
              <a:t>Član 185a</a:t>
            </a:r>
          </a:p>
          <a:p>
            <a:pPr indent="439738" algn="just"/>
            <a:r>
              <a:rPr lang="sr-Latn-CS" sz="1800" dirty="0"/>
              <a:t>Zakonodavac propisuje osnovni oblik na sledeći način: „Ko navede maloletnika da prisustvuje silovanju, obljubi ili sa njom izjednačenim činom ili drugoj polnoj radnji, (zatvor od šest meseci do pet godina i novčana kazna).“ Dakle radnja je navođenje na prisustvovanje – što podrazumeva nagovaranje, neke oblike psihičke sugestije određenog lica prema maloletniku u svrhu njegovog navođenja na prisustvovanje određenom događaju (sliovanju, obljubi ili izjednačenom činu, kao i drugoj polnoj radnji). Dakle, moguće je i da, prilikom vršenja, na primer, krivičnog dela nedozvoljenih polnih radnji prisutno dete i maloletnik kvalifikuje postojanje ovog krivičnog dela pored prvog. Stavom 2. određuje se teži oblik: ukoliko je delo učinjeno upotrebom sile ili pretnje, ili prema detetu, (zatvor od jedne do osam godina). Ovde je kvalifikujuća okolnost krivičnog dela upotreba sile ili pretnje, dakle i mogućnost postojanja psihičke prinude prema maloletniku kao sredstvo izvršenja krivičnog dela. Izvršilac ovog krivičnog dela može biti svako lice, ali, po prirodi stvari, posebnu težinu nosi okolnost ukoliko je u pitanju lice koje je u srodničkom odnosu sa maloletnikom. Radnja krivičnog dela svršena je samim prisustvovanjem ovakvom činu maloletnog lica. Poseban slučaj ovde vezan je za situaciju „posrednog prisustva“ kada se putem Internet konekcije ovakva aktivnost prikaže maloletniku ili detetu. </a:t>
            </a:r>
          </a:p>
          <a:p>
            <a:pPr indent="439738" algn="just"/>
            <a:r>
              <a:rPr lang="sr-Latn-CS" sz="1800" dirty="0"/>
              <a:t>Čl. 185b. </a:t>
            </a:r>
          </a:p>
          <a:p>
            <a:pPr indent="439738" algn="just"/>
            <a:r>
              <a:rPr lang="sr-Latn-CS" sz="1800" dirty="0"/>
              <a:t> Prvi osnovni oblik glasi: „Ko u nameri izvršenja krivičnog dela iz čl. 178. stav 4 (krivično delo „Silovanje“), 179. stav 3 (krivično delo „Obljuba nad nemoćnim licem“), 180. st. 1. i 2 (Obljuba sa detetom), 181. st. 2. i 3 (krivično delo „Obljuba zloupotrebom položaja), 182. stav 1 (krivično delo „Nedozvoljene polne radnje“), 183. stav 2 (krivično delo „Podvođenje i omogućavanje polnog odnosa“), 184. stav 3 (krivično delo „Posredovanje u vršenju prostitucije“), 185. stav 2. i 185a ovog zakonika, koristeći računarsku mrežu ili komunikaciju drugim tehničkim sredstvima dogovori sa maloletnikom sastanak i pojavi se na dogovorenom mestu radi sastanka, kazniće se zatvorom od šest meseci do pet godina i novčanom kaznom. Stavom 2 propisuje se i teži oblik: „Ko delo iz stava 1. ovog člana izvrši prema detetu, kazniće se zatvorom od jedne do osam godina.”</a:t>
            </a:r>
          </a:p>
          <a:p>
            <a:pPr indent="439738" algn="just"/>
            <a:r>
              <a:rPr lang="sr-Latn-CS" sz="1800" dirty="0"/>
              <a:t>Članom 185b. sankcionisano je iskorišćavanje računarske mreže ili komunikacije drugim tehničkim sredstvima za izvršenje krivičnih dela protiv polne slobode prema maloletnom licu ili detetu. U toku 2009. godine dogodio se i jedan slučaj u kome je punoletno lice, koje je, predstavljajući se kao maloletnik od 17 godina, kontaktiralo sa maloletnim licem (starosti 13 godina) preko socijalne mreže Facebook i, nakon toga, izvršilo nad tim licem krivično delo silovanja iz čl.178. KZ RS</a:t>
            </a:r>
          </a:p>
          <a:p>
            <a:pPr indent="439738" algn="just"/>
            <a:endParaRPr lang="sr-Latn-CS" sz="1800"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smtClean="0">
                <a:solidFill>
                  <a:srgbClr val="000000"/>
                </a:solidFill>
                <a:latin typeface="Times New Roman"/>
                <a:ea typeface="Times New Roman"/>
                <a:cs typeface="Times New Roman"/>
                <a:sym typeface="Times New Roman"/>
              </a:rPr>
              <a:t>10</a:t>
            </a:fld>
            <a:endParaRPr lang="en-US"/>
          </a:p>
        </p:txBody>
      </p:sp>
    </p:spTree>
    <p:extLst>
      <p:ext uri="{BB962C8B-B14F-4D97-AF65-F5344CB8AC3E}">
        <p14:creationId xmlns:p14="http://schemas.microsoft.com/office/powerpoint/2010/main" val="7873200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xfrm>
            <a:off x="533400" y="763588"/>
            <a:ext cx="6705600" cy="3771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sr-Latn-RS"/>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18F9B4A9-D3B1-41AE-AAFE-126D37AA9981}" type="slidenum">
              <a:rPr lang="en-US" altLang="sr-Latn-RS">
                <a:latin typeface="Calibri" panose="020F0502020204030204" pitchFamily="34" charset="0"/>
              </a:rPr>
              <a:pPr fontAlgn="base">
                <a:spcBef>
                  <a:spcPct val="0"/>
                </a:spcBef>
                <a:spcAft>
                  <a:spcPct val="0"/>
                </a:spcAft>
              </a:pPr>
              <a:t>41</a:t>
            </a:fld>
            <a:endParaRPr lang="en-US" altLang="sr-Latn-RS">
              <a:latin typeface="Calibri" panose="020F0502020204030204" pitchFamily="34" charset="0"/>
            </a:endParaRPr>
          </a:p>
        </p:txBody>
      </p:sp>
    </p:spTree>
    <p:extLst>
      <p:ext uri="{BB962C8B-B14F-4D97-AF65-F5344CB8AC3E}">
        <p14:creationId xmlns:p14="http://schemas.microsoft.com/office/powerpoint/2010/main" val="40280471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533400" y="763588"/>
            <a:ext cx="6705600" cy="3771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sr-Latn-RS"/>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6FB9AD79-A902-476F-B467-4B9F32A20D38}" type="slidenum">
              <a:rPr lang="en-US" altLang="sr-Latn-RS">
                <a:latin typeface="Calibri" panose="020F0502020204030204" pitchFamily="34" charset="0"/>
              </a:rPr>
              <a:pPr fontAlgn="base">
                <a:spcBef>
                  <a:spcPct val="0"/>
                </a:spcBef>
                <a:spcAft>
                  <a:spcPct val="0"/>
                </a:spcAft>
              </a:pPr>
              <a:t>42</a:t>
            </a:fld>
            <a:endParaRPr lang="en-US" altLang="sr-Latn-RS">
              <a:latin typeface="Calibri" panose="020F0502020204030204" pitchFamily="34" charset="0"/>
            </a:endParaRPr>
          </a:p>
        </p:txBody>
      </p:sp>
    </p:spTree>
    <p:extLst>
      <p:ext uri="{BB962C8B-B14F-4D97-AF65-F5344CB8AC3E}">
        <p14:creationId xmlns:p14="http://schemas.microsoft.com/office/powerpoint/2010/main" val="20633086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533400" y="763588"/>
            <a:ext cx="6705600" cy="3771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sr-Latn-RS"/>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56658D74-15A6-4F8B-A9E2-7CA50B68C938}" type="slidenum">
              <a:rPr lang="en-US" altLang="sr-Latn-RS">
                <a:latin typeface="Calibri" panose="020F0502020204030204" pitchFamily="34" charset="0"/>
              </a:rPr>
              <a:pPr fontAlgn="base">
                <a:spcBef>
                  <a:spcPct val="0"/>
                </a:spcBef>
                <a:spcAft>
                  <a:spcPct val="0"/>
                </a:spcAft>
              </a:pPr>
              <a:t>43</a:t>
            </a:fld>
            <a:endParaRPr lang="en-US" altLang="sr-Latn-RS">
              <a:latin typeface="Calibri" panose="020F0502020204030204" pitchFamily="34" charset="0"/>
            </a:endParaRPr>
          </a:p>
        </p:txBody>
      </p:sp>
    </p:spTree>
    <p:extLst>
      <p:ext uri="{BB962C8B-B14F-4D97-AF65-F5344CB8AC3E}">
        <p14:creationId xmlns:p14="http://schemas.microsoft.com/office/powerpoint/2010/main" val="20409602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533400" y="763588"/>
            <a:ext cx="6705600" cy="3771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sr-Latn-RS"/>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27DC656C-6666-4141-8AA7-6DF77C2B36D8}" type="slidenum">
              <a:rPr lang="en-US" altLang="sr-Latn-RS">
                <a:latin typeface="Calibri" panose="020F0502020204030204" pitchFamily="34" charset="0"/>
              </a:rPr>
              <a:pPr fontAlgn="base">
                <a:spcBef>
                  <a:spcPct val="0"/>
                </a:spcBef>
                <a:spcAft>
                  <a:spcPct val="0"/>
                </a:spcAft>
              </a:pPr>
              <a:t>44</a:t>
            </a:fld>
            <a:endParaRPr lang="en-US" altLang="sr-Latn-RS">
              <a:latin typeface="Calibri" panose="020F0502020204030204" pitchFamily="34" charset="0"/>
            </a:endParaRPr>
          </a:p>
        </p:txBody>
      </p:sp>
    </p:spTree>
    <p:extLst>
      <p:ext uri="{BB962C8B-B14F-4D97-AF65-F5344CB8AC3E}">
        <p14:creationId xmlns:p14="http://schemas.microsoft.com/office/powerpoint/2010/main" val="18014706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533400" y="763588"/>
            <a:ext cx="6705600" cy="3771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sr-Latn-RS"/>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DEBBBEE3-3E8F-4F76-8848-757DB5AE392C}" type="slidenum">
              <a:rPr lang="en-US" altLang="sr-Latn-RS">
                <a:latin typeface="Calibri" panose="020F0502020204030204" pitchFamily="34" charset="0"/>
              </a:rPr>
              <a:pPr fontAlgn="base">
                <a:spcBef>
                  <a:spcPct val="0"/>
                </a:spcBef>
                <a:spcAft>
                  <a:spcPct val="0"/>
                </a:spcAft>
              </a:pPr>
              <a:t>45</a:t>
            </a:fld>
            <a:endParaRPr lang="en-US" altLang="sr-Latn-RS">
              <a:latin typeface="Calibri" panose="020F0502020204030204" pitchFamily="34" charset="0"/>
            </a:endParaRPr>
          </a:p>
        </p:txBody>
      </p:sp>
    </p:spTree>
    <p:extLst>
      <p:ext uri="{BB962C8B-B14F-4D97-AF65-F5344CB8AC3E}">
        <p14:creationId xmlns:p14="http://schemas.microsoft.com/office/powerpoint/2010/main" val="34553258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533400" y="763588"/>
            <a:ext cx="6705600" cy="3771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sr-Latn-RS"/>
          </a:p>
        </p:txBody>
      </p:sp>
      <p:sp>
        <p:nvSpPr>
          <p:cNvPr id="56324" name="Slide Number Placeholder 3"/>
          <p:cNvSpPr txBox="1">
            <a:spLocks noGrp="1"/>
          </p:cNvSpPr>
          <p:nvPr/>
        </p:nvSpPr>
        <p:spPr bwMode="auto">
          <a:xfrm>
            <a:off x="3978275" y="8842375"/>
            <a:ext cx="3043238"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24" tIns="46662" rIns="93324" bIns="46662" anchor="b"/>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algn="r" eaLnBrk="1" hangingPunct="1"/>
            <a:fld id="{5E13CA89-399E-46A4-BA1E-1F2BAE4356A6}" type="slidenum">
              <a:rPr lang="en-US" altLang="sr-Latn-RS" sz="1200">
                <a:latin typeface="Calibri" panose="020F0502020204030204" pitchFamily="34" charset="0"/>
              </a:rPr>
              <a:pPr algn="r" eaLnBrk="1" hangingPunct="1"/>
              <a:t>53</a:t>
            </a:fld>
            <a:endParaRPr lang="en-US" altLang="sr-Latn-RS" sz="1200">
              <a:latin typeface="Calibri" panose="020F0502020204030204" pitchFamily="34" charset="0"/>
            </a:endParaRPr>
          </a:p>
        </p:txBody>
      </p:sp>
    </p:spTree>
    <p:extLst>
      <p:ext uri="{BB962C8B-B14F-4D97-AF65-F5344CB8AC3E}">
        <p14:creationId xmlns:p14="http://schemas.microsoft.com/office/powerpoint/2010/main" val="737619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63588"/>
            <a:ext cx="6705600" cy="3771900"/>
          </a:xfrm>
        </p:spPr>
      </p:sp>
      <p:sp>
        <p:nvSpPr>
          <p:cNvPr id="3" name="Notes Placeholder 2"/>
          <p:cNvSpPr>
            <a:spLocks noGrp="1"/>
          </p:cNvSpPr>
          <p:nvPr>
            <p:ph type="body" idx="1"/>
          </p:nvPr>
        </p:nvSpPr>
        <p:spPr/>
        <p:txBody>
          <a:bodyPr/>
          <a:lstStyle/>
          <a:p>
            <a:r>
              <a:rPr lang="sr-Latn-CS" dirty="0"/>
              <a:t>Čl.298. </a:t>
            </a:r>
          </a:p>
          <a:p>
            <a:r>
              <a:rPr lang="sr-Latn-CS" dirty="0"/>
              <a:t>Prvi oblik ovog dela čini ono lice koje neovlašćeno izbriše, izmeni, ošteti, prikrije ili na drugi način kojim se računarski podatak ili program čini neupotrebljiv za njegovu namenu (novčana kazna ili zatvor do jedne godine).</a:t>
            </a:r>
          </a:p>
          <a:p>
            <a:r>
              <a:rPr lang="sr-Latn-CS" dirty="0"/>
              <a:t>Drugi, teži, (kvalifikovani) oblik postoji onda kada je prouzrokovana šteta u iznosu koji prelazi četiristo pedeset hiljada dinara (zatvor od tri meseca do tri godine). Još teži oblik postoji ukoliko šteta prelazi milion i petsto hiljada dinara (zatvor od tri meseca do pet godina). Uređaji i sredstva kojima je učinjeno krivično delo oduzeće se, ako su u svojini učinioca. Posledica ovog  krivičnog dela je činjenje neupotrebljivim programa ili podatka. Delo je svršeno preduzimanjem bilo koje od navedenih radnji uz ostvarenje ove posledice. Uko­liko je više radnji preduzeto prema jednom objektu računarskom podatku il programu ostvaruje se biće samo jednog krivičnog dela. Izvršilac ovog krivičnog dela može biti svako lice, a u pogledu vinosti potreban je umišljaj</a:t>
            </a:r>
          </a:p>
          <a:p>
            <a:r>
              <a:rPr lang="sr-Latn-CS" dirty="0"/>
              <a:t>Čl.299. Prvi oblik ovog dela u više radnji vrši onaj ko unese, uništi, izbriše, izmeni, ošteti, prikrije ili na drugi način učini neupotrebljivim računarski podatak ili program ili uništi ili ošteti računar ili drugi uređaj za elektronsku obradu i prenos podataka, sa namerom da onemogući ili znatno omete postupak elektronske obrade i prenosa podataka koji su od značaja za državne organe, javne službe, ustanove, preduzeća ili druge subjekte, kazniće se zatvorom od šest meseci do pet godina.</a:t>
            </a:r>
          </a:p>
          <a:p>
            <a:r>
              <a:rPr lang="sr-Latn-CS" dirty="0"/>
              <a:t>Čl.300. Prvi oblik čini ono lice koje napravi računarski virus u nameri njegovog unošenja u tuđ računar ili računarsku mrežu. Za delo je predviđena sankcija novčana kazna ili zatvor do šest meseci.</a:t>
            </a:r>
          </a:p>
          <a:p>
            <a:r>
              <a:rPr lang="sr-Latn-CS" dirty="0"/>
              <a:t>Drugi oblik čini onaj ko unese računarski virus u tuđ računar ili računarsku mrežu i time prouzrokuje štetu, kazniće se novčanom kaznom ili zatvorom do dve godine. predviđeno je da se uređaj i sredstva kojima je učinjeno krivično delo oduzmu.</a:t>
            </a:r>
          </a:p>
          <a:p>
            <a:r>
              <a:rPr lang="sr-Latn-CS" dirty="0"/>
              <a:t>Čl. 301. U našem zakonodavstvu prvi oblik ovog dela čini onaj ko unese netačan podatak, propusti unošenje tačnog podatka ili na drugi način prikrije ili lažno prikaže podatak i time utiče na rezultat elektronske obrade i prenosa podataka, u nameri da, sebi ili drugom, pribavi protivpravnu imovinsku korist i time drugom prouzrokuje imovinsku štetu, kazniće se novčanom kaznom ili zatvorom do tri godine.</a:t>
            </a:r>
          </a:p>
          <a:p>
            <a:r>
              <a:rPr lang="sr-Latn-CS" dirty="0"/>
              <a:t>Kvalifikovani oblici ovog dela postoje kada je pribavljena imovinska korist koja prelazi iznos od četiristo pedeset hiljada dinara, (zatvor od jedne do osam godina), odnosno korist koja prelazi iznos od milion i petsto hiljada dinara (zatvor od dve do deset godina). Ovo delo postoji i u lakšem (privilegovanom) obliku kada se učini samo u nameri da drugog ošteti (novčana kazna ili zatvor do šest meseci).</a:t>
            </a:r>
          </a:p>
          <a:p>
            <a:r>
              <a:rPr lang="sr-Latn-CS" dirty="0"/>
              <a:t>Čl.302 Prvi oblik ovog dela čini ono lice koje se, kršeći mere zaštite, neovlašćeno uključi u računar ili računarsku mrežu, ili neovlašćeno pristupi elektronskoj obradi podataka, kazniće se novčanom kaznom ili zatvorom do šest meseci. Radnja prvog oblika sastoji se u neovlašćenom uključivanju u računar, kršenjem mera zaštite, ili u neovlašćenom pristupu EOP –u. Drugi, kvalifikovani, oblik čini lice koje upotrebi podatak dobijen na prethodno opisan način, kazniće se novčanom kaznom ili zatvorom do dve godine. Kao još teži oblik javlja se slučaj ako je usled dela došlo do zastoja ili ozbiljnog poremećaja funkcionisanja elektronske obrade i prenosa podataka ili mreže ili su nastupile druge teške posledice, učinilac će se kazniti zatvorom do tri godine.</a:t>
            </a:r>
          </a:p>
          <a:p>
            <a:r>
              <a:rPr lang="sr-Latn-CS" dirty="0"/>
              <a:t>Čl. 303. </a:t>
            </a:r>
          </a:p>
          <a:p>
            <a:r>
              <a:rPr lang="sr-Latn-CS" dirty="0"/>
              <a:t>Prvi oblik čini onaj ko neovlašćeno sprečava ili ometa pristup javnoj računarskoj mreži (novčana kazna ili zatvor do jedne godine). Kvalifikovan oblik postoji ako delo učini službeno lice u vršenju službe (zatvor do tri godine). Krivični zakonik u članu 112. tačka 18. definiše javnu računarsku mrežu kao skup međusobno povezanih računara koji komuniciraju razmenjujući podatke. Sprečavanje pristupa javnoj mreži predstavlja potpuno onemogućavanje drugog lica da se koristi javnom računarskom mrežom, dok se pod ometanjem podrazumeva svako otežavanje pristupa takvoj mreži. Izvršilac ovog krivičnog dela mora postupati neovlašćeno, a ukoliko je postojao pravni osnov onda ne postoji ovo krivično delo.</a:t>
            </a:r>
          </a:p>
          <a:p>
            <a:r>
              <a:rPr lang="sr-Latn-CS" dirty="0"/>
              <a:t>Čl. 304 U našem zakonodavstvu u prvom obliku ovo krivično delo čini ono lice koje neovlašćeno koristi računarske usluge ili računarsku mrežu u nameri da sebi ili drugom pribavi protivpravnu imovinsku korist. Za ovo delo zaprećena je novčana kazna ili zatvor do tri meseca. Takođe, je predviđeno da se gonjenje za ovo delo preduzima se po privatnoj tužbi. Radnja krivičnog dela je određena kao neovlašćeno korišćenje računarskih usluga ili računarske mreže. </a:t>
            </a:r>
          </a:p>
          <a:p>
            <a:r>
              <a:rPr lang="sr-Latn-CS" dirty="0"/>
              <a:t>Čl.304a. </a:t>
            </a:r>
          </a:p>
          <a:p>
            <a:r>
              <a:rPr lang="sr-Latn-CS" dirty="0"/>
              <a:t>U stavu 1. ovog člana način izvršenja ovog krivičnog dela definisan je na sledeći način: „Ko poseduje, pravi, nabavlja, prodaje ili daje drugom na upotrebu računare, računarske sisteme, računarske podatke i programe radi izvršenja krivičnog dela iz čl. 298. do 303. ovog zakonika kazniće se zatvorom od šest meseci do tri godine”. U stavu 2 predviđeno je da će se predmeti iz stava 1 ovog člana oduzeti.</a:t>
            </a:r>
          </a:p>
          <a:p>
            <a:endParaRPr lang="sr-Latn-C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400"/>
              <a:buFont typeface="Times New Roman"/>
              <a:buNone/>
            </a:pPr>
            <a:fld id="{00000000-1234-1234-1234-123412341234}" type="slidenum">
              <a:rPr lang="en-US" sz="1400" b="0" i="0" u="none" strike="noStrike" cap="none" smtClean="0">
                <a:solidFill>
                  <a:srgbClr val="000000"/>
                </a:solidFill>
                <a:latin typeface="Times New Roman"/>
                <a:ea typeface="Times New Roman"/>
                <a:cs typeface="Times New Roman"/>
                <a:sym typeface="Times New Roman"/>
              </a:rPr>
              <a:t>11</a:t>
            </a:fld>
            <a:endParaRPr lang="en-US"/>
          </a:p>
        </p:txBody>
      </p:sp>
    </p:spTree>
    <p:extLst>
      <p:ext uri="{BB962C8B-B14F-4D97-AF65-F5344CB8AC3E}">
        <p14:creationId xmlns:p14="http://schemas.microsoft.com/office/powerpoint/2010/main" val="4250196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63588"/>
            <a:ext cx="6705600" cy="37719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r-Latn-CS" dirty="0"/>
              <a:t>U praksi se dešava da veliki deo posla policija obavlja bez neposrednog znanja Javnog tužioca. Naravno, postoji obaveza da se o tome isti obavesti, posebno u pogledu preduzimanja dokaznih radnji, ali obaveštenje postoji u krajnjoj liniji i u krivičnoj prijavi koja se podnosi nadležnom tužiocu</a:t>
            </a:r>
          </a:p>
        </p:txBody>
      </p:sp>
      <p:sp>
        <p:nvSpPr>
          <p:cNvPr id="4" name="Slide Number Placeholder 3"/>
          <p:cNvSpPr>
            <a:spLocks noGrp="1"/>
          </p:cNvSpPr>
          <p:nvPr>
            <p:ph type="sldNum" sz="quarter" idx="10"/>
          </p:nvPr>
        </p:nvSpPr>
        <p:spPr/>
        <p:txBody>
          <a:bodyPr/>
          <a:lstStyle/>
          <a:p>
            <a:fld id="{8D0E8CA9-CC5E-49BA-B240-9CCF18E494D9}" type="slidenum">
              <a:rPr lang="en-CA" smtClean="0"/>
              <a:pPr/>
              <a:t>13</a:t>
            </a:fld>
            <a:endParaRPr lang="en-CA"/>
          </a:p>
        </p:txBody>
      </p:sp>
    </p:spTree>
    <p:extLst>
      <p:ext uri="{BB962C8B-B14F-4D97-AF65-F5344CB8AC3E}">
        <p14:creationId xmlns:p14="http://schemas.microsoft.com/office/powerpoint/2010/main" val="3281685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63588"/>
            <a:ext cx="6705600" cy="37719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a:t>Policijski</a:t>
            </a:r>
            <a:r>
              <a:rPr lang="en-US" sz="1200" dirty="0"/>
              <a:t> </a:t>
            </a:r>
            <a:r>
              <a:rPr lang="en-US" sz="1200" dirty="0" err="1"/>
              <a:t>službenik</a:t>
            </a:r>
            <a:r>
              <a:rPr lang="en-US" sz="1200" dirty="0"/>
              <a:t> ne </a:t>
            </a:r>
            <a:r>
              <a:rPr lang="en-US" sz="1200" dirty="0" err="1"/>
              <a:t>treba</a:t>
            </a:r>
            <a:r>
              <a:rPr lang="en-US" sz="1200" dirty="0"/>
              <a:t> da </a:t>
            </a:r>
            <a:r>
              <a:rPr lang="en-US" sz="1200" dirty="0" err="1"/>
              <a:t>uključuje</a:t>
            </a:r>
            <a:r>
              <a:rPr lang="en-US" sz="1200" dirty="0"/>
              <a:t> </a:t>
            </a:r>
            <a:r>
              <a:rPr lang="en-US" sz="1200" dirty="0" err="1"/>
              <a:t>računar</a:t>
            </a:r>
            <a:r>
              <a:rPr lang="en-US" sz="1200" dirty="0"/>
              <a:t> </a:t>
            </a:r>
            <a:r>
              <a:rPr lang="en-US" sz="1200" dirty="0" err="1"/>
              <a:t>koji</a:t>
            </a:r>
            <a:r>
              <a:rPr lang="en-US" sz="1200" dirty="0"/>
              <a:t> je </a:t>
            </a:r>
            <a:r>
              <a:rPr lang="en-US" sz="1200" dirty="0" err="1"/>
              <a:t>isključen</a:t>
            </a:r>
            <a:r>
              <a:rPr lang="en-US" sz="1200" dirty="0"/>
              <a:t>. </a:t>
            </a:r>
            <a:r>
              <a:rPr lang="en-US" sz="1200" dirty="0" err="1"/>
              <a:t>Kada</a:t>
            </a:r>
            <a:r>
              <a:rPr lang="en-US" sz="1200" dirty="0"/>
              <a:t> je u </a:t>
            </a:r>
            <a:r>
              <a:rPr lang="en-US" sz="1200" dirty="0" err="1"/>
              <a:t>pitanju</a:t>
            </a:r>
            <a:r>
              <a:rPr lang="en-US" sz="1200" dirty="0"/>
              <a:t> laptop </a:t>
            </a:r>
            <a:r>
              <a:rPr lang="en-US" sz="1200" dirty="0" err="1"/>
              <a:t>koji</a:t>
            </a:r>
            <a:r>
              <a:rPr lang="en-US" sz="1200" dirty="0"/>
              <a:t> je </a:t>
            </a:r>
            <a:r>
              <a:rPr lang="en-US" sz="1200" dirty="0" err="1"/>
              <a:t>zatvoren</a:t>
            </a:r>
            <a:r>
              <a:rPr lang="en-US" sz="1200" dirty="0"/>
              <a:t>, </a:t>
            </a:r>
            <a:r>
              <a:rPr lang="en-US" sz="1200" dirty="0" err="1"/>
              <a:t>potrebno</a:t>
            </a:r>
            <a:r>
              <a:rPr lang="en-US" sz="1200" dirty="0"/>
              <a:t> </a:t>
            </a:r>
            <a:r>
              <a:rPr lang="en-US" sz="1200" dirty="0" err="1"/>
              <a:t>js</a:t>
            </a:r>
            <a:r>
              <a:rPr lang="en-US" sz="1200" dirty="0"/>
              <a:t> </a:t>
            </a:r>
            <a:r>
              <a:rPr lang="en-US" sz="1200" dirty="0" err="1"/>
              <a:t>prvo</a:t>
            </a:r>
            <a:r>
              <a:rPr lang="en-US" sz="1200" dirty="0"/>
              <a:t> </a:t>
            </a:r>
            <a:r>
              <a:rPr lang="en-US" sz="1200" dirty="0" err="1"/>
              <a:t>podići</a:t>
            </a:r>
            <a:r>
              <a:rPr lang="en-US" sz="1200" dirty="0"/>
              <a:t> </a:t>
            </a:r>
            <a:r>
              <a:rPr lang="en-US" sz="1200" dirty="0" err="1"/>
              <a:t>poklopac</a:t>
            </a:r>
            <a:r>
              <a:rPr lang="en-US" sz="1200" dirty="0"/>
              <a:t> </a:t>
            </a:r>
            <a:r>
              <a:rPr lang="en-US" sz="1200" dirty="0" err="1"/>
              <a:t>i</a:t>
            </a:r>
            <a:r>
              <a:rPr lang="en-US" sz="1200" dirty="0"/>
              <a:t> </a:t>
            </a:r>
            <a:r>
              <a:rPr lang="en-US" sz="1200" dirty="0" err="1"/>
              <a:t>utvrditi</a:t>
            </a:r>
            <a:r>
              <a:rPr lang="en-US" sz="1200" dirty="0"/>
              <a:t> da li je </a:t>
            </a:r>
            <a:r>
              <a:rPr lang="en-US" sz="1200" dirty="0" err="1"/>
              <a:t>isti</a:t>
            </a:r>
            <a:r>
              <a:rPr lang="en-US" sz="1200" dirty="0"/>
              <a:t> </a:t>
            </a:r>
            <a:r>
              <a:rPr lang="en-US" sz="1200" dirty="0" err="1"/>
              <a:t>aktivan</a:t>
            </a:r>
            <a:r>
              <a:rPr lang="en-US" sz="1200" dirty="0"/>
              <a:t>. </a:t>
            </a:r>
            <a:r>
              <a:rPr lang="en-US" sz="1200" dirty="0" err="1"/>
              <a:t>Osumnjičenima</a:t>
            </a:r>
            <a:r>
              <a:rPr lang="en-US" sz="1200" dirty="0"/>
              <a:t> je </a:t>
            </a:r>
            <a:r>
              <a:rPr lang="en-US" sz="1200" dirty="0" err="1"/>
              <a:t>zabranjen</a:t>
            </a:r>
            <a:r>
              <a:rPr lang="en-US" sz="1200" dirty="0"/>
              <a:t> </a:t>
            </a:r>
            <a:r>
              <a:rPr lang="en-US" sz="1200" dirty="0" err="1"/>
              <a:t>pristup</a:t>
            </a:r>
            <a:r>
              <a:rPr lang="en-US" sz="1200" dirty="0"/>
              <a:t> </a:t>
            </a:r>
            <a:r>
              <a:rPr lang="en-US" sz="1200" dirty="0" err="1"/>
              <a:t>računaru</a:t>
            </a:r>
            <a:r>
              <a:rPr lang="en-US" sz="1200" dirty="0"/>
              <a:t>.</a:t>
            </a:r>
          </a:p>
        </p:txBody>
      </p:sp>
      <p:sp>
        <p:nvSpPr>
          <p:cNvPr id="4" name="Slide Number Placeholder 3"/>
          <p:cNvSpPr>
            <a:spLocks noGrp="1"/>
          </p:cNvSpPr>
          <p:nvPr>
            <p:ph type="sldNum" sz="quarter" idx="10"/>
          </p:nvPr>
        </p:nvSpPr>
        <p:spPr/>
        <p:txBody>
          <a:bodyPr/>
          <a:lstStyle/>
          <a:p>
            <a:fld id="{8D0E8CA9-CC5E-49BA-B240-9CCF18E494D9}" type="slidenum">
              <a:rPr lang="en-CA" smtClean="0"/>
              <a:pPr/>
              <a:t>19</a:t>
            </a:fld>
            <a:endParaRPr lang="en-CA"/>
          </a:p>
        </p:txBody>
      </p:sp>
    </p:spTree>
    <p:extLst>
      <p:ext uri="{BB962C8B-B14F-4D97-AF65-F5344CB8AC3E}">
        <p14:creationId xmlns:p14="http://schemas.microsoft.com/office/powerpoint/2010/main" val="983988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63588"/>
            <a:ext cx="6705600" cy="37719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D0E8CA9-CC5E-49BA-B240-9CCF18E494D9}" type="slidenum">
              <a:rPr lang="en-CA" smtClean="0"/>
              <a:pPr/>
              <a:t>21</a:t>
            </a:fld>
            <a:endParaRPr lang="en-CA"/>
          </a:p>
        </p:txBody>
      </p:sp>
    </p:spTree>
    <p:extLst>
      <p:ext uri="{BB962C8B-B14F-4D97-AF65-F5344CB8AC3E}">
        <p14:creationId xmlns:p14="http://schemas.microsoft.com/office/powerpoint/2010/main" val="2482875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63588"/>
            <a:ext cx="6705600" cy="37719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U </a:t>
            </a:r>
            <a:r>
              <a:rPr lang="en-US" sz="1200" dirty="0" err="1"/>
              <a:t>slučaju</a:t>
            </a:r>
            <a:r>
              <a:rPr lang="en-US" sz="1200" dirty="0"/>
              <a:t> da je </a:t>
            </a:r>
            <a:r>
              <a:rPr lang="en-US" sz="1200" dirty="0" err="1"/>
              <a:t>potrebno</a:t>
            </a:r>
            <a:r>
              <a:rPr lang="en-US" sz="1200" dirty="0"/>
              <a:t> </a:t>
            </a:r>
            <a:r>
              <a:rPr lang="en-US" sz="1200" dirty="0" err="1"/>
              <a:t>oduzeti</a:t>
            </a:r>
            <a:r>
              <a:rPr lang="en-US" sz="1200" dirty="0"/>
              <a:t> modem / </a:t>
            </a:r>
            <a:r>
              <a:rPr lang="en-US" sz="1200" dirty="0" err="1"/>
              <a:t>ruter</a:t>
            </a:r>
            <a:r>
              <a:rPr lang="en-US" sz="1200" dirty="0"/>
              <a:t> </a:t>
            </a:r>
            <a:r>
              <a:rPr lang="en-US" sz="1200" dirty="0" err="1"/>
              <a:t>policijski</a:t>
            </a:r>
            <a:r>
              <a:rPr lang="en-US" sz="1200" dirty="0"/>
              <a:t> </a:t>
            </a:r>
            <a:r>
              <a:rPr lang="en-US" sz="1200" dirty="0" err="1"/>
              <a:t>službepik</a:t>
            </a:r>
            <a:r>
              <a:rPr lang="en-US" sz="1200" dirty="0"/>
              <a:t> </a:t>
            </a:r>
            <a:r>
              <a:rPr lang="en-US" sz="1200" dirty="0" err="1"/>
              <a:t>dužan</a:t>
            </a:r>
            <a:r>
              <a:rPr lang="en-US" sz="1200" dirty="0"/>
              <a:t> je da </a:t>
            </a:r>
            <a:r>
              <a:rPr lang="en-US" sz="1200" dirty="0" err="1"/>
              <a:t>kontaktira</a:t>
            </a:r>
            <a:r>
              <a:rPr lang="en-US" sz="1200" dirty="0"/>
              <a:t> </a:t>
            </a:r>
            <a:r>
              <a:rPr lang="en-US" sz="1200" dirty="0" err="1"/>
              <a:t>Odeljenje</a:t>
            </a:r>
            <a:r>
              <a:rPr lang="en-US" sz="1200" dirty="0"/>
              <a:t> </a:t>
            </a:r>
            <a:r>
              <a:rPr lang="en-US" sz="1200" dirty="0" err="1"/>
              <a:t>za</a:t>
            </a:r>
            <a:r>
              <a:rPr lang="en-US" sz="1200" dirty="0"/>
              <a:t> </a:t>
            </a:r>
            <a:r>
              <a:rPr lang="en-US" sz="1200" dirty="0" err="1"/>
              <a:t>borbu</a:t>
            </a:r>
            <a:r>
              <a:rPr lang="en-US" sz="1200" dirty="0"/>
              <a:t> </a:t>
            </a:r>
            <a:r>
              <a:rPr lang="en-US" sz="1200" dirty="0" err="1"/>
              <a:t>protiv</a:t>
            </a:r>
            <a:r>
              <a:rPr lang="en-US" sz="1200" dirty="0"/>
              <a:t> </a:t>
            </a:r>
            <a:r>
              <a:rPr lang="en-US" sz="1200" dirty="0" err="1"/>
              <a:t>visokotehnološkog</a:t>
            </a:r>
            <a:r>
              <a:rPr lang="en-US" sz="1200" dirty="0"/>
              <a:t> </a:t>
            </a:r>
            <a:r>
              <a:rPr lang="en-US" sz="1200" dirty="0" err="1"/>
              <a:t>kriminala</a:t>
            </a:r>
            <a:r>
              <a:rPr lang="en-US" sz="1200"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a:t>Nakon</a:t>
            </a:r>
            <a:r>
              <a:rPr lang="en-US" sz="1200" dirty="0"/>
              <a:t> </a:t>
            </a:r>
            <a:r>
              <a:rPr lang="en-US" sz="1200" dirty="0" err="1"/>
              <a:t>obezbeđenja</a:t>
            </a:r>
            <a:r>
              <a:rPr lang="en-US" sz="1200" dirty="0"/>
              <a:t> </a:t>
            </a:r>
            <a:r>
              <a:rPr lang="en-US" sz="1200" dirty="0" err="1"/>
              <a:t>prostora</a:t>
            </a:r>
            <a:r>
              <a:rPr lang="en-US" sz="1200" dirty="0"/>
              <a:t> </a:t>
            </a:r>
            <a:r>
              <a:rPr lang="en-US" sz="1200" dirty="0" err="1"/>
              <a:t>potrebno</a:t>
            </a:r>
            <a:r>
              <a:rPr lang="en-US" sz="1200" dirty="0"/>
              <a:t> je </a:t>
            </a:r>
            <a:r>
              <a:rPr lang="en-US" sz="1200" dirty="0" err="1"/>
              <a:t>sačekati</a:t>
            </a:r>
            <a:r>
              <a:rPr lang="en-US" sz="1200" dirty="0"/>
              <a:t> </a:t>
            </a:r>
            <a:r>
              <a:rPr lang="en-US" sz="1200" dirty="0" err="1"/>
              <a:t>nadležne</a:t>
            </a:r>
            <a:r>
              <a:rPr lang="en-US" sz="1200" dirty="0"/>
              <a:t> </a:t>
            </a:r>
            <a:r>
              <a:rPr lang="en-US" sz="1200" dirty="0" err="1"/>
              <a:t>polncijske</a:t>
            </a:r>
            <a:r>
              <a:rPr lang="en-US" sz="1200" dirty="0"/>
              <a:t> </a:t>
            </a:r>
            <a:r>
              <a:rPr lang="en-US" sz="1200" dirty="0" err="1"/>
              <a:t>službenike</a:t>
            </a:r>
            <a:r>
              <a:rPr lang="en-US" sz="1200" dirty="0"/>
              <a:t> </a:t>
            </a:r>
            <a:r>
              <a:rPr lang="en-US" sz="1200" dirty="0" err="1"/>
              <a:t>koji</a:t>
            </a:r>
            <a:r>
              <a:rPr lang="en-US" sz="1200" dirty="0"/>
              <a:t> </a:t>
            </a:r>
            <a:r>
              <a:rPr lang="en-US" sz="1200" dirty="0" err="1"/>
              <a:t>će</a:t>
            </a:r>
            <a:r>
              <a:rPr lang="en-US" sz="1200" dirty="0"/>
              <a:t> </a:t>
            </a:r>
            <a:r>
              <a:rPr lang="en-US" sz="1200" dirty="0" err="1"/>
              <a:t>preduzeti</a:t>
            </a:r>
            <a:r>
              <a:rPr lang="en-US" sz="1200" dirty="0"/>
              <a:t> </a:t>
            </a:r>
            <a:r>
              <a:rPr lang="en-US" sz="1200" dirty="0" err="1"/>
              <a:t>dalje</a:t>
            </a:r>
            <a:r>
              <a:rPr lang="en-US" sz="1200" dirty="0"/>
              <a:t> </a:t>
            </a:r>
            <a:r>
              <a:rPr lang="en-US" sz="1200" dirty="0" err="1"/>
              <a:t>ieophodne</a:t>
            </a:r>
            <a:r>
              <a:rPr lang="en-US" sz="1200" dirty="0"/>
              <a:t> </a:t>
            </a:r>
            <a:r>
              <a:rPr lang="en-US" sz="1200" dirty="0" err="1"/>
              <a:t>radnje</a:t>
            </a:r>
            <a:r>
              <a:rPr lang="en-US" sz="1200"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fld id="{8D0E8CA9-CC5E-49BA-B240-9CCF18E494D9}" type="slidenum">
              <a:rPr lang="en-CA" smtClean="0"/>
              <a:pPr/>
              <a:t>23</a:t>
            </a:fld>
            <a:endParaRPr lang="en-CA"/>
          </a:p>
        </p:txBody>
      </p:sp>
    </p:spTree>
    <p:extLst>
      <p:ext uri="{BB962C8B-B14F-4D97-AF65-F5344CB8AC3E}">
        <p14:creationId xmlns:p14="http://schemas.microsoft.com/office/powerpoint/2010/main" val="2568188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63588"/>
            <a:ext cx="6705600" cy="37719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r-Latn-CS" dirty="0"/>
              <a:t>U cilju zaštite podataka potrebno js staviti u antistatičku kesu. O svim preduzetim radnjama u postunku prnvremenog oduzimalja mobnlnog telefona potrebnoje sačiniti službenu belešku u koju će se uneti i R1N kod i loziike dobijepe od vlasnika mobilnog telefona.</a:t>
            </a:r>
          </a:p>
        </p:txBody>
      </p:sp>
      <p:sp>
        <p:nvSpPr>
          <p:cNvPr id="4" name="Slide Number Placeholder 3"/>
          <p:cNvSpPr>
            <a:spLocks noGrp="1"/>
          </p:cNvSpPr>
          <p:nvPr>
            <p:ph type="sldNum" sz="quarter" idx="10"/>
          </p:nvPr>
        </p:nvSpPr>
        <p:spPr/>
        <p:txBody>
          <a:bodyPr/>
          <a:lstStyle/>
          <a:p>
            <a:fld id="{8D0E8CA9-CC5E-49BA-B240-9CCF18E494D9}" type="slidenum">
              <a:rPr lang="en-CA" smtClean="0"/>
              <a:pPr/>
              <a:t>24</a:t>
            </a:fld>
            <a:endParaRPr lang="en-CA"/>
          </a:p>
        </p:txBody>
      </p:sp>
    </p:spTree>
    <p:extLst>
      <p:ext uri="{BB962C8B-B14F-4D97-AF65-F5344CB8AC3E}">
        <p14:creationId xmlns:p14="http://schemas.microsoft.com/office/powerpoint/2010/main" val="784723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63588"/>
            <a:ext cx="6705600" cy="37719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r-Latn-CS" dirty="0"/>
              <a:t>Aktuelni ZKP ne daje definiciju elektronskih dokaza (ali na više mesta govori o elektronskom podnesku, elektronskom potpisu, pa i elektronskom nadzoru), koji se javljaju u vezi sa izvršenjem krivičnih dela visokotehnološkog kriminala. Elektronski dokaz je informacija ili podatak od značaja za istragu koji su smešteni ili preneti putem računara. Imaju istu vrednost kao i svi drugi materijalni dokazi i za njih važe potpuno ista procesna pravila kao i za sve ostale dokaze. Međutim, pri ovome treba imati u vidu specifičnost elektronskih dokaza koja proizilazi iz njihove prirode, a to je da su veoma osetljivi, da se vrlo lako se mogu izmeniti, obrisati ili na bilo koji drugi način uništiti, što zahteva posebnu pažnju i pristup u postupku pribavljanja i obezbeđivanja ovakvih dokaza.    </a:t>
            </a:r>
          </a:p>
          <a:p>
            <a:pPr marL="0" marR="0" indent="0" algn="l" defTabSz="914400" rtl="0" eaLnBrk="1" fontAlgn="auto" latinLnBrk="0" hangingPunct="1">
              <a:lnSpc>
                <a:spcPct val="100000"/>
              </a:lnSpc>
              <a:spcBef>
                <a:spcPts val="0"/>
              </a:spcBef>
              <a:spcAft>
                <a:spcPts val="0"/>
              </a:spcAft>
              <a:buClrTx/>
              <a:buSzTx/>
              <a:buFontTx/>
              <a:buNone/>
              <a:tabLst/>
              <a:defRPr/>
            </a:pPr>
            <a:endParaRPr lang="sr-Latn-CS" dirty="0"/>
          </a:p>
        </p:txBody>
      </p:sp>
      <p:sp>
        <p:nvSpPr>
          <p:cNvPr id="4" name="Slide Number Placeholder 3"/>
          <p:cNvSpPr>
            <a:spLocks noGrp="1"/>
          </p:cNvSpPr>
          <p:nvPr>
            <p:ph type="sldNum" sz="quarter" idx="10"/>
          </p:nvPr>
        </p:nvSpPr>
        <p:spPr/>
        <p:txBody>
          <a:bodyPr/>
          <a:lstStyle/>
          <a:p>
            <a:fld id="{6868177F-5597-41CD-9E9A-BA68BFD32CB9}" type="slidenum">
              <a:rPr lang="en-CA" smtClean="0"/>
              <a:pPr/>
              <a:t>29</a:t>
            </a:fld>
            <a:endParaRPr lang="en-CA"/>
          </a:p>
        </p:txBody>
      </p:sp>
    </p:spTree>
    <p:extLst>
      <p:ext uri="{BB962C8B-B14F-4D97-AF65-F5344CB8AC3E}">
        <p14:creationId xmlns:p14="http://schemas.microsoft.com/office/powerpoint/2010/main" val="552785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2/27/2020</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1" name="Content Placeholder 30"/>
          <p:cNvSpPr>
            <a:spLocks noGrp="1"/>
          </p:cNvSpPr>
          <p:nvPr>
            <p:ph sz="quarter" idx="13"/>
          </p:nvPr>
        </p:nvSpPr>
        <p:spPr>
          <a:xfrm>
            <a:off x="469901" y="1463040"/>
            <a:ext cx="1024128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11"/>
          <p:cNvSpPr>
            <a:spLocks noGrp="1"/>
          </p:cNvSpPr>
          <p:nvPr>
            <p:ph type="dt" sz="half" idx="14"/>
          </p:nvPr>
        </p:nvSpPr>
        <p:spPr/>
        <p:txBody>
          <a:bodyPr/>
          <a:lstStyle/>
          <a:p>
            <a:fld id="{B2AA8688-F817-4D30-AA14-5C599A587072}" type="datetimeFigureOut">
              <a:rPr lang="en-US" smtClean="0"/>
              <a:pPr/>
              <a:t>2/27/2020</a:t>
            </a:fld>
            <a:endParaRPr lang="en-US"/>
          </a:p>
        </p:txBody>
      </p:sp>
      <p:sp>
        <p:nvSpPr>
          <p:cNvPr id="19" name="Slide Number Placeholder 18"/>
          <p:cNvSpPr>
            <a:spLocks noGrp="1"/>
          </p:cNvSpPr>
          <p:nvPr>
            <p:ph type="sldNum" sz="quarter" idx="15"/>
          </p:nvPr>
        </p:nvSpPr>
        <p:spPr/>
        <p:txBody>
          <a:bodyPr/>
          <a:lstStyle/>
          <a:p>
            <a:fld id="{67B75B08-4613-4353-8D31-08BEDA7054E6}" type="slidenum">
              <a:rPr lang="en-US" smtClean="0"/>
              <a:pPr/>
              <a:t>‹#›</a:t>
            </a:fld>
            <a:endParaRPr lang="en-US"/>
          </a:p>
        </p:txBody>
      </p:sp>
      <p:sp>
        <p:nvSpPr>
          <p:cNvPr id="21" name="Footer Placeholder 20"/>
          <p:cNvSpPr>
            <a:spLocks noGrp="1"/>
          </p:cNvSpPr>
          <p:nvPr>
            <p:ph type="ftr" sz="quarter" idx="16"/>
          </p:nvPr>
        </p:nvSpPr>
        <p:spPr/>
        <p:txBody>
          <a:bodyPr/>
          <a:lstStyle/>
          <a:p>
            <a:endParaRPr lang="en-US"/>
          </a:p>
        </p:txBody>
      </p:sp>
      <p:sp>
        <p:nvSpPr>
          <p:cNvPr id="8" name="Title 7"/>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581927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2/27/2020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2/27/2020</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 id="2147483669" r:id="rId18"/>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2.png"/><Relationship Id="rId4" Type="http://schemas.openxmlformats.org/officeDocument/2006/relationships/oleObject" Target="../embeddings/oleObject3.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3.png"/><Relationship Id="rId4" Type="http://schemas.openxmlformats.org/officeDocument/2006/relationships/oleObject" Target="../embeddings/oleObject4.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4.png"/><Relationship Id="rId4" Type="http://schemas.openxmlformats.org/officeDocument/2006/relationships/oleObject" Target="../embeddings/oleObject5.bin"/></Relationships>
</file>

<file path=ppt/slides/_rels/slide4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26.png"/></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27.png"/></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28.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12F4A-4A02-43C9-9D6D-AC8C49B15F41}"/>
              </a:ext>
            </a:extLst>
          </p:cNvPr>
          <p:cNvSpPr>
            <a:spLocks noGrp="1"/>
          </p:cNvSpPr>
          <p:nvPr>
            <p:ph type="ctrTitle"/>
          </p:nvPr>
        </p:nvSpPr>
        <p:spPr/>
        <p:txBody>
          <a:bodyPr/>
          <a:lstStyle/>
          <a:p>
            <a:r>
              <a:rPr lang="sr-Latn-RS" dirty="0"/>
              <a:t>VTK</a:t>
            </a:r>
            <a:endParaRPr lang="en-GB" dirty="0"/>
          </a:p>
        </p:txBody>
      </p:sp>
      <p:sp>
        <p:nvSpPr>
          <p:cNvPr id="3" name="Subtitle 2">
            <a:extLst>
              <a:ext uri="{FF2B5EF4-FFF2-40B4-BE49-F238E27FC236}">
                <a16:creationId xmlns:a16="http://schemas.microsoft.com/office/drawing/2014/main" id="{18CCAB07-C55F-42BE-996C-32780C6E2E08}"/>
              </a:ext>
            </a:extLst>
          </p:cNvPr>
          <p:cNvSpPr>
            <a:spLocks noGrp="1"/>
          </p:cNvSpPr>
          <p:nvPr>
            <p:ph type="subTitle" idx="1"/>
          </p:nvPr>
        </p:nvSpPr>
        <p:spPr/>
        <p:txBody>
          <a:bodyPr/>
          <a:lstStyle/>
          <a:p>
            <a:r>
              <a:rPr lang="sr-Latn-RS" dirty="0"/>
              <a:t>Prof. Dr zvonimir ivanović</a:t>
            </a:r>
            <a:endParaRPr lang="en-GB" dirty="0"/>
          </a:p>
        </p:txBody>
      </p:sp>
    </p:spTree>
    <p:extLst>
      <p:ext uri="{BB962C8B-B14F-4D97-AF65-F5344CB8AC3E}">
        <p14:creationId xmlns:p14="http://schemas.microsoft.com/office/powerpoint/2010/main" val="36397401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indent="586303" algn="just"/>
            <a:r>
              <a:rPr lang="sr-Latn-CS" dirty="0"/>
              <a:t>Krivična dela protiv polne slobode</a:t>
            </a:r>
          </a:p>
        </p:txBody>
      </p:sp>
      <p:sp>
        <p:nvSpPr>
          <p:cNvPr id="3" name="Text Placeholder 2"/>
          <p:cNvSpPr>
            <a:spLocks noGrp="1"/>
          </p:cNvSpPr>
          <p:nvPr>
            <p:ph type="body" idx="1"/>
          </p:nvPr>
        </p:nvSpPr>
        <p:spPr/>
        <p:txBody>
          <a:bodyPr>
            <a:normAutofit fontScale="92500" lnSpcReduction="10000"/>
          </a:bodyPr>
          <a:lstStyle/>
          <a:p>
            <a:pPr marL="0" indent="586303" algn="just"/>
            <a:r>
              <a:rPr lang="sr-Latn-CS" sz="3200" dirty="0"/>
              <a:t>Član 185. Prikazivanje, pribavljanje i posedovanje pornografskog materijala i iskorišćavanje maloletnog lica za pornografiju</a:t>
            </a:r>
          </a:p>
          <a:p>
            <a:pPr marL="0" indent="586303" algn="just"/>
            <a:r>
              <a:rPr lang="sr-Latn-CS" sz="3200" dirty="0"/>
              <a:t>Član 185a Navođenje maloletnog lica na prisustvovanje polnim radnjama</a:t>
            </a:r>
          </a:p>
          <a:p>
            <a:pPr marL="0" indent="586303" algn="just"/>
            <a:r>
              <a:rPr lang="sr-Latn-CS" sz="3200" dirty="0"/>
              <a:t>Član 185b. Iskorišćavanje računarske mreže ili komunikacije drugim tehničkim sredstvima za izvršenje krivičnih dela protiv polne slobode prema maloletnom licu</a:t>
            </a:r>
          </a:p>
        </p:txBody>
      </p:sp>
    </p:spTree>
    <p:extLst>
      <p:ext uri="{BB962C8B-B14F-4D97-AF65-F5344CB8AC3E}">
        <p14:creationId xmlns:p14="http://schemas.microsoft.com/office/powerpoint/2010/main" val="917360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42" presetClass="entr" presetSubtype="0" fill="hold" grpId="0"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indent="596885"/>
            <a:r>
              <a:rPr lang="sr-Latn-CS" dirty="0"/>
              <a:t>Grupa Kd. Protiv bezbednosti računarskih podataka</a:t>
            </a:r>
          </a:p>
        </p:txBody>
      </p:sp>
      <p:sp>
        <p:nvSpPr>
          <p:cNvPr id="3" name="Text Placeholder 2"/>
          <p:cNvSpPr>
            <a:spLocks noGrp="1"/>
          </p:cNvSpPr>
          <p:nvPr>
            <p:ph type="body" idx="1"/>
          </p:nvPr>
        </p:nvSpPr>
        <p:spPr>
          <a:xfrm>
            <a:off x="685801" y="2065867"/>
            <a:ext cx="11235211" cy="4525433"/>
          </a:xfrm>
        </p:spPr>
        <p:txBody>
          <a:bodyPr>
            <a:normAutofit fontScale="92500"/>
          </a:bodyPr>
          <a:lstStyle/>
          <a:p>
            <a:pPr marL="0" indent="596885" algn="just"/>
            <a:r>
              <a:rPr lang="sr-Latn-CS" sz="2933" dirty="0"/>
              <a:t>Član 298. Oštećenje računarskih podataka i programa</a:t>
            </a:r>
          </a:p>
          <a:p>
            <a:pPr marL="0" indent="596885" algn="just"/>
            <a:r>
              <a:rPr lang="sr-Latn-CS" sz="2933" dirty="0"/>
              <a:t>Član 299. Računarska sabotaža</a:t>
            </a:r>
          </a:p>
          <a:p>
            <a:pPr marL="0" indent="596885" algn="just"/>
            <a:r>
              <a:rPr lang="sr-Latn-CS" sz="2933" dirty="0"/>
              <a:t>Član 300. Pravljenje i unošenje računarskih virusa</a:t>
            </a:r>
          </a:p>
          <a:p>
            <a:pPr marL="0" indent="596885" algn="just"/>
            <a:r>
              <a:rPr lang="sr-Latn-CS" sz="2933" dirty="0"/>
              <a:t>Član 301. Računarska prevara</a:t>
            </a:r>
          </a:p>
          <a:p>
            <a:pPr marL="0" indent="596885" algn="just"/>
            <a:r>
              <a:rPr lang="sr-Latn-CS" sz="2933" dirty="0"/>
              <a:t>Član 302. Neovlašćeni pristup zaštićenom računaru, računarskoj mreži i elektronskoj obradi podataka</a:t>
            </a:r>
          </a:p>
          <a:p>
            <a:pPr marL="0" indent="596885" algn="just"/>
            <a:r>
              <a:rPr lang="sr-Latn-CS" sz="2933" dirty="0"/>
              <a:t>Član 303. Sprečavanje i ograničavanje pristupa javnoj računarskoj mreži</a:t>
            </a:r>
          </a:p>
          <a:p>
            <a:pPr marL="0" indent="596885" algn="just"/>
            <a:r>
              <a:rPr lang="sr-Latn-CS" sz="2933" dirty="0"/>
              <a:t>Član 304. Neovlašćeno korišćenje računara ili računarske mreže</a:t>
            </a:r>
            <a:r>
              <a:rPr lang="sr-Latn-CS" sz="3200" dirty="0"/>
              <a:t> </a:t>
            </a:r>
          </a:p>
          <a:p>
            <a:pPr algn="just"/>
            <a:endParaRPr lang="sr-Latn-CS" sz="3200" dirty="0"/>
          </a:p>
        </p:txBody>
      </p:sp>
      <p:pic>
        <p:nvPicPr>
          <p:cNvPr id="4" name="Picture 3" descr="تم القبض على مبرمج ألعاب من كوريا الشمالية متورطا في شن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8909" y="421168"/>
            <a:ext cx="1743091" cy="1308395"/>
          </a:xfrm>
          <a:prstGeom prst="rect">
            <a:avLst/>
          </a:prstGeom>
        </p:spPr>
      </p:pic>
    </p:spTree>
    <p:extLst>
      <p:ext uri="{BB962C8B-B14F-4D97-AF65-F5344CB8AC3E}">
        <p14:creationId xmlns:p14="http://schemas.microsoft.com/office/powerpoint/2010/main" val="2110051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ppt_x"/>
                                          </p:val>
                                        </p:tav>
                                        <p:tav tm="100000">
                                          <p:val>
                                            <p:strVal val="#ppt_x"/>
                                          </p:val>
                                        </p:tav>
                                      </p:tavLst>
                                    </p:anim>
                                    <p:anim calcmode="lin" valueType="num">
                                      <p:cBhvr additive="base">
                                        <p:cTn id="11" dur="500" fill="hold"/>
                                        <p:tgtEl>
                                          <p:spTgt spid="4"/>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22" presetClass="entr" presetSubtype="4"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down)">
                                      <p:cBhvr>
                                        <p:cTn id="15" dur="500"/>
                                        <p:tgtEl>
                                          <p:spTgt spid="3">
                                            <p:txEl>
                                              <p:pRg st="0" end="0"/>
                                            </p:txEl>
                                          </p:spTgt>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down)">
                                      <p:cBhvr>
                                        <p:cTn id="19" dur="500"/>
                                        <p:tgtEl>
                                          <p:spTgt spid="3">
                                            <p:txEl>
                                              <p:pRg st="1" end="1"/>
                                            </p:txEl>
                                          </p:spTgt>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500"/>
                                        <p:tgtEl>
                                          <p:spTgt spid="3">
                                            <p:txEl>
                                              <p:pRg st="2" end="2"/>
                                            </p:txEl>
                                          </p:spTgt>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par>
                          <p:cTn id="28" fill="hold">
                            <p:stCondLst>
                              <p:cond delay="2500"/>
                            </p:stCondLst>
                            <p:childTnLst>
                              <p:par>
                                <p:cTn id="29" presetID="22" presetClass="entr" presetSubtype="4"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wipe(down)">
                                      <p:cBhvr>
                                        <p:cTn id="31" dur="500"/>
                                        <p:tgtEl>
                                          <p:spTgt spid="3">
                                            <p:txEl>
                                              <p:pRg st="4" end="4"/>
                                            </p:txEl>
                                          </p:spTgt>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wipe(down)">
                                      <p:cBhvr>
                                        <p:cTn id="35" dur="500"/>
                                        <p:tgtEl>
                                          <p:spTgt spid="3">
                                            <p:txEl>
                                              <p:pRg st="5" end="5"/>
                                            </p:txEl>
                                          </p:spTgt>
                                        </p:tgtEl>
                                      </p:cBhvr>
                                    </p:animEffect>
                                  </p:childTnLst>
                                </p:cTn>
                              </p:par>
                            </p:childTnLst>
                          </p:cTn>
                        </p:par>
                        <p:par>
                          <p:cTn id="36" fill="hold">
                            <p:stCondLst>
                              <p:cond delay="3500"/>
                            </p:stCondLst>
                            <p:childTnLst>
                              <p:par>
                                <p:cTn id="37" presetID="22" presetClass="entr" presetSubtype="4" fill="hold" grpId="0" nodeType="after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wipe(down)">
                                      <p:cBhvr>
                                        <p:cTn id="3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38809" y="6773"/>
            <a:ext cx="10131425" cy="1456267"/>
          </a:xfrm>
        </p:spPr>
        <p:txBody>
          <a:bodyPr/>
          <a:lstStyle/>
          <a:p>
            <a:r>
              <a:rPr lang="sr-Latn-CS" dirty="0"/>
              <a:t>Načini saznanja za kd i uč.</a:t>
            </a:r>
            <a:endParaRPr lang="en-US" dirty="0"/>
          </a:p>
        </p:txBody>
      </p:sp>
      <p:sp>
        <p:nvSpPr>
          <p:cNvPr id="2" name="Content Placeholder 1"/>
          <p:cNvSpPr>
            <a:spLocks noGrp="1"/>
          </p:cNvSpPr>
          <p:nvPr>
            <p:ph idx="1"/>
          </p:nvPr>
        </p:nvSpPr>
        <p:spPr>
          <a:xfrm>
            <a:off x="149289" y="1463040"/>
            <a:ext cx="11084768" cy="5031067"/>
          </a:xfrm>
          <a:prstGeom prst="rect">
            <a:avLst/>
          </a:prstGeom>
        </p:spPr>
        <p:txBody>
          <a:bodyPr>
            <a:noAutofit/>
          </a:bodyPr>
          <a:lstStyle/>
          <a:p>
            <a:r>
              <a:rPr lang="sr-Latn-CS" sz="3200" dirty="0"/>
              <a:t>Putem operativnog rada OSL policije</a:t>
            </a:r>
          </a:p>
          <a:p>
            <a:r>
              <a:rPr lang="sr-Latn-CS" sz="3200" dirty="0"/>
              <a:t>Neposrednim zaticanjem  na delu</a:t>
            </a:r>
          </a:p>
          <a:p>
            <a:r>
              <a:rPr lang="sr-Latn-CS" sz="3200" dirty="0"/>
              <a:t>Prijavama građana </a:t>
            </a:r>
          </a:p>
          <a:p>
            <a:pPr lvl="1"/>
            <a:r>
              <a:rPr lang="sr-Latn-CS" sz="2667" dirty="0"/>
              <a:t>oštećenih, nosilaca prava</a:t>
            </a:r>
          </a:p>
          <a:p>
            <a:pPr lvl="1"/>
            <a:r>
              <a:rPr lang="sr-Latn-CS" sz="2667" dirty="0"/>
              <a:t>administratora</a:t>
            </a:r>
          </a:p>
          <a:p>
            <a:r>
              <a:rPr lang="sr-Latn-CS" sz="3200" dirty="0"/>
              <a:t>pravnih lica – banaka, oštećenih pravnih lica</a:t>
            </a:r>
          </a:p>
          <a:p>
            <a:r>
              <a:rPr lang="sr-Latn-CS" sz="3200" dirty="0"/>
              <a:t>javnim pogovaranjem</a:t>
            </a:r>
          </a:p>
          <a:p>
            <a:r>
              <a:rPr lang="sr-Latn-CS" sz="3200" dirty="0"/>
              <a:t>sredstvima javnog informisanja – internet</a:t>
            </a:r>
          </a:p>
          <a:p>
            <a:r>
              <a:rPr lang="sr-Latn-CS" sz="3200" dirty="0"/>
              <a:t>OSINT u koje spadaju najrazličitiji otvoreni izvori, naročito na internetu</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53600" y="1595535"/>
            <a:ext cx="2438400" cy="1664208"/>
          </a:xfrm>
          <a:prstGeom prst="rect">
            <a:avLst/>
          </a:prstGeom>
        </p:spPr>
      </p:pic>
    </p:spTree>
    <p:extLst>
      <p:ext uri="{BB962C8B-B14F-4D97-AF65-F5344CB8AC3E}">
        <p14:creationId xmlns:p14="http://schemas.microsoft.com/office/powerpoint/2010/main" val="3648975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additive="base">
                                        <p:cTn id="15"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 calcmode="lin" valueType="num">
                                      <p:cBhvr additive="base">
                                        <p:cTn id="2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 calcmode="lin" valueType="num">
                                      <p:cBhvr additive="base">
                                        <p:cTn id="2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additive="base">
                                        <p:cTn id="3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
                                            <p:txEl>
                                              <p:pRg st="6" end="6"/>
                                            </p:txEl>
                                          </p:spTgt>
                                        </p:tgtEl>
                                        <p:attrNameLst>
                                          <p:attrName>style.visibility</p:attrName>
                                        </p:attrNameLst>
                                      </p:cBhvr>
                                      <p:to>
                                        <p:strVal val="visible"/>
                                      </p:to>
                                    </p:set>
                                    <p:anim calcmode="lin" valueType="num">
                                      <p:cBhvr additive="base">
                                        <p:cTn id="3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6" end="6"/>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 calcmode="lin" valueType="num">
                                      <p:cBhvr additive="base">
                                        <p:cTn id="4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7" end="7"/>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 calcmode="lin" valueType="num">
                                      <p:cBhvr additive="base">
                                        <p:cTn id="47"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CS" dirty="0"/>
              <a:t>Rasvetljavanje</a:t>
            </a:r>
            <a:endParaRPr lang="en-US" dirty="0"/>
          </a:p>
        </p:txBody>
      </p:sp>
      <p:sp>
        <p:nvSpPr>
          <p:cNvPr id="3" name="Content Placeholder 2"/>
          <p:cNvSpPr>
            <a:spLocks noGrp="1"/>
          </p:cNvSpPr>
          <p:nvPr>
            <p:ph idx="1"/>
          </p:nvPr>
        </p:nvSpPr>
        <p:spPr>
          <a:xfrm>
            <a:off x="609600" y="1463040"/>
            <a:ext cx="10970683" cy="4724400"/>
          </a:xfrm>
          <a:prstGeom prst="rect">
            <a:avLst/>
          </a:prstGeom>
        </p:spPr>
        <p:txBody>
          <a:bodyPr>
            <a:normAutofit/>
          </a:bodyPr>
          <a:lstStyle/>
          <a:p>
            <a:pPr marL="285744" indent="-285744" algn="just">
              <a:buFont typeface="Arial" panose="020B0604020202020204" pitchFamily="34" charset="0"/>
              <a:buChar char="•"/>
            </a:pPr>
            <a:r>
              <a:rPr lang="sr-Latn-CS" dirty="0"/>
              <a:t>Uloga policije u predistražnom postupku je preovlađujuća iako je rukovodilac JT</a:t>
            </a:r>
          </a:p>
          <a:p>
            <a:pPr marL="285744" indent="-285744" algn="just">
              <a:buFont typeface="Arial" panose="020B0604020202020204" pitchFamily="34" charset="0"/>
              <a:buChar char="•"/>
            </a:pPr>
            <a:r>
              <a:rPr lang="sr-Latn-CS" dirty="0"/>
              <a:t>Obezbeđenje lica mesta - Uputstvo o postupanju sa digitalnim dokazima</a:t>
            </a:r>
          </a:p>
          <a:p>
            <a:pPr marL="285744" indent="-285744" algn="just">
              <a:buFont typeface="Arial" panose="020B0604020202020204" pitchFamily="34" charset="0"/>
              <a:buChar char="•"/>
            </a:pPr>
            <a:r>
              <a:rPr lang="sr-Latn-CS" dirty="0"/>
              <a:t>Uviđaj ili pretresanje?</a:t>
            </a:r>
          </a:p>
          <a:p>
            <a:pPr marL="285744" indent="-285744" algn="just">
              <a:buFont typeface="Arial" panose="020B0604020202020204" pitchFamily="34" charset="0"/>
              <a:buChar char="•"/>
            </a:pPr>
            <a:r>
              <a:rPr lang="sr-Latn-CS" dirty="0"/>
              <a:t>Prikupljanje obaveštenja od pravnih lica i komunikacija sa ISP i kablovskim i telekomunikacionim kompanijama</a:t>
            </a:r>
          </a:p>
          <a:p>
            <a:pPr marL="285744" indent="-285744" algn="just">
              <a:buFont typeface="Arial" panose="020B0604020202020204" pitchFamily="34" charset="0"/>
              <a:buChar char="•"/>
            </a:pPr>
            <a:r>
              <a:rPr lang="sr-Latn-CS" dirty="0"/>
              <a:t>Pretresanje  stana i drugih prostorija i lica, a posebno pretresanje računara</a:t>
            </a:r>
          </a:p>
          <a:p>
            <a:pPr marL="285744" indent="-285744" algn="just">
              <a:buFont typeface="Arial" panose="020B0604020202020204" pitchFamily="34" charset="0"/>
              <a:buChar char="•"/>
            </a:pPr>
            <a:r>
              <a:rPr lang="sr-Latn-CS" dirty="0"/>
              <a:t>Privremeno oduzimanje predmeta</a:t>
            </a:r>
          </a:p>
          <a:p>
            <a:pPr marL="285744" indent="-285744" algn="just">
              <a:buFont typeface="Arial" panose="020B0604020202020204" pitchFamily="34" charset="0"/>
              <a:buChar char="•"/>
            </a:pPr>
            <a:r>
              <a:rPr lang="sr-Latn-CS" dirty="0"/>
              <a:t>Korišćenje uređaja za javni nadzor, privatnih bezbednosnih uređaja</a:t>
            </a:r>
          </a:p>
          <a:p>
            <a:pPr marL="285744" indent="-285744" algn="just">
              <a:buFont typeface="Arial" panose="020B0604020202020204" pitchFamily="34" charset="0"/>
              <a:buChar char="•"/>
            </a:pPr>
            <a:r>
              <a:rPr lang="sr-Latn-CS" dirty="0"/>
              <a:t>Korišćenje naloga SPP za listinge, dovijanje JT sa računarskim pretraživanjem ličnih  podataka,</a:t>
            </a:r>
          </a:p>
          <a:p>
            <a:pPr marL="285744" indent="-285744" algn="just">
              <a:buFont typeface="Arial" panose="020B0604020202020204" pitchFamily="34" charset="0"/>
              <a:buChar char="•"/>
            </a:pPr>
            <a:r>
              <a:rPr lang="sr-Latn-CS" dirty="0"/>
              <a:t>PDR</a:t>
            </a:r>
          </a:p>
          <a:p>
            <a:pPr marL="285744" indent="-285744" algn="just">
              <a:buFont typeface="Arial" panose="020B0604020202020204" pitchFamily="34" charset="0"/>
              <a:buChar char="•"/>
            </a:pPr>
            <a:r>
              <a:rPr lang="sr-Latn-CS" dirty="0"/>
              <a:t>Saslušanje osumnjičenog i okrivljenog</a:t>
            </a:r>
          </a:p>
          <a:p>
            <a:pPr marL="285744" indent="-285744" algn="just">
              <a:buFont typeface="Arial" panose="020B0604020202020204" pitchFamily="34" charset="0"/>
              <a:buChar char="•"/>
            </a:pPr>
            <a:r>
              <a:rPr lang="sr-Latn-CS" dirty="0"/>
              <a:t>Ispitivanje svedoka</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20471" y="4941168"/>
            <a:ext cx="2559239" cy="1695080"/>
          </a:xfrm>
          <a:prstGeom prst="rect">
            <a:avLst/>
          </a:prstGeom>
        </p:spPr>
      </p:pic>
    </p:spTree>
    <p:extLst>
      <p:ext uri="{BB962C8B-B14F-4D97-AF65-F5344CB8AC3E}">
        <p14:creationId xmlns:p14="http://schemas.microsoft.com/office/powerpoint/2010/main" val="423666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1"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0" end="0"/>
                                            </p:txEl>
                                          </p:spTgt>
                                        </p:tgtEl>
                                      </p:cBhvr>
                                    </p:animEffect>
                                  </p:childTnLst>
                                </p:cTn>
                              </p:par>
                            </p:childTnLst>
                          </p:cTn>
                        </p:par>
                        <p:par>
                          <p:cTn id="17" fill="hold">
                            <p:stCondLst>
                              <p:cond delay="2000"/>
                            </p:stCondLst>
                            <p:childTnLst>
                              <p:par>
                                <p:cTn id="18" presetID="31" presetClass="entr" presetSubtype="0"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1" end="1"/>
                                            </p:txEl>
                                          </p:spTgt>
                                        </p:tgtEl>
                                      </p:cBhvr>
                                    </p:animEffect>
                                  </p:childTnLst>
                                </p:cTn>
                              </p:par>
                            </p:childTnLst>
                          </p:cTn>
                        </p:par>
                        <p:par>
                          <p:cTn id="24" fill="hold">
                            <p:stCondLst>
                              <p:cond delay="3000"/>
                            </p:stCondLst>
                            <p:childTnLst>
                              <p:par>
                                <p:cTn id="25" presetID="31" presetClass="entr" presetSubtype="0" fill="hold" grpId="0" nodeType="after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0" dur="1000"/>
                                        <p:tgtEl>
                                          <p:spTgt spid="3">
                                            <p:txEl>
                                              <p:pRg st="2" end="2"/>
                                            </p:txEl>
                                          </p:spTgt>
                                        </p:tgtEl>
                                      </p:cBhvr>
                                    </p:animEffect>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5"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6"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7" dur="1000"/>
                                        <p:tgtEl>
                                          <p:spTgt spid="3">
                                            <p:txEl>
                                              <p:pRg st="3" end="3"/>
                                            </p:txEl>
                                          </p:spTgt>
                                        </p:tgtEl>
                                      </p:cBhvr>
                                    </p:animEffect>
                                  </p:childTnLst>
                                </p:cTn>
                              </p:par>
                            </p:childTnLst>
                          </p:cTn>
                        </p:par>
                        <p:par>
                          <p:cTn id="38" fill="hold">
                            <p:stCondLst>
                              <p:cond delay="5000"/>
                            </p:stCondLst>
                            <p:childTnLst>
                              <p:par>
                                <p:cTn id="39" presetID="31" presetClass="entr" presetSubtype="0" fill="hold" grpId="0" nodeType="after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p:cTn id="4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4" dur="1000"/>
                                        <p:tgtEl>
                                          <p:spTgt spid="3">
                                            <p:txEl>
                                              <p:pRg st="4" end="4"/>
                                            </p:txEl>
                                          </p:spTgt>
                                        </p:tgtEl>
                                      </p:cBhvr>
                                    </p:animEffect>
                                  </p:childTnLst>
                                </p:cTn>
                              </p:par>
                            </p:childTnLst>
                          </p:cTn>
                        </p:par>
                        <p:par>
                          <p:cTn id="45" fill="hold">
                            <p:stCondLst>
                              <p:cond delay="6000"/>
                            </p:stCondLst>
                            <p:childTnLst>
                              <p:par>
                                <p:cTn id="46" presetID="31" presetClass="entr" presetSubtype="0" fill="hold" grpId="0" nodeType="after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 calcmode="lin" valueType="num">
                                      <p:cBhvr>
                                        <p:cTn id="48"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9"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0"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1" dur="1000"/>
                                        <p:tgtEl>
                                          <p:spTgt spid="3">
                                            <p:txEl>
                                              <p:pRg st="5" end="5"/>
                                            </p:txEl>
                                          </p:spTgt>
                                        </p:tgtEl>
                                      </p:cBhvr>
                                    </p:animEffect>
                                  </p:childTnLst>
                                </p:cTn>
                              </p:par>
                            </p:childTnLst>
                          </p:cTn>
                        </p:par>
                        <p:par>
                          <p:cTn id="52" fill="hold">
                            <p:stCondLst>
                              <p:cond delay="7000"/>
                            </p:stCondLst>
                            <p:childTnLst>
                              <p:par>
                                <p:cTn id="53" presetID="31" presetClass="entr" presetSubtype="0" fill="hold" grpId="0" nodeType="after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p:cTn id="55"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6" end="6"/>
                                            </p:txEl>
                                          </p:spTgt>
                                        </p:tgtEl>
                                      </p:cBhvr>
                                    </p:animEffect>
                                  </p:childTnLst>
                                </p:cTn>
                              </p:par>
                            </p:childTnLst>
                          </p:cTn>
                        </p:par>
                        <p:par>
                          <p:cTn id="59" fill="hold">
                            <p:stCondLst>
                              <p:cond delay="8000"/>
                            </p:stCondLst>
                            <p:childTnLst>
                              <p:par>
                                <p:cTn id="60" presetID="31" presetClass="entr" presetSubtype="0" fill="hold" grpId="0" nodeType="afterEffect">
                                  <p:stCondLst>
                                    <p:cond delay="0"/>
                                  </p:stCondLst>
                                  <p:childTnLst>
                                    <p:set>
                                      <p:cBhvr>
                                        <p:cTn id="61" dur="1" fill="hold">
                                          <p:stCondLst>
                                            <p:cond delay="0"/>
                                          </p:stCondLst>
                                        </p:cTn>
                                        <p:tgtEl>
                                          <p:spTgt spid="3">
                                            <p:txEl>
                                              <p:pRg st="7" end="7"/>
                                            </p:txEl>
                                          </p:spTgt>
                                        </p:tgtEl>
                                        <p:attrNameLst>
                                          <p:attrName>style.visibility</p:attrName>
                                        </p:attrNameLst>
                                      </p:cBhvr>
                                      <p:to>
                                        <p:strVal val="visible"/>
                                      </p:to>
                                    </p:set>
                                    <p:anim calcmode="lin" valueType="num">
                                      <p:cBhvr>
                                        <p:cTn id="62"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3"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64"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65" dur="1000"/>
                                        <p:tgtEl>
                                          <p:spTgt spid="3">
                                            <p:txEl>
                                              <p:pRg st="7" end="7"/>
                                            </p:txEl>
                                          </p:spTgt>
                                        </p:tgtEl>
                                      </p:cBhvr>
                                    </p:animEffect>
                                  </p:childTnLst>
                                </p:cTn>
                              </p:par>
                            </p:childTnLst>
                          </p:cTn>
                        </p:par>
                        <p:par>
                          <p:cTn id="66" fill="hold">
                            <p:stCondLst>
                              <p:cond delay="9000"/>
                            </p:stCondLst>
                            <p:childTnLst>
                              <p:par>
                                <p:cTn id="67" presetID="31" presetClass="entr" presetSubtype="0" fill="hold" grpId="0" nodeType="afterEffect">
                                  <p:stCondLst>
                                    <p:cond delay="0"/>
                                  </p:stCondLst>
                                  <p:childTnLst>
                                    <p:set>
                                      <p:cBhvr>
                                        <p:cTn id="68" dur="1" fill="hold">
                                          <p:stCondLst>
                                            <p:cond delay="0"/>
                                          </p:stCondLst>
                                        </p:cTn>
                                        <p:tgtEl>
                                          <p:spTgt spid="3">
                                            <p:txEl>
                                              <p:pRg st="8" end="8"/>
                                            </p:txEl>
                                          </p:spTgt>
                                        </p:tgtEl>
                                        <p:attrNameLst>
                                          <p:attrName>style.visibility</p:attrName>
                                        </p:attrNameLst>
                                      </p:cBhvr>
                                      <p:to>
                                        <p:strVal val="visible"/>
                                      </p:to>
                                    </p:set>
                                    <p:anim calcmode="lin" valueType="num">
                                      <p:cBhvr>
                                        <p:cTn id="69"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70"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71"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72" dur="1000"/>
                                        <p:tgtEl>
                                          <p:spTgt spid="3">
                                            <p:txEl>
                                              <p:pRg st="8" end="8"/>
                                            </p:txEl>
                                          </p:spTgt>
                                        </p:tgtEl>
                                      </p:cBhvr>
                                    </p:animEffect>
                                  </p:childTnLst>
                                </p:cTn>
                              </p:par>
                            </p:childTnLst>
                          </p:cTn>
                        </p:par>
                        <p:par>
                          <p:cTn id="73" fill="hold">
                            <p:stCondLst>
                              <p:cond delay="10000"/>
                            </p:stCondLst>
                            <p:childTnLst>
                              <p:par>
                                <p:cTn id="74" presetID="31" presetClass="entr" presetSubtype="0" fill="hold" grpId="0" nodeType="afterEffect">
                                  <p:stCondLst>
                                    <p:cond delay="0"/>
                                  </p:stCondLst>
                                  <p:childTnLst>
                                    <p:set>
                                      <p:cBhvr>
                                        <p:cTn id="75" dur="1" fill="hold">
                                          <p:stCondLst>
                                            <p:cond delay="0"/>
                                          </p:stCondLst>
                                        </p:cTn>
                                        <p:tgtEl>
                                          <p:spTgt spid="3">
                                            <p:txEl>
                                              <p:pRg st="9" end="9"/>
                                            </p:txEl>
                                          </p:spTgt>
                                        </p:tgtEl>
                                        <p:attrNameLst>
                                          <p:attrName>style.visibility</p:attrName>
                                        </p:attrNameLst>
                                      </p:cBhvr>
                                      <p:to>
                                        <p:strVal val="visible"/>
                                      </p:to>
                                    </p:set>
                                    <p:anim calcmode="lin" valueType="num">
                                      <p:cBhvr>
                                        <p:cTn id="76"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77"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78" dur="1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79" dur="1000"/>
                                        <p:tgtEl>
                                          <p:spTgt spid="3">
                                            <p:txEl>
                                              <p:pRg st="9" end="9"/>
                                            </p:txEl>
                                          </p:spTgt>
                                        </p:tgtEl>
                                      </p:cBhvr>
                                    </p:animEffect>
                                  </p:childTnLst>
                                </p:cTn>
                              </p:par>
                            </p:childTnLst>
                          </p:cTn>
                        </p:par>
                        <p:par>
                          <p:cTn id="80" fill="hold">
                            <p:stCondLst>
                              <p:cond delay="11000"/>
                            </p:stCondLst>
                            <p:childTnLst>
                              <p:par>
                                <p:cTn id="81" presetID="31" presetClass="entr" presetSubtype="0" fill="hold" grpId="0" nodeType="afterEffect">
                                  <p:stCondLst>
                                    <p:cond delay="0"/>
                                  </p:stCondLst>
                                  <p:childTnLst>
                                    <p:set>
                                      <p:cBhvr>
                                        <p:cTn id="82" dur="1" fill="hold">
                                          <p:stCondLst>
                                            <p:cond delay="0"/>
                                          </p:stCondLst>
                                        </p:cTn>
                                        <p:tgtEl>
                                          <p:spTgt spid="3">
                                            <p:txEl>
                                              <p:pRg st="10" end="10"/>
                                            </p:txEl>
                                          </p:spTgt>
                                        </p:tgtEl>
                                        <p:attrNameLst>
                                          <p:attrName>style.visibility</p:attrName>
                                        </p:attrNameLst>
                                      </p:cBhvr>
                                      <p:to>
                                        <p:strVal val="visible"/>
                                      </p:to>
                                    </p:set>
                                    <p:anim calcmode="lin" valueType="num">
                                      <p:cBhvr>
                                        <p:cTn id="83" dur="10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84" dur="1000" fill="hold"/>
                                        <p:tgtEl>
                                          <p:spTgt spid="3">
                                            <p:txEl>
                                              <p:pRg st="10" end="10"/>
                                            </p:txEl>
                                          </p:spTgt>
                                        </p:tgtEl>
                                        <p:attrNameLst>
                                          <p:attrName>ppt_h</p:attrName>
                                        </p:attrNameLst>
                                      </p:cBhvr>
                                      <p:tavLst>
                                        <p:tav tm="0">
                                          <p:val>
                                            <p:fltVal val="0"/>
                                          </p:val>
                                        </p:tav>
                                        <p:tav tm="100000">
                                          <p:val>
                                            <p:strVal val="#ppt_h"/>
                                          </p:val>
                                        </p:tav>
                                      </p:tavLst>
                                    </p:anim>
                                    <p:anim calcmode="lin" valueType="num">
                                      <p:cBhvr>
                                        <p:cTn id="85" dur="1000" fill="hold"/>
                                        <p:tgtEl>
                                          <p:spTgt spid="3">
                                            <p:txEl>
                                              <p:pRg st="10" end="10"/>
                                            </p:txEl>
                                          </p:spTgt>
                                        </p:tgtEl>
                                        <p:attrNameLst>
                                          <p:attrName>style.rotation</p:attrName>
                                        </p:attrNameLst>
                                      </p:cBhvr>
                                      <p:tavLst>
                                        <p:tav tm="0">
                                          <p:val>
                                            <p:fltVal val="90"/>
                                          </p:val>
                                        </p:tav>
                                        <p:tav tm="100000">
                                          <p:val>
                                            <p:fltVal val="0"/>
                                          </p:val>
                                        </p:tav>
                                      </p:tavLst>
                                    </p:anim>
                                    <p:animEffect transition="in" filter="fade">
                                      <p:cBhvr>
                                        <p:cTn id="86" dur="1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sr-Latn-CS" dirty="0"/>
              <a:t>Ovlašćenja policijskih službenika</a:t>
            </a:r>
          </a:p>
        </p:txBody>
      </p:sp>
      <p:sp>
        <p:nvSpPr>
          <p:cNvPr id="3" name="Content Placeholder 2"/>
          <p:cNvSpPr>
            <a:spLocks noGrp="1"/>
          </p:cNvSpPr>
          <p:nvPr>
            <p:ph idx="1"/>
          </p:nvPr>
        </p:nvSpPr>
        <p:spPr>
          <a:xfrm>
            <a:off x="680485" y="1463040"/>
            <a:ext cx="10753060" cy="4724400"/>
          </a:xfrm>
          <a:prstGeom prst="rect">
            <a:avLst/>
          </a:prstGeom>
        </p:spPr>
        <p:txBody>
          <a:bodyPr/>
          <a:lstStyle/>
          <a:p>
            <a:pPr algn="just"/>
            <a:r>
              <a:rPr lang="sr-Latn-CS" dirty="0"/>
              <a:t>Obavezna instrukcija o postupanju (prikupljanju i obezbeđenju) sa digitalnim dokazima kraj februara 2013</a:t>
            </a:r>
          </a:p>
          <a:p>
            <a:pPr algn="just"/>
            <a:r>
              <a:rPr lang="sr-Latn-CS" dirty="0"/>
              <a:t>	Zašto?</a:t>
            </a:r>
          </a:p>
          <a:p>
            <a:pPr algn="just"/>
            <a:r>
              <a:rPr lang="sr-Latn-CS" dirty="0"/>
              <a:t>	Razlozi protiv?</a:t>
            </a:r>
          </a:p>
          <a:p>
            <a:pPr algn="just"/>
            <a:r>
              <a:rPr lang="sr-Latn-CS" dirty="0"/>
              <a:t>	Logika?</a:t>
            </a:r>
          </a:p>
          <a:p>
            <a:pPr algn="just"/>
            <a:r>
              <a:rPr lang="sr-Latn-CS" dirty="0"/>
              <a:t>	Vaša mišljenja protiv?</a:t>
            </a:r>
          </a:p>
        </p:txBody>
      </p:sp>
    </p:spTree>
    <p:extLst>
      <p:ext uri="{BB962C8B-B14F-4D97-AF65-F5344CB8AC3E}">
        <p14:creationId xmlns:p14="http://schemas.microsoft.com/office/powerpoint/2010/main" val="3730523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16" presetClass="entr" presetSubtype="21"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inVertical)">
                                      <p:cBhvr>
                                        <p:cTn id="11" dur="500"/>
                                        <p:tgtEl>
                                          <p:spTgt spid="3">
                                            <p:txEl>
                                              <p:pRg st="0" end="0"/>
                                            </p:txEl>
                                          </p:spTgt>
                                        </p:tgtEl>
                                      </p:cBhvr>
                                    </p:animEffect>
                                  </p:childTnLst>
                                </p:cTn>
                              </p:par>
                            </p:childTnLst>
                          </p:cTn>
                        </p:par>
                        <p:par>
                          <p:cTn id="12" fill="hold">
                            <p:stCondLst>
                              <p:cond delay="2500"/>
                            </p:stCondLst>
                            <p:childTnLst>
                              <p:par>
                                <p:cTn id="13" presetID="16" presetClass="entr" presetSubtype="21"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childTnLst>
                          </p:cTn>
                        </p:par>
                        <p:par>
                          <p:cTn id="16" fill="hold">
                            <p:stCondLst>
                              <p:cond delay="3000"/>
                            </p:stCondLst>
                            <p:childTnLst>
                              <p:par>
                                <p:cTn id="17" presetID="16" presetClass="entr" presetSubtype="21"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inVertical)">
                                      <p:cBhvr>
                                        <p:cTn id="19" dur="500"/>
                                        <p:tgtEl>
                                          <p:spTgt spid="3">
                                            <p:txEl>
                                              <p:pRg st="2" end="2"/>
                                            </p:txEl>
                                          </p:spTgt>
                                        </p:tgtEl>
                                      </p:cBhvr>
                                    </p:animEffect>
                                  </p:childTnLst>
                                </p:cTn>
                              </p:par>
                            </p:childTnLst>
                          </p:cTn>
                        </p:par>
                        <p:par>
                          <p:cTn id="20" fill="hold">
                            <p:stCondLst>
                              <p:cond delay="3500"/>
                            </p:stCondLst>
                            <p:childTnLst>
                              <p:par>
                                <p:cTn id="21" presetID="16" presetClass="entr" presetSubtype="21"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arn(inVertical)">
                                      <p:cBhvr>
                                        <p:cTn id="23" dur="500"/>
                                        <p:tgtEl>
                                          <p:spTgt spid="3">
                                            <p:txEl>
                                              <p:pRg st="3" end="3"/>
                                            </p:txEl>
                                          </p:spTgt>
                                        </p:tgtEl>
                                      </p:cBhvr>
                                    </p:animEffect>
                                  </p:childTnLst>
                                </p:cTn>
                              </p:par>
                            </p:childTnLst>
                          </p:cTn>
                        </p:par>
                        <p:par>
                          <p:cTn id="24" fill="hold">
                            <p:stCondLst>
                              <p:cond delay="4000"/>
                            </p:stCondLst>
                            <p:childTnLst>
                              <p:par>
                                <p:cTn id="25" presetID="16" presetClass="entr" presetSubtype="21"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r>
              <a:rPr lang="sr-Latn-CS" sz="2667" dirty="0"/>
              <a:t>Opšti principi</a:t>
            </a:r>
          </a:p>
          <a:p>
            <a:pPr algn="just"/>
            <a:r>
              <a:rPr lang="sr-Latn-CS" sz="2667" dirty="0"/>
              <a:t>Prilikom postunanja sa elektronskim dokazima policijski službenik dužan je da postupa na način kojim se omogućava očuvanje verodostojnosti dokaza.</a:t>
            </a:r>
          </a:p>
          <a:p>
            <a:pPr algn="just"/>
            <a:r>
              <a:rPr lang="sr-Latn-CS" sz="2667" dirty="0"/>
              <a:t>Verodostojnost se obezbeđuje postupanjem kojim se teži očuvanju datuma na računaru ili uređaju za skladištenje podataka. Policijski službenik dužan je da sačini belešku o preduzetim postupcima. U službenoj belešci navode se preduzete radnje, razlozi zbog kojih su iste preduzete, kao i da li je došlo do izmene datuma ili ne i koje su posledice ove izmene.</a:t>
            </a:r>
          </a:p>
        </p:txBody>
      </p:sp>
      <p:sp>
        <p:nvSpPr>
          <p:cNvPr id="2" name="Title 1"/>
          <p:cNvSpPr>
            <a:spLocks noGrp="1"/>
          </p:cNvSpPr>
          <p:nvPr>
            <p:ph type="title"/>
          </p:nvPr>
        </p:nvSpPr>
        <p:spPr/>
        <p:txBody>
          <a:bodyPr/>
          <a:lstStyle/>
          <a:p>
            <a:r>
              <a:rPr lang="sr-Latn-CS" dirty="0"/>
              <a:t>Instrukcija</a:t>
            </a:r>
          </a:p>
        </p:txBody>
      </p:sp>
    </p:spTree>
    <p:extLst>
      <p:ext uri="{BB962C8B-B14F-4D97-AF65-F5344CB8AC3E}">
        <p14:creationId xmlns:p14="http://schemas.microsoft.com/office/powerpoint/2010/main" val="3516397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6"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80">
                                          <p:stCondLst>
                                            <p:cond delay="0"/>
                                          </p:stCondLst>
                                        </p:cTn>
                                        <p:tgtEl>
                                          <p:spTgt spid="3">
                                            <p:txEl>
                                              <p:pRg st="0" end="0"/>
                                            </p:txEl>
                                          </p:spTgt>
                                        </p:tgtEl>
                                      </p:cBhvr>
                                    </p:animEffect>
                                    <p:anim calcmode="lin" valueType="num">
                                      <p:cBhvr>
                                        <p:cTn id="14"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3">
                                            <p:txEl>
                                              <p:pRg st="0" end="0"/>
                                            </p:txEl>
                                          </p:spTgt>
                                        </p:tgtEl>
                                      </p:cBhvr>
                                      <p:to x="100000" y="60000"/>
                                    </p:animScale>
                                    <p:animScale>
                                      <p:cBhvr>
                                        <p:cTn id="20" dur="166" decel="50000">
                                          <p:stCondLst>
                                            <p:cond delay="676"/>
                                          </p:stCondLst>
                                        </p:cTn>
                                        <p:tgtEl>
                                          <p:spTgt spid="3">
                                            <p:txEl>
                                              <p:pRg st="0" end="0"/>
                                            </p:txEl>
                                          </p:spTgt>
                                        </p:tgtEl>
                                      </p:cBhvr>
                                      <p:to x="100000" y="100000"/>
                                    </p:animScale>
                                    <p:animScale>
                                      <p:cBhvr>
                                        <p:cTn id="21" dur="26">
                                          <p:stCondLst>
                                            <p:cond delay="1312"/>
                                          </p:stCondLst>
                                        </p:cTn>
                                        <p:tgtEl>
                                          <p:spTgt spid="3">
                                            <p:txEl>
                                              <p:pRg st="0" end="0"/>
                                            </p:txEl>
                                          </p:spTgt>
                                        </p:tgtEl>
                                      </p:cBhvr>
                                      <p:to x="100000" y="80000"/>
                                    </p:animScale>
                                    <p:animScale>
                                      <p:cBhvr>
                                        <p:cTn id="22" dur="166" decel="50000">
                                          <p:stCondLst>
                                            <p:cond delay="1338"/>
                                          </p:stCondLst>
                                        </p:cTn>
                                        <p:tgtEl>
                                          <p:spTgt spid="3">
                                            <p:txEl>
                                              <p:pRg st="0" end="0"/>
                                            </p:txEl>
                                          </p:spTgt>
                                        </p:tgtEl>
                                      </p:cBhvr>
                                      <p:to x="100000" y="100000"/>
                                    </p:animScale>
                                    <p:animScale>
                                      <p:cBhvr>
                                        <p:cTn id="23" dur="26">
                                          <p:stCondLst>
                                            <p:cond delay="1642"/>
                                          </p:stCondLst>
                                        </p:cTn>
                                        <p:tgtEl>
                                          <p:spTgt spid="3">
                                            <p:txEl>
                                              <p:pRg st="0" end="0"/>
                                            </p:txEl>
                                          </p:spTgt>
                                        </p:tgtEl>
                                      </p:cBhvr>
                                      <p:to x="100000" y="90000"/>
                                    </p:animScale>
                                    <p:animScale>
                                      <p:cBhvr>
                                        <p:cTn id="24" dur="166" decel="50000">
                                          <p:stCondLst>
                                            <p:cond delay="1668"/>
                                          </p:stCondLst>
                                        </p:cTn>
                                        <p:tgtEl>
                                          <p:spTgt spid="3">
                                            <p:txEl>
                                              <p:pRg st="0" end="0"/>
                                            </p:txEl>
                                          </p:spTgt>
                                        </p:tgtEl>
                                      </p:cBhvr>
                                      <p:to x="100000" y="100000"/>
                                    </p:animScale>
                                    <p:animScale>
                                      <p:cBhvr>
                                        <p:cTn id="25" dur="26">
                                          <p:stCondLst>
                                            <p:cond delay="1808"/>
                                          </p:stCondLst>
                                        </p:cTn>
                                        <p:tgtEl>
                                          <p:spTgt spid="3">
                                            <p:txEl>
                                              <p:pRg st="0" end="0"/>
                                            </p:txEl>
                                          </p:spTgt>
                                        </p:tgtEl>
                                      </p:cBhvr>
                                      <p:to x="100000" y="95000"/>
                                    </p:animScale>
                                    <p:animScale>
                                      <p:cBhvr>
                                        <p:cTn id="26" dur="166" decel="50000">
                                          <p:stCondLst>
                                            <p:cond delay="1834"/>
                                          </p:stCondLst>
                                        </p:cTn>
                                        <p:tgtEl>
                                          <p:spTgt spid="3">
                                            <p:txEl>
                                              <p:pRg st="0" end="0"/>
                                            </p:txEl>
                                          </p:spTgt>
                                        </p:tgtEl>
                                      </p:cBhvr>
                                      <p:to x="100000" y="100000"/>
                                    </p:animScale>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wipe(down)">
                                      <p:cBhvr>
                                        <p:cTn id="30" dur="580">
                                          <p:stCondLst>
                                            <p:cond delay="0"/>
                                          </p:stCondLst>
                                        </p:cTn>
                                        <p:tgtEl>
                                          <p:spTgt spid="3">
                                            <p:txEl>
                                              <p:pRg st="1" end="1"/>
                                            </p:txEl>
                                          </p:spTgt>
                                        </p:tgtEl>
                                      </p:cBhvr>
                                    </p:animEffect>
                                    <p:anim calcmode="lin" valueType="num">
                                      <p:cBhvr>
                                        <p:cTn id="31"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xEl>
                                              <p:pRg st="1" end="1"/>
                                            </p:txEl>
                                          </p:spTgt>
                                        </p:tgtEl>
                                      </p:cBhvr>
                                      <p:to x="100000" y="60000"/>
                                    </p:animScale>
                                    <p:animScale>
                                      <p:cBhvr>
                                        <p:cTn id="37" dur="166" decel="50000">
                                          <p:stCondLst>
                                            <p:cond delay="676"/>
                                          </p:stCondLst>
                                        </p:cTn>
                                        <p:tgtEl>
                                          <p:spTgt spid="3">
                                            <p:txEl>
                                              <p:pRg st="1" end="1"/>
                                            </p:txEl>
                                          </p:spTgt>
                                        </p:tgtEl>
                                      </p:cBhvr>
                                      <p:to x="100000" y="100000"/>
                                    </p:animScale>
                                    <p:animScale>
                                      <p:cBhvr>
                                        <p:cTn id="38" dur="26">
                                          <p:stCondLst>
                                            <p:cond delay="1312"/>
                                          </p:stCondLst>
                                        </p:cTn>
                                        <p:tgtEl>
                                          <p:spTgt spid="3">
                                            <p:txEl>
                                              <p:pRg st="1" end="1"/>
                                            </p:txEl>
                                          </p:spTgt>
                                        </p:tgtEl>
                                      </p:cBhvr>
                                      <p:to x="100000" y="80000"/>
                                    </p:animScale>
                                    <p:animScale>
                                      <p:cBhvr>
                                        <p:cTn id="39" dur="166" decel="50000">
                                          <p:stCondLst>
                                            <p:cond delay="1338"/>
                                          </p:stCondLst>
                                        </p:cTn>
                                        <p:tgtEl>
                                          <p:spTgt spid="3">
                                            <p:txEl>
                                              <p:pRg st="1" end="1"/>
                                            </p:txEl>
                                          </p:spTgt>
                                        </p:tgtEl>
                                      </p:cBhvr>
                                      <p:to x="100000" y="100000"/>
                                    </p:animScale>
                                    <p:animScale>
                                      <p:cBhvr>
                                        <p:cTn id="40" dur="26">
                                          <p:stCondLst>
                                            <p:cond delay="1642"/>
                                          </p:stCondLst>
                                        </p:cTn>
                                        <p:tgtEl>
                                          <p:spTgt spid="3">
                                            <p:txEl>
                                              <p:pRg st="1" end="1"/>
                                            </p:txEl>
                                          </p:spTgt>
                                        </p:tgtEl>
                                      </p:cBhvr>
                                      <p:to x="100000" y="90000"/>
                                    </p:animScale>
                                    <p:animScale>
                                      <p:cBhvr>
                                        <p:cTn id="41" dur="166" decel="50000">
                                          <p:stCondLst>
                                            <p:cond delay="1668"/>
                                          </p:stCondLst>
                                        </p:cTn>
                                        <p:tgtEl>
                                          <p:spTgt spid="3">
                                            <p:txEl>
                                              <p:pRg st="1" end="1"/>
                                            </p:txEl>
                                          </p:spTgt>
                                        </p:tgtEl>
                                      </p:cBhvr>
                                      <p:to x="100000" y="100000"/>
                                    </p:animScale>
                                    <p:animScale>
                                      <p:cBhvr>
                                        <p:cTn id="42" dur="26">
                                          <p:stCondLst>
                                            <p:cond delay="1808"/>
                                          </p:stCondLst>
                                        </p:cTn>
                                        <p:tgtEl>
                                          <p:spTgt spid="3">
                                            <p:txEl>
                                              <p:pRg st="1" end="1"/>
                                            </p:txEl>
                                          </p:spTgt>
                                        </p:tgtEl>
                                      </p:cBhvr>
                                      <p:to x="100000" y="95000"/>
                                    </p:animScale>
                                    <p:animScale>
                                      <p:cBhvr>
                                        <p:cTn id="43" dur="166" decel="50000">
                                          <p:stCondLst>
                                            <p:cond delay="1834"/>
                                          </p:stCondLst>
                                        </p:cTn>
                                        <p:tgtEl>
                                          <p:spTgt spid="3">
                                            <p:txEl>
                                              <p:pRg st="1" end="1"/>
                                            </p:txEl>
                                          </p:spTgt>
                                        </p:tgtEl>
                                      </p:cBhvr>
                                      <p:to x="100000" y="100000"/>
                                    </p:animScale>
                                  </p:childTnLst>
                                </p:cTn>
                              </p:par>
                            </p:childTnLst>
                          </p:cTn>
                        </p:par>
                        <p:par>
                          <p:cTn id="44" fill="hold">
                            <p:stCondLst>
                              <p:cond delay="5000"/>
                            </p:stCondLst>
                            <p:childTnLst>
                              <p:par>
                                <p:cTn id="45" presetID="26" presetClass="entr" presetSubtype="0" fill="hold" nodeType="afterEffect">
                                  <p:stCondLst>
                                    <p:cond delay="0"/>
                                  </p:stCondLst>
                                  <p:childTnLst>
                                    <p:set>
                                      <p:cBhvr>
                                        <p:cTn id="46" dur="1" fill="hold">
                                          <p:stCondLst>
                                            <p:cond delay="0"/>
                                          </p:stCondLst>
                                        </p:cTn>
                                        <p:tgtEl>
                                          <p:spTgt spid="3">
                                            <p:txEl>
                                              <p:pRg st="2" end="2"/>
                                            </p:txEl>
                                          </p:spTgt>
                                        </p:tgtEl>
                                        <p:attrNameLst>
                                          <p:attrName>style.visibility</p:attrName>
                                        </p:attrNameLst>
                                      </p:cBhvr>
                                      <p:to>
                                        <p:strVal val="visible"/>
                                      </p:to>
                                    </p:set>
                                    <p:animEffect transition="in" filter="wipe(down)">
                                      <p:cBhvr>
                                        <p:cTn id="47" dur="580">
                                          <p:stCondLst>
                                            <p:cond delay="0"/>
                                          </p:stCondLst>
                                        </p:cTn>
                                        <p:tgtEl>
                                          <p:spTgt spid="3">
                                            <p:txEl>
                                              <p:pRg st="2" end="2"/>
                                            </p:txEl>
                                          </p:spTgt>
                                        </p:tgtEl>
                                      </p:cBhvr>
                                    </p:animEffect>
                                    <p:anim calcmode="lin" valueType="num">
                                      <p:cBhvr>
                                        <p:cTn id="48"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3" dur="26">
                                          <p:stCondLst>
                                            <p:cond delay="650"/>
                                          </p:stCondLst>
                                        </p:cTn>
                                        <p:tgtEl>
                                          <p:spTgt spid="3">
                                            <p:txEl>
                                              <p:pRg st="2" end="2"/>
                                            </p:txEl>
                                          </p:spTgt>
                                        </p:tgtEl>
                                      </p:cBhvr>
                                      <p:to x="100000" y="60000"/>
                                    </p:animScale>
                                    <p:animScale>
                                      <p:cBhvr>
                                        <p:cTn id="54" dur="166" decel="50000">
                                          <p:stCondLst>
                                            <p:cond delay="676"/>
                                          </p:stCondLst>
                                        </p:cTn>
                                        <p:tgtEl>
                                          <p:spTgt spid="3">
                                            <p:txEl>
                                              <p:pRg st="2" end="2"/>
                                            </p:txEl>
                                          </p:spTgt>
                                        </p:tgtEl>
                                      </p:cBhvr>
                                      <p:to x="100000" y="100000"/>
                                    </p:animScale>
                                    <p:animScale>
                                      <p:cBhvr>
                                        <p:cTn id="55" dur="26">
                                          <p:stCondLst>
                                            <p:cond delay="1312"/>
                                          </p:stCondLst>
                                        </p:cTn>
                                        <p:tgtEl>
                                          <p:spTgt spid="3">
                                            <p:txEl>
                                              <p:pRg st="2" end="2"/>
                                            </p:txEl>
                                          </p:spTgt>
                                        </p:tgtEl>
                                      </p:cBhvr>
                                      <p:to x="100000" y="80000"/>
                                    </p:animScale>
                                    <p:animScale>
                                      <p:cBhvr>
                                        <p:cTn id="56" dur="166" decel="50000">
                                          <p:stCondLst>
                                            <p:cond delay="1338"/>
                                          </p:stCondLst>
                                        </p:cTn>
                                        <p:tgtEl>
                                          <p:spTgt spid="3">
                                            <p:txEl>
                                              <p:pRg st="2" end="2"/>
                                            </p:txEl>
                                          </p:spTgt>
                                        </p:tgtEl>
                                      </p:cBhvr>
                                      <p:to x="100000" y="100000"/>
                                    </p:animScale>
                                    <p:animScale>
                                      <p:cBhvr>
                                        <p:cTn id="57" dur="26">
                                          <p:stCondLst>
                                            <p:cond delay="1642"/>
                                          </p:stCondLst>
                                        </p:cTn>
                                        <p:tgtEl>
                                          <p:spTgt spid="3">
                                            <p:txEl>
                                              <p:pRg st="2" end="2"/>
                                            </p:txEl>
                                          </p:spTgt>
                                        </p:tgtEl>
                                      </p:cBhvr>
                                      <p:to x="100000" y="90000"/>
                                    </p:animScale>
                                    <p:animScale>
                                      <p:cBhvr>
                                        <p:cTn id="58" dur="166" decel="50000">
                                          <p:stCondLst>
                                            <p:cond delay="1668"/>
                                          </p:stCondLst>
                                        </p:cTn>
                                        <p:tgtEl>
                                          <p:spTgt spid="3">
                                            <p:txEl>
                                              <p:pRg st="2" end="2"/>
                                            </p:txEl>
                                          </p:spTgt>
                                        </p:tgtEl>
                                      </p:cBhvr>
                                      <p:to x="100000" y="100000"/>
                                    </p:animScale>
                                    <p:animScale>
                                      <p:cBhvr>
                                        <p:cTn id="59" dur="26">
                                          <p:stCondLst>
                                            <p:cond delay="1808"/>
                                          </p:stCondLst>
                                        </p:cTn>
                                        <p:tgtEl>
                                          <p:spTgt spid="3">
                                            <p:txEl>
                                              <p:pRg st="2" end="2"/>
                                            </p:txEl>
                                          </p:spTgt>
                                        </p:tgtEl>
                                      </p:cBhvr>
                                      <p:to x="100000" y="95000"/>
                                    </p:animScale>
                                    <p:animScale>
                                      <p:cBhvr>
                                        <p:cTn id="60"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pPr lvl="0" algn="just"/>
            <a:r>
              <a:rPr lang="en-US" dirty="0" err="1"/>
              <a:t>Foto</a:t>
            </a:r>
            <a:r>
              <a:rPr lang="en-US" dirty="0"/>
              <a:t> </a:t>
            </a:r>
            <a:r>
              <a:rPr lang="en-US" dirty="0" err="1"/>
              <a:t>aparat</a:t>
            </a:r>
            <a:r>
              <a:rPr lang="en-US" dirty="0"/>
              <a:t> </a:t>
            </a:r>
            <a:r>
              <a:rPr lang="en-US" dirty="0" err="1"/>
              <a:t>i</a:t>
            </a:r>
            <a:r>
              <a:rPr lang="en-US" dirty="0"/>
              <a:t>/</a:t>
            </a:r>
            <a:r>
              <a:rPr lang="en-US" dirty="0" err="1"/>
              <a:t>ili</a:t>
            </a:r>
            <a:r>
              <a:rPr lang="en-US" dirty="0"/>
              <a:t> </a:t>
            </a:r>
            <a:r>
              <a:rPr lang="en-US" dirty="0" err="1"/>
              <a:t>kamera</a:t>
            </a:r>
            <a:r>
              <a:rPr lang="en-US" dirty="0"/>
              <a:t> </a:t>
            </a:r>
            <a:r>
              <a:rPr lang="en-US" dirty="0" err="1"/>
              <a:t>za</a:t>
            </a:r>
            <a:r>
              <a:rPr lang="en-US" dirty="0"/>
              <a:t> </a:t>
            </a:r>
            <a:r>
              <a:rPr lang="en-US" dirty="0" err="1"/>
              <a:t>snima</a:t>
            </a:r>
            <a:r>
              <a:rPr lang="sr-Latn-CS" dirty="0"/>
              <a:t>n</a:t>
            </a:r>
            <a:r>
              <a:rPr lang="en-US" dirty="0"/>
              <a:t>je </a:t>
            </a:r>
            <a:r>
              <a:rPr lang="en-US" dirty="0" err="1"/>
              <a:t>lica</a:t>
            </a:r>
            <a:r>
              <a:rPr lang="en-US" dirty="0"/>
              <a:t> </a:t>
            </a:r>
            <a:r>
              <a:rPr lang="en-US" dirty="0" err="1"/>
              <a:t>mesta</a:t>
            </a:r>
            <a:r>
              <a:rPr lang="en-US" dirty="0"/>
              <a:t> </a:t>
            </a:r>
            <a:r>
              <a:rPr lang="en-US" dirty="0" err="1"/>
              <a:t>i</a:t>
            </a:r>
            <a:r>
              <a:rPr lang="en-US" dirty="0"/>
              <a:t> </a:t>
            </a:r>
            <a:r>
              <a:rPr lang="en-US" dirty="0" err="1"/>
              <a:t>i</a:t>
            </a:r>
            <a:r>
              <a:rPr lang="sr-Latn-CS" dirty="0"/>
              <a:t>n</a:t>
            </a:r>
            <a:r>
              <a:rPr lang="en-US" dirty="0" err="1"/>
              <a:t>formacija</a:t>
            </a:r>
            <a:r>
              <a:rPr lang="en-US" dirty="0"/>
              <a:t> </a:t>
            </a:r>
            <a:r>
              <a:rPr lang="en-US" dirty="0" err="1"/>
              <a:t>na</a:t>
            </a:r>
            <a:r>
              <a:rPr lang="en-US" dirty="0"/>
              <a:t> </a:t>
            </a:r>
            <a:r>
              <a:rPr lang="en-US" dirty="0" err="1"/>
              <a:t>ekranu</a:t>
            </a:r>
            <a:r>
              <a:rPr lang="sr-Latn-CS" dirty="0"/>
              <a:t> </a:t>
            </a:r>
            <a:r>
              <a:rPr lang="en-US" dirty="0" err="1"/>
              <a:t>računara</a:t>
            </a:r>
            <a:r>
              <a:rPr lang="en-US" dirty="0"/>
              <a:t>;</a:t>
            </a:r>
          </a:p>
          <a:p>
            <a:pPr lvl="0" algn="just"/>
            <a:r>
              <a:rPr lang="en-US" dirty="0" err="1"/>
              <a:t>Rukavice</a:t>
            </a:r>
            <a:r>
              <a:rPr lang="en-US" dirty="0"/>
              <a:t> </a:t>
            </a:r>
            <a:r>
              <a:rPr lang="en-US" dirty="0" err="1"/>
              <a:t>za</a:t>
            </a:r>
            <a:r>
              <a:rPr lang="en-US" dirty="0"/>
              <a:t> </a:t>
            </a:r>
            <a:r>
              <a:rPr lang="en-US" dirty="0" err="1"/>
              <a:t>jednokrat</a:t>
            </a:r>
            <a:r>
              <a:rPr lang="sr-Latn-CS" dirty="0"/>
              <a:t>n</a:t>
            </a:r>
            <a:r>
              <a:rPr lang="en-US" dirty="0"/>
              <a:t>u </a:t>
            </a:r>
            <a:r>
              <a:rPr lang="en-US" dirty="0" err="1"/>
              <a:t>u</a:t>
            </a:r>
            <a:r>
              <a:rPr lang="sr-Latn-CS" dirty="0"/>
              <a:t>p</a:t>
            </a:r>
            <a:r>
              <a:rPr lang="en-US" dirty="0" err="1"/>
              <a:t>otrebu</a:t>
            </a:r>
            <a:r>
              <a:rPr lang="en-US" dirty="0"/>
              <a:t>;</a:t>
            </a:r>
          </a:p>
          <a:p>
            <a:pPr lvl="0" algn="just"/>
            <a:r>
              <a:rPr lang="en-US" dirty="0" err="1"/>
              <a:t>nalepnice</a:t>
            </a:r>
            <a:r>
              <a:rPr lang="en-US" dirty="0"/>
              <a:t> </a:t>
            </a:r>
            <a:r>
              <a:rPr lang="en-US" dirty="0" err="1"/>
              <a:t>za</a:t>
            </a:r>
            <a:r>
              <a:rPr lang="en-US" dirty="0"/>
              <a:t> </a:t>
            </a:r>
            <a:r>
              <a:rPr lang="en-US" dirty="0" err="1"/>
              <a:t>dokaze</a:t>
            </a:r>
            <a:r>
              <a:rPr lang="en-US" dirty="0"/>
              <a:t> </a:t>
            </a:r>
            <a:r>
              <a:rPr lang="en-US" dirty="0" err="1"/>
              <a:t>i</a:t>
            </a:r>
            <a:r>
              <a:rPr lang="en-US" dirty="0"/>
              <a:t> </a:t>
            </a:r>
            <a:r>
              <a:rPr lang="en-US" dirty="0" err="1"/>
              <a:t>materijal</a:t>
            </a:r>
            <a:r>
              <a:rPr lang="en-US" dirty="0"/>
              <a:t>;</a:t>
            </a:r>
          </a:p>
          <a:p>
            <a:pPr lvl="0" algn="just"/>
            <a:r>
              <a:rPr lang="en-US" dirty="0" err="1"/>
              <a:t>Kese</a:t>
            </a:r>
            <a:r>
              <a:rPr lang="en-US" dirty="0"/>
              <a:t> </a:t>
            </a:r>
            <a:r>
              <a:rPr lang="en-US" dirty="0" err="1"/>
              <a:t>za</a:t>
            </a:r>
            <a:r>
              <a:rPr lang="en-US" dirty="0"/>
              <a:t> </a:t>
            </a:r>
            <a:r>
              <a:rPr lang="en-US" dirty="0" err="1"/>
              <a:t>zaštitu</a:t>
            </a:r>
            <a:r>
              <a:rPr lang="en-US" dirty="0"/>
              <a:t> od </a:t>
            </a:r>
            <a:r>
              <a:rPr lang="en-US" dirty="0" err="1"/>
              <a:t>neovlašćenih</a:t>
            </a:r>
            <a:r>
              <a:rPr lang="en-US" dirty="0"/>
              <a:t> </a:t>
            </a:r>
            <a:r>
              <a:rPr lang="en-US" dirty="0" err="1"/>
              <a:t>izm</a:t>
            </a:r>
            <a:r>
              <a:rPr lang="sr-Latn-CS" dirty="0"/>
              <a:t>e</a:t>
            </a:r>
            <a:r>
              <a:rPr lang="en-US" dirty="0" err="1"/>
              <a:t>na</a:t>
            </a:r>
            <a:r>
              <a:rPr lang="en-US" dirty="0"/>
              <a:t> </a:t>
            </a:r>
            <a:r>
              <a:rPr lang="en-US" dirty="0" err="1"/>
              <a:t>dokaznog</a:t>
            </a:r>
            <a:r>
              <a:rPr lang="en-US" dirty="0"/>
              <a:t> </a:t>
            </a:r>
            <a:r>
              <a:rPr lang="en-US" dirty="0" err="1"/>
              <a:t>materijala</a:t>
            </a:r>
            <a:r>
              <a:rPr lang="en-US" dirty="0"/>
              <a:t>;</a:t>
            </a:r>
          </a:p>
          <a:p>
            <a:pPr lvl="0" algn="just"/>
            <a:r>
              <a:rPr lang="en-US" dirty="0" err="1"/>
              <a:t>Providne</a:t>
            </a:r>
            <a:r>
              <a:rPr lang="en-US" dirty="0"/>
              <a:t> </a:t>
            </a:r>
            <a:r>
              <a:rPr lang="en-US" dirty="0" err="1"/>
              <a:t>plastične</a:t>
            </a:r>
            <a:r>
              <a:rPr lang="en-US" dirty="0"/>
              <a:t> </a:t>
            </a:r>
            <a:r>
              <a:rPr lang="en-US" dirty="0" err="1"/>
              <a:t>kese</a:t>
            </a:r>
            <a:r>
              <a:rPr lang="en-US" dirty="0"/>
              <a:t> </a:t>
            </a:r>
            <a:r>
              <a:rPr lang="en-US" dirty="0" err="1"/>
              <a:t>za</a:t>
            </a:r>
            <a:r>
              <a:rPr lang="en-US" dirty="0"/>
              <a:t> </a:t>
            </a:r>
            <a:r>
              <a:rPr lang="en-US" dirty="0" err="1"/>
              <a:t>dokazni</a:t>
            </a:r>
            <a:r>
              <a:rPr lang="en-US" dirty="0"/>
              <a:t> </a:t>
            </a:r>
            <a:r>
              <a:rPr lang="en-US" dirty="0" err="1"/>
              <a:t>materijal</a:t>
            </a:r>
            <a:r>
              <a:rPr lang="en-US" dirty="0"/>
              <a:t> </a:t>
            </a:r>
            <a:r>
              <a:rPr lang="en-US" dirty="0" err="1"/>
              <a:t>i</a:t>
            </a:r>
            <a:r>
              <a:rPr lang="en-US" dirty="0"/>
              <a:t> </a:t>
            </a:r>
            <a:r>
              <a:rPr lang="en-US" dirty="0" err="1"/>
              <a:t>pečate</a:t>
            </a:r>
            <a:r>
              <a:rPr lang="en-US" dirty="0"/>
              <a:t> </a:t>
            </a:r>
            <a:r>
              <a:rPr lang="en-US" dirty="0" err="1"/>
              <a:t>sa</a:t>
            </a:r>
            <a:r>
              <a:rPr lang="en-US" dirty="0"/>
              <a:t> </a:t>
            </a:r>
            <a:r>
              <a:rPr lang="en-US" dirty="0" err="1"/>
              <a:t>pečatnim</a:t>
            </a:r>
            <a:r>
              <a:rPr lang="en-US" dirty="0"/>
              <a:t> </a:t>
            </a:r>
            <a:r>
              <a:rPr lang="en-US" dirty="0" err="1"/>
              <a:t>voskom</a:t>
            </a:r>
            <a:r>
              <a:rPr lang="en-US" dirty="0"/>
              <a:t>;</a:t>
            </a:r>
          </a:p>
          <a:p>
            <a:pPr lvl="0" algn="just"/>
            <a:r>
              <a:rPr lang="en-US" dirty="0" err="1"/>
              <a:t>Papirne</a:t>
            </a:r>
            <a:r>
              <a:rPr lang="en-US" dirty="0"/>
              <a:t> </a:t>
            </a:r>
            <a:r>
              <a:rPr lang="en-US" dirty="0" err="1"/>
              <a:t>kese</a:t>
            </a:r>
            <a:r>
              <a:rPr lang="en-US" dirty="0"/>
              <a:t> </a:t>
            </a:r>
            <a:r>
              <a:rPr lang="en-US" dirty="0" err="1"/>
              <a:t>za</a:t>
            </a:r>
            <a:r>
              <a:rPr lang="en-US" dirty="0"/>
              <a:t> </a:t>
            </a:r>
            <a:r>
              <a:rPr lang="en-US" dirty="0" err="1"/>
              <a:t>dokazni</a:t>
            </a:r>
            <a:r>
              <a:rPr lang="en-US" dirty="0"/>
              <a:t> </a:t>
            </a:r>
            <a:r>
              <a:rPr lang="en-US" dirty="0" err="1"/>
              <a:t>materijal</a:t>
            </a:r>
            <a:r>
              <a:rPr lang="en-US" dirty="0"/>
              <a:t> </a:t>
            </a:r>
            <a:r>
              <a:rPr lang="en-US" dirty="0" err="1"/>
              <a:t>i</a:t>
            </a:r>
            <a:r>
              <a:rPr lang="en-US" dirty="0"/>
              <a:t> </a:t>
            </a:r>
            <a:r>
              <a:rPr lang="en-US" dirty="0" err="1"/>
              <a:t>selotejp</a:t>
            </a:r>
            <a:r>
              <a:rPr lang="en-US" dirty="0"/>
              <a:t> </a:t>
            </a:r>
            <a:r>
              <a:rPr lang="en-US" dirty="0" err="1"/>
              <a:t>trake</a:t>
            </a:r>
            <a:r>
              <a:rPr lang="en-US" dirty="0"/>
              <a:t>;</a:t>
            </a:r>
          </a:p>
          <a:p>
            <a:pPr lvl="0" algn="just"/>
            <a:r>
              <a:rPr lang="en-US" dirty="0" err="1"/>
              <a:t>Antistatičke</a:t>
            </a:r>
            <a:r>
              <a:rPr lang="en-US" dirty="0"/>
              <a:t> </a:t>
            </a:r>
            <a:r>
              <a:rPr lang="en-US" dirty="0" err="1"/>
              <a:t>kese</a:t>
            </a:r>
            <a:r>
              <a:rPr lang="en-US" dirty="0"/>
              <a:t>:</a:t>
            </a:r>
          </a:p>
          <a:p>
            <a:pPr lvl="0" algn="just"/>
            <a:r>
              <a:rPr lang="en-US" dirty="0" err="1"/>
              <a:t>Flomastere</a:t>
            </a:r>
            <a:r>
              <a:rPr lang="en-US" dirty="0"/>
              <a:t> u </a:t>
            </a:r>
            <a:r>
              <a:rPr lang="en-US" dirty="0" err="1"/>
              <a:t>boji</a:t>
            </a:r>
            <a:r>
              <a:rPr lang="en-US" dirty="0"/>
              <a:t> </a:t>
            </a:r>
            <a:r>
              <a:rPr lang="en-US" dirty="0" err="1"/>
              <a:t>za</a:t>
            </a:r>
            <a:r>
              <a:rPr lang="en-US" dirty="0"/>
              <a:t> </a:t>
            </a:r>
            <a:r>
              <a:rPr lang="en-US" dirty="0" err="1"/>
              <a:t>obel</a:t>
            </a:r>
            <a:r>
              <a:rPr lang="sr-Latn-CS" dirty="0"/>
              <a:t>e</a:t>
            </a:r>
            <a:r>
              <a:rPr lang="en-US" dirty="0" err="1"/>
              <a:t>žavalje</a:t>
            </a:r>
            <a:r>
              <a:rPr lang="en-US" dirty="0"/>
              <a:t> </a:t>
            </a:r>
            <a:r>
              <a:rPr lang="en-US" dirty="0" err="1"/>
              <a:t>šifri</a:t>
            </a:r>
            <a:r>
              <a:rPr lang="en-US" dirty="0"/>
              <a:t> </a:t>
            </a:r>
            <a:r>
              <a:rPr lang="en-US" dirty="0" err="1"/>
              <a:t>i</a:t>
            </a:r>
            <a:r>
              <a:rPr lang="en-US" dirty="0"/>
              <a:t> </a:t>
            </a:r>
            <a:r>
              <a:rPr lang="en-US" dirty="0" err="1"/>
              <a:t>naziva</a:t>
            </a:r>
            <a:r>
              <a:rPr lang="en-US" dirty="0"/>
              <a:t> </a:t>
            </a:r>
            <a:r>
              <a:rPr lang="sr-Latn-CS" dirty="0"/>
              <a:t>p</a:t>
            </a:r>
            <a:r>
              <a:rPr lang="en-US" dirty="0" err="1"/>
              <a:t>redm</a:t>
            </a:r>
            <a:r>
              <a:rPr lang="sr-Latn-CS" dirty="0"/>
              <a:t>e</a:t>
            </a:r>
            <a:r>
              <a:rPr lang="en-US" dirty="0"/>
              <a:t>ta </a:t>
            </a:r>
            <a:r>
              <a:rPr lang="en-US" dirty="0" err="1"/>
              <a:t>koji</a:t>
            </a:r>
            <a:r>
              <a:rPr lang="en-US" dirty="0"/>
              <a:t> </a:t>
            </a:r>
            <a:r>
              <a:rPr lang="en-US" dirty="0" err="1"/>
              <a:t>su</a:t>
            </a:r>
            <a:r>
              <a:rPr lang="en-US" dirty="0"/>
              <a:t> </a:t>
            </a:r>
            <a:r>
              <a:rPr lang="en-US" dirty="0" err="1"/>
              <a:t>uzeti</a:t>
            </a:r>
            <a:r>
              <a:rPr lang="en-US" dirty="0"/>
              <a:t> </a:t>
            </a:r>
            <a:r>
              <a:rPr lang="en-US" dirty="0" err="1"/>
              <a:t>i</a:t>
            </a:r>
            <a:r>
              <a:rPr lang="en-US" dirty="0"/>
              <a:t> </a:t>
            </a:r>
            <a:r>
              <a:rPr lang="en-US" dirty="0" err="1"/>
              <a:t>vodootporn</a:t>
            </a:r>
            <a:r>
              <a:rPr lang="sr-Latn-CS" dirty="0"/>
              <a:t>i</a:t>
            </a:r>
            <a:r>
              <a:rPr lang="en-US" dirty="0"/>
              <a:t> </a:t>
            </a:r>
            <a:r>
              <a:rPr lang="en-US" dirty="0" err="1"/>
              <a:t>markeri</a:t>
            </a:r>
            <a:r>
              <a:rPr lang="en-US" dirty="0"/>
              <a:t> </a:t>
            </a:r>
            <a:r>
              <a:rPr lang="en-US" dirty="0" err="1"/>
              <a:t>i</a:t>
            </a:r>
            <a:endParaRPr lang="en-US" dirty="0"/>
          </a:p>
          <a:p>
            <a:pPr lvl="0" algn="just"/>
            <a:r>
              <a:rPr lang="en-US" dirty="0" err="1"/>
              <a:t>Kutije</a:t>
            </a:r>
            <a:r>
              <a:rPr lang="en-US" dirty="0"/>
              <a:t> </a:t>
            </a:r>
            <a:r>
              <a:rPr lang="en-US" dirty="0" err="1"/>
              <a:t>na</a:t>
            </a:r>
            <a:r>
              <a:rPr lang="en-US" dirty="0"/>
              <a:t> </a:t>
            </a:r>
            <a:r>
              <a:rPr lang="sr-Latn-CS" dirty="0"/>
              <a:t>s</a:t>
            </a:r>
            <a:r>
              <a:rPr lang="en-US" dirty="0" err="1"/>
              <a:t>klapanje</a:t>
            </a:r>
            <a:r>
              <a:rPr lang="en-US" dirty="0"/>
              <a:t>.</a:t>
            </a:r>
          </a:p>
        </p:txBody>
      </p:sp>
      <p:sp>
        <p:nvSpPr>
          <p:cNvPr id="2" name="Title 1"/>
          <p:cNvSpPr>
            <a:spLocks noGrp="1"/>
          </p:cNvSpPr>
          <p:nvPr>
            <p:ph type="title"/>
          </p:nvPr>
        </p:nvSpPr>
        <p:spPr/>
        <p:txBody>
          <a:bodyPr/>
          <a:lstStyle/>
          <a:p>
            <a:pPr lvl="0"/>
            <a:r>
              <a:rPr lang="en-US" dirty="0" err="1"/>
              <a:t>Obavezna</a:t>
            </a:r>
            <a:r>
              <a:rPr lang="en-US" dirty="0"/>
              <a:t> </a:t>
            </a:r>
            <a:r>
              <a:rPr lang="en-US" dirty="0" err="1"/>
              <a:t>oprema</a:t>
            </a:r>
            <a:endParaRPr lang="en-US" dirty="0"/>
          </a:p>
        </p:txBody>
      </p:sp>
      <p:pic>
        <p:nvPicPr>
          <p:cNvPr id="4" name="Picture 3" descr="File:Arrest.svg - Wikimedia Commo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43085" y="5102877"/>
            <a:ext cx="1514916" cy="1514916"/>
          </a:xfrm>
          <a:prstGeom prst="rect">
            <a:avLst/>
          </a:prstGeom>
        </p:spPr>
      </p:pic>
    </p:spTree>
    <p:extLst>
      <p:ext uri="{BB962C8B-B14F-4D97-AF65-F5344CB8AC3E}">
        <p14:creationId xmlns:p14="http://schemas.microsoft.com/office/powerpoint/2010/main" val="183272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inVertical)">
                                      <p:cBhvr>
                                        <p:cTn id="11" dur="500"/>
                                        <p:tgtEl>
                                          <p:spTgt spid="3">
                                            <p:txEl>
                                              <p:pRg st="0" end="0"/>
                                            </p:txEl>
                                          </p:spTgt>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inVertical)">
                                      <p:cBhvr>
                                        <p:cTn id="19" dur="500"/>
                                        <p:tgtEl>
                                          <p:spTgt spid="3">
                                            <p:txEl>
                                              <p:pRg st="2" end="2"/>
                                            </p:txEl>
                                          </p:spTgt>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arn(inVertical)">
                                      <p:cBhvr>
                                        <p:cTn id="23" dur="500"/>
                                        <p:tgtEl>
                                          <p:spTgt spid="3">
                                            <p:txEl>
                                              <p:pRg st="3" end="3"/>
                                            </p:txEl>
                                          </p:spTgt>
                                        </p:tgtEl>
                                      </p:cBhvr>
                                    </p:animEffect>
                                  </p:childTnLst>
                                </p:cTn>
                              </p:par>
                            </p:childTnLst>
                          </p:cTn>
                        </p:par>
                        <p:par>
                          <p:cTn id="24" fill="hold">
                            <p:stCondLst>
                              <p:cond delay="2500"/>
                            </p:stCondLst>
                            <p:childTnLst>
                              <p:par>
                                <p:cTn id="25" presetID="16" presetClass="entr" presetSubtype="21"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par>
                          <p:cTn id="28" fill="hold">
                            <p:stCondLst>
                              <p:cond delay="3000"/>
                            </p:stCondLst>
                            <p:childTnLst>
                              <p:par>
                                <p:cTn id="29" presetID="16" presetClass="entr" presetSubtype="21"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barn(inVertical)">
                                      <p:cBhvr>
                                        <p:cTn id="31" dur="500"/>
                                        <p:tgtEl>
                                          <p:spTgt spid="3">
                                            <p:txEl>
                                              <p:pRg st="5" end="5"/>
                                            </p:txEl>
                                          </p:spTgt>
                                        </p:tgtEl>
                                      </p:cBhvr>
                                    </p:animEffect>
                                  </p:childTnLst>
                                </p:cTn>
                              </p:par>
                            </p:childTnLst>
                          </p:cTn>
                        </p:par>
                        <p:par>
                          <p:cTn id="32" fill="hold">
                            <p:stCondLst>
                              <p:cond delay="3500"/>
                            </p:stCondLst>
                            <p:childTnLst>
                              <p:par>
                                <p:cTn id="33" presetID="16" presetClass="entr" presetSubtype="21" fill="hold" grpId="0"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barn(inVertical)">
                                      <p:cBhvr>
                                        <p:cTn id="35" dur="500"/>
                                        <p:tgtEl>
                                          <p:spTgt spid="3">
                                            <p:txEl>
                                              <p:pRg st="6" end="6"/>
                                            </p:txEl>
                                          </p:spTgt>
                                        </p:tgtEl>
                                      </p:cBhvr>
                                    </p:animEffect>
                                  </p:childTnLst>
                                </p:cTn>
                              </p:par>
                            </p:childTnLst>
                          </p:cTn>
                        </p:par>
                        <p:par>
                          <p:cTn id="36" fill="hold">
                            <p:stCondLst>
                              <p:cond delay="4000"/>
                            </p:stCondLst>
                            <p:childTnLst>
                              <p:par>
                                <p:cTn id="37" presetID="16" presetClass="entr" presetSubtype="21" fill="hold" grpId="0"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barn(inVertical)">
                                      <p:cBhvr>
                                        <p:cTn id="39" dur="500"/>
                                        <p:tgtEl>
                                          <p:spTgt spid="3">
                                            <p:txEl>
                                              <p:pRg st="7" end="7"/>
                                            </p:txEl>
                                          </p:spTgt>
                                        </p:tgtEl>
                                      </p:cBhvr>
                                    </p:animEffect>
                                  </p:childTnLst>
                                </p:cTn>
                              </p:par>
                            </p:childTnLst>
                          </p:cTn>
                        </p:par>
                        <p:par>
                          <p:cTn id="40" fill="hold">
                            <p:stCondLst>
                              <p:cond delay="4500"/>
                            </p:stCondLst>
                            <p:childTnLst>
                              <p:par>
                                <p:cTn id="41" presetID="16" presetClass="entr" presetSubtype="21" fill="hold" grpId="0" nodeType="after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barn(inVertical)">
                                      <p:cBhvr>
                                        <p:cTn id="43" dur="500"/>
                                        <p:tgtEl>
                                          <p:spTgt spid="3">
                                            <p:txEl>
                                              <p:pRg st="8" end="8"/>
                                            </p:txEl>
                                          </p:spTgt>
                                        </p:tgtEl>
                                      </p:cBhvr>
                                    </p:animEffect>
                                  </p:childTnLst>
                                </p:cTn>
                              </p:par>
                            </p:childTnLst>
                          </p:cTn>
                        </p:par>
                        <p:par>
                          <p:cTn id="44" fill="hold">
                            <p:stCondLst>
                              <p:cond delay="5000"/>
                            </p:stCondLst>
                            <p:childTnLst>
                              <p:par>
                                <p:cTn id="45" presetID="22" presetClass="entr" presetSubtype="4"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ipe(down)">
                                      <p:cBhvr>
                                        <p:cTn id="4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69901" y="1211580"/>
            <a:ext cx="10241280" cy="4724400"/>
          </a:xfrm>
        </p:spPr>
        <p:txBody>
          <a:bodyPr>
            <a:noAutofit/>
          </a:bodyPr>
          <a:lstStyle/>
          <a:p>
            <a:pPr algn="just"/>
            <a:r>
              <a:rPr lang="en-US" sz="2267" dirty="0" err="1"/>
              <a:t>Pri</a:t>
            </a:r>
            <a:r>
              <a:rPr lang="en-US" sz="2267" dirty="0"/>
              <a:t> </a:t>
            </a:r>
            <a:r>
              <a:rPr lang="en-US" sz="2267" dirty="0" err="1"/>
              <a:t>dolasku</a:t>
            </a:r>
            <a:r>
              <a:rPr lang="en-US" sz="2267" dirty="0"/>
              <a:t> </a:t>
            </a:r>
            <a:r>
              <a:rPr lang="en-US" sz="2267" dirty="0" err="1"/>
              <a:t>na</a:t>
            </a:r>
            <a:r>
              <a:rPr lang="en-US" sz="2267" dirty="0"/>
              <a:t> </a:t>
            </a:r>
            <a:r>
              <a:rPr lang="en-US" sz="2267" dirty="0" err="1"/>
              <a:t>mesto</a:t>
            </a:r>
            <a:r>
              <a:rPr lang="en-US" sz="2267" dirty="0"/>
              <a:t> </a:t>
            </a:r>
            <a:r>
              <a:rPr lang="en-US" sz="2267" dirty="0" err="1"/>
              <a:t>nzvršenja</a:t>
            </a:r>
            <a:r>
              <a:rPr lang="en-US" sz="2267" dirty="0"/>
              <a:t> </a:t>
            </a:r>
            <a:r>
              <a:rPr lang="en-US" sz="2267" dirty="0" err="1"/>
              <a:t>krivičnog</a:t>
            </a:r>
            <a:r>
              <a:rPr lang="en-US" sz="2267" dirty="0"/>
              <a:t> </a:t>
            </a:r>
            <a:r>
              <a:rPr lang="en-US" sz="2267" dirty="0" err="1"/>
              <a:t>dela</a:t>
            </a:r>
            <a:r>
              <a:rPr lang="en-US" sz="2267" dirty="0"/>
              <a:t> </a:t>
            </a:r>
            <a:r>
              <a:rPr lang="en-US" sz="2267" dirty="0" err="1"/>
              <a:t>ili</a:t>
            </a:r>
            <a:r>
              <a:rPr lang="en-US" sz="2267" dirty="0"/>
              <a:t> </a:t>
            </a:r>
            <a:r>
              <a:rPr lang="en-US" sz="2267" dirty="0" err="1"/>
              <a:t>tokom</a:t>
            </a:r>
            <a:r>
              <a:rPr lang="en-US" sz="2267" dirty="0"/>
              <a:t> </a:t>
            </a:r>
            <a:r>
              <a:rPr lang="en-US" sz="2267" dirty="0" err="1"/>
              <a:t>pr</a:t>
            </a:r>
            <a:r>
              <a:rPr lang="sr-Latn-CS" sz="2267" dirty="0"/>
              <a:t>e</a:t>
            </a:r>
            <a:r>
              <a:rPr lang="en-US" sz="2267" dirty="0" err="1"/>
              <a:t>tresanja</a:t>
            </a:r>
            <a:r>
              <a:rPr lang="en-US" sz="2267" dirty="0"/>
              <a:t> </a:t>
            </a:r>
            <a:r>
              <a:rPr lang="en-US" sz="2267" dirty="0" err="1"/>
              <a:t>prostorija</a:t>
            </a:r>
            <a:r>
              <a:rPr lang="en-US" sz="2267" dirty="0"/>
              <a:t> </a:t>
            </a:r>
            <a:r>
              <a:rPr lang="en-US" sz="2267" dirty="0" err="1"/>
              <a:t>gde</a:t>
            </a:r>
            <a:r>
              <a:rPr lang="en-US" sz="2267" dirty="0"/>
              <a:t> </a:t>
            </a:r>
            <a:r>
              <a:rPr lang="en-US" sz="2267" dirty="0" err="1"/>
              <a:t>postoji</a:t>
            </a:r>
            <a:r>
              <a:rPr lang="en-US" sz="2267" dirty="0"/>
              <a:t> </a:t>
            </a:r>
            <a:r>
              <a:rPr lang="en-US" sz="2267" dirty="0" err="1"/>
              <a:t>mogućnost</a:t>
            </a:r>
            <a:r>
              <a:rPr lang="en-US" sz="2267" dirty="0"/>
              <a:t> da s</a:t>
            </a:r>
            <a:r>
              <a:rPr lang="sr-Latn-CS" sz="2267" dirty="0"/>
              <a:t>e</a:t>
            </a:r>
            <a:r>
              <a:rPr lang="en-US" sz="2267" dirty="0"/>
              <a:t> </a:t>
            </a:r>
            <a:r>
              <a:rPr lang="en-US" sz="2267" dirty="0" err="1"/>
              <a:t>nalazi</a:t>
            </a:r>
            <a:r>
              <a:rPr lang="en-US" sz="2267" dirty="0"/>
              <a:t> </a:t>
            </a:r>
            <a:r>
              <a:rPr lang="en-US" sz="2267" dirty="0" err="1"/>
              <a:t>elek</a:t>
            </a:r>
            <a:r>
              <a:rPr lang="sr-Latn-CS" sz="2267" dirty="0"/>
              <a:t>t</a:t>
            </a:r>
            <a:r>
              <a:rPr lang="en-US" sz="2267" dirty="0" err="1"/>
              <a:t>ronsk</a:t>
            </a:r>
            <a:r>
              <a:rPr lang="sr-Latn-CS" sz="2267" dirty="0"/>
              <a:t>i</a:t>
            </a:r>
            <a:r>
              <a:rPr lang="en-US" sz="2267" dirty="0"/>
              <a:t> </a:t>
            </a:r>
            <a:r>
              <a:rPr lang="en-US" sz="2267" dirty="0" err="1"/>
              <a:t>dokaz</a:t>
            </a:r>
            <a:r>
              <a:rPr lang="en-US" sz="2267" dirty="0"/>
              <a:t> </a:t>
            </a:r>
            <a:r>
              <a:rPr lang="en-US" sz="2267" dirty="0" err="1"/>
              <a:t>na</a:t>
            </a:r>
            <a:r>
              <a:rPr lang="en-US" sz="2267" dirty="0"/>
              <a:t> </a:t>
            </a:r>
            <a:r>
              <a:rPr lang="en-US" sz="2267" dirty="0" err="1"/>
              <a:t>računaru</a:t>
            </a:r>
            <a:r>
              <a:rPr lang="en-US" sz="2267" dirty="0"/>
              <a:t>, </a:t>
            </a:r>
            <a:r>
              <a:rPr lang="sr-Latn-CS" sz="2267" dirty="0"/>
              <a:t>p</a:t>
            </a:r>
            <a:r>
              <a:rPr lang="en-US" sz="2267" dirty="0" err="1"/>
              <a:t>olicijski</a:t>
            </a:r>
            <a:r>
              <a:rPr lang="en-US" sz="2267" dirty="0"/>
              <a:t> </a:t>
            </a:r>
            <a:r>
              <a:rPr lang="en-US" sz="2267" dirty="0" err="1"/>
              <a:t>službenik</a:t>
            </a:r>
            <a:r>
              <a:rPr lang="en-US" sz="2267" dirty="0"/>
              <a:t> </a:t>
            </a:r>
            <a:r>
              <a:rPr lang="en-US" sz="2267" b="1" dirty="0" err="1"/>
              <a:t>dužan</a:t>
            </a:r>
            <a:r>
              <a:rPr lang="en-US" sz="2267" b="1" dirty="0"/>
              <a:t> je da </a:t>
            </a:r>
            <a:r>
              <a:rPr lang="en-US" sz="2267" b="1" dirty="0" err="1"/>
              <a:t>obezbedi</a:t>
            </a:r>
            <a:r>
              <a:rPr lang="en-US" sz="2267" b="1" dirty="0"/>
              <a:t> </a:t>
            </a:r>
            <a:r>
              <a:rPr lang="en-US" sz="2267" b="1" dirty="0" err="1"/>
              <a:t>prostoriju</a:t>
            </a:r>
            <a:r>
              <a:rPr lang="en-US" sz="2267" b="1" dirty="0"/>
              <a:t> </a:t>
            </a:r>
            <a:r>
              <a:rPr lang="en-US" sz="2267" b="1" dirty="0" err="1"/>
              <a:t>i</a:t>
            </a:r>
            <a:r>
              <a:rPr lang="en-US" sz="2267" b="1" dirty="0"/>
              <a:t> </a:t>
            </a:r>
            <a:r>
              <a:rPr lang="en-US" sz="2267" b="1" dirty="0" err="1"/>
              <a:t>računar</a:t>
            </a:r>
            <a:r>
              <a:rPr lang="en-US" sz="2267" b="1" dirty="0"/>
              <a:t> </a:t>
            </a:r>
            <a:r>
              <a:rPr lang="en-US" sz="2267" b="1" dirty="0" err="1"/>
              <a:t>ili</a:t>
            </a:r>
            <a:r>
              <a:rPr lang="en-US" sz="2267" b="1" dirty="0"/>
              <a:t> </a:t>
            </a:r>
            <a:r>
              <a:rPr lang="en-US" sz="2267" b="1" dirty="0" err="1"/>
              <a:t>drugi</a:t>
            </a:r>
            <a:r>
              <a:rPr lang="en-US" sz="2267" b="1" dirty="0"/>
              <a:t> </a:t>
            </a:r>
            <a:r>
              <a:rPr lang="en-US" sz="2267" b="1" dirty="0" err="1"/>
              <a:t>uređaj</a:t>
            </a:r>
            <a:r>
              <a:rPr lang="en-US" sz="2267" dirty="0"/>
              <a:t>.</a:t>
            </a:r>
          </a:p>
          <a:p>
            <a:pPr algn="just"/>
            <a:r>
              <a:rPr lang="en-US" sz="2267" dirty="0" err="1"/>
              <a:t>Policijski</a:t>
            </a:r>
            <a:r>
              <a:rPr lang="en-US" sz="2267" dirty="0"/>
              <a:t> </a:t>
            </a:r>
            <a:r>
              <a:rPr lang="en-US" sz="2267" dirty="0" err="1"/>
              <a:t>službenik</a:t>
            </a:r>
            <a:r>
              <a:rPr lang="en-US" sz="2267" dirty="0"/>
              <a:t> </a:t>
            </a:r>
            <a:r>
              <a:rPr lang="en-US" sz="2267" b="1" dirty="0"/>
              <a:t>ne </a:t>
            </a:r>
            <a:r>
              <a:rPr lang="en-US" sz="2267" b="1" dirty="0" err="1"/>
              <a:t>treba</a:t>
            </a:r>
            <a:r>
              <a:rPr lang="en-US" sz="2267" b="1" dirty="0"/>
              <a:t> da </a:t>
            </a:r>
            <a:r>
              <a:rPr lang="en-US" sz="2267" b="1" dirty="0" err="1"/>
              <a:t>uključuje</a:t>
            </a:r>
            <a:r>
              <a:rPr lang="en-US" sz="2267" b="1" dirty="0"/>
              <a:t> </a:t>
            </a:r>
            <a:r>
              <a:rPr lang="en-US" sz="2267" b="1" dirty="0" err="1"/>
              <a:t>računar</a:t>
            </a:r>
            <a:r>
              <a:rPr lang="en-US" sz="2267" b="1" dirty="0"/>
              <a:t> </a:t>
            </a:r>
            <a:r>
              <a:rPr lang="en-US" sz="2267" b="1" dirty="0" err="1"/>
              <a:t>koji</a:t>
            </a:r>
            <a:r>
              <a:rPr lang="en-US" sz="2267" b="1" dirty="0"/>
              <a:t> je </a:t>
            </a:r>
            <a:r>
              <a:rPr lang="en-US" sz="2267" b="1" dirty="0" err="1"/>
              <a:t>isključen</a:t>
            </a:r>
            <a:r>
              <a:rPr lang="en-US" sz="2267" dirty="0"/>
              <a:t>,</a:t>
            </a:r>
            <a:r>
              <a:rPr lang="sr-Latn-CS" sz="2267" dirty="0"/>
              <a:t> </a:t>
            </a:r>
            <a:r>
              <a:rPr lang="en-US" sz="2267" dirty="0"/>
              <a:t>a, </a:t>
            </a:r>
            <a:r>
              <a:rPr lang="en-US" sz="2267" dirty="0" err="1"/>
              <a:t>ukoliko</a:t>
            </a:r>
            <a:r>
              <a:rPr lang="en-US" sz="2267" dirty="0"/>
              <a:t> je </a:t>
            </a:r>
            <a:r>
              <a:rPr lang="en-US" sz="2267" dirty="0" err="1"/>
              <a:t>računar</a:t>
            </a:r>
            <a:r>
              <a:rPr lang="en-US" sz="2267" dirty="0"/>
              <a:t> </a:t>
            </a:r>
            <a:r>
              <a:rPr lang="en-US" sz="2267" dirty="0" err="1"/>
              <a:t>uključen</a:t>
            </a:r>
            <a:r>
              <a:rPr lang="en-US" sz="2267" dirty="0"/>
              <a:t>,</a:t>
            </a:r>
            <a:r>
              <a:rPr lang="en-US" sz="2267" b="1" dirty="0"/>
              <a:t> </a:t>
            </a:r>
            <a:r>
              <a:rPr lang="en-US" sz="2267" b="1" dirty="0" err="1"/>
              <a:t>pretragu</a:t>
            </a:r>
            <a:r>
              <a:rPr lang="en-US" sz="2267" b="1" dirty="0"/>
              <a:t> </a:t>
            </a:r>
            <a:r>
              <a:rPr lang="en-US" sz="2267" b="1" dirty="0" err="1"/>
              <a:t>elek</a:t>
            </a:r>
            <a:r>
              <a:rPr lang="sr-Latn-CS" sz="2267" b="1" dirty="0"/>
              <a:t>t</a:t>
            </a:r>
            <a:r>
              <a:rPr lang="en-US" sz="2267" b="1" dirty="0" err="1"/>
              <a:t>ronskih</a:t>
            </a:r>
            <a:r>
              <a:rPr lang="en-US" sz="2267" b="1" dirty="0"/>
              <a:t> </a:t>
            </a:r>
            <a:r>
              <a:rPr lang="en-US" sz="2267" b="1" dirty="0" err="1"/>
              <a:t>dokaza</a:t>
            </a:r>
            <a:r>
              <a:rPr lang="en-US" sz="2267" b="1" dirty="0"/>
              <a:t> </a:t>
            </a:r>
            <a:r>
              <a:rPr lang="en-US" sz="2267" b="1" dirty="0" err="1"/>
              <a:t>vršiće</a:t>
            </a:r>
            <a:r>
              <a:rPr lang="en-US" sz="2267" b="1" dirty="0"/>
              <a:t> </a:t>
            </a:r>
            <a:r>
              <a:rPr lang="en-US" sz="2267" b="1" dirty="0" err="1"/>
              <a:t>lica</a:t>
            </a:r>
            <a:r>
              <a:rPr lang="en-US" sz="2267" b="1" dirty="0"/>
              <a:t> </a:t>
            </a:r>
            <a:r>
              <a:rPr lang="en-US" sz="2267" b="1" dirty="0" err="1"/>
              <a:t>koja</a:t>
            </a:r>
            <a:r>
              <a:rPr lang="en-US" sz="2267" b="1" dirty="0"/>
              <a:t> </a:t>
            </a:r>
            <a:r>
              <a:rPr lang="en-US" sz="2267" b="1" dirty="0" err="1"/>
              <a:t>su</a:t>
            </a:r>
            <a:r>
              <a:rPr lang="en-US" sz="2267" b="1" dirty="0"/>
              <a:t> </a:t>
            </a:r>
            <a:r>
              <a:rPr lang="en-US" sz="2267" b="1" dirty="0" err="1"/>
              <a:t>za</a:t>
            </a:r>
            <a:r>
              <a:rPr lang="en-US" sz="2267" b="1" dirty="0"/>
              <a:t> to </a:t>
            </a:r>
            <a:r>
              <a:rPr lang="en-US" sz="2267" b="1" dirty="0" err="1"/>
              <a:t>ovlašćena</a:t>
            </a:r>
            <a:r>
              <a:rPr lang="en-US" sz="2267" dirty="0"/>
              <a:t>.</a:t>
            </a:r>
          </a:p>
          <a:p>
            <a:pPr algn="just"/>
            <a:r>
              <a:rPr lang="en-US" sz="2267" dirty="0" err="1"/>
              <a:t>Policijski</a:t>
            </a:r>
            <a:r>
              <a:rPr lang="en-US" sz="2267" dirty="0"/>
              <a:t> </a:t>
            </a:r>
            <a:r>
              <a:rPr lang="en-US" sz="2267" dirty="0" err="1"/>
              <a:t>službenik</a:t>
            </a:r>
            <a:r>
              <a:rPr lang="en-US" sz="2267" dirty="0"/>
              <a:t> </a:t>
            </a:r>
            <a:r>
              <a:rPr lang="en-US" sz="2267" b="1" dirty="0" err="1"/>
              <a:t>dužan</a:t>
            </a:r>
            <a:r>
              <a:rPr lang="en-US" sz="2267" b="1" dirty="0"/>
              <a:t> je da </a:t>
            </a:r>
            <a:r>
              <a:rPr lang="en-US" sz="2267" b="1" dirty="0" err="1"/>
              <a:t>potraži</a:t>
            </a:r>
            <a:r>
              <a:rPr lang="en-US" sz="2267" b="1" dirty="0"/>
              <a:t> </a:t>
            </a:r>
            <a:r>
              <a:rPr lang="en-US" sz="2267" b="1" dirty="0" err="1"/>
              <a:t>lozinke</a:t>
            </a:r>
            <a:r>
              <a:rPr lang="en-US" sz="2267" b="1" dirty="0"/>
              <a:t> u </a:t>
            </a:r>
            <a:r>
              <a:rPr lang="en-US" sz="2267" b="1" dirty="0" err="1"/>
              <a:t>dnev</a:t>
            </a:r>
            <a:r>
              <a:rPr lang="sr-Latn-CS" sz="2267" b="1" dirty="0"/>
              <a:t>n</a:t>
            </a:r>
            <a:r>
              <a:rPr lang="en-US" sz="2267" b="1" dirty="0" err="1"/>
              <a:t>icima</a:t>
            </a:r>
            <a:r>
              <a:rPr lang="en-US" sz="2267" b="1" dirty="0"/>
              <a:t> </a:t>
            </a:r>
            <a:r>
              <a:rPr lang="en-US" sz="2267" b="1" dirty="0" err="1"/>
              <a:t>ili</a:t>
            </a:r>
            <a:r>
              <a:rPr lang="en-US" sz="2267" b="1" dirty="0"/>
              <a:t> </a:t>
            </a:r>
            <a:r>
              <a:rPr lang="en-US" sz="2267" b="1" dirty="0" err="1"/>
              <a:t>beleškama</a:t>
            </a:r>
            <a:r>
              <a:rPr lang="en-US" sz="2267" b="1" dirty="0"/>
              <a:t> </a:t>
            </a:r>
            <a:r>
              <a:rPr lang="en-US" sz="2267" b="1" dirty="0" err="1"/>
              <a:t>oko</a:t>
            </a:r>
            <a:r>
              <a:rPr lang="en-US" sz="2267" b="1" dirty="0"/>
              <a:t> </a:t>
            </a:r>
            <a:r>
              <a:rPr lang="en-US" sz="2267" b="1" dirty="0" err="1"/>
              <a:t>računara</a:t>
            </a:r>
            <a:r>
              <a:rPr lang="en-US" sz="2267" dirty="0"/>
              <a:t>. </a:t>
            </a:r>
            <a:r>
              <a:rPr lang="en-US" sz="2267" dirty="0" err="1"/>
              <a:t>kao</a:t>
            </a:r>
            <a:r>
              <a:rPr lang="en-US" sz="2267" dirty="0"/>
              <a:t> </a:t>
            </a:r>
            <a:r>
              <a:rPr lang="en-US" sz="2267" dirty="0" err="1"/>
              <a:t>i</a:t>
            </a:r>
            <a:r>
              <a:rPr lang="en-US" sz="2267" dirty="0"/>
              <a:t> </a:t>
            </a:r>
            <a:r>
              <a:rPr lang="en-US" sz="2267" dirty="0" err="1"/>
              <a:t>priručnike</a:t>
            </a:r>
            <a:r>
              <a:rPr lang="en-US" sz="2267" dirty="0"/>
              <a:t> </a:t>
            </a:r>
            <a:r>
              <a:rPr lang="en-US" sz="2267" dirty="0" err="1"/>
              <a:t>sa</a:t>
            </a:r>
            <a:r>
              <a:rPr lang="en-US" sz="2267" dirty="0"/>
              <a:t> </a:t>
            </a:r>
            <a:r>
              <a:rPr lang="en-US" sz="2267" dirty="0" err="1"/>
              <a:t>uputstvima</a:t>
            </a:r>
            <a:r>
              <a:rPr lang="en-US" sz="2267" dirty="0"/>
              <a:t> </a:t>
            </a:r>
            <a:r>
              <a:rPr lang="en-US" sz="2267" dirty="0" err="1"/>
              <a:t>za</a:t>
            </a:r>
            <a:r>
              <a:rPr lang="en-US" sz="2267" dirty="0"/>
              <a:t> </a:t>
            </a:r>
            <a:r>
              <a:rPr lang="en-US" sz="2267" dirty="0" err="1"/>
              <a:t>softver</a:t>
            </a:r>
            <a:r>
              <a:rPr lang="en-US" sz="2267" dirty="0"/>
              <a:t>. </a:t>
            </a:r>
            <a:r>
              <a:rPr lang="en-US" sz="2267" dirty="0" err="1"/>
              <a:t>Policijski</a:t>
            </a:r>
            <a:r>
              <a:rPr lang="en-US" sz="2267" dirty="0"/>
              <a:t> </a:t>
            </a:r>
            <a:r>
              <a:rPr lang="en-US" sz="2267" dirty="0" err="1"/>
              <a:t>služb</a:t>
            </a:r>
            <a:r>
              <a:rPr lang="sr-Latn-CS" sz="2267" dirty="0"/>
              <a:t>e</a:t>
            </a:r>
            <a:r>
              <a:rPr lang="en-US" sz="2267" dirty="0" err="1"/>
              <a:t>nik</a:t>
            </a:r>
            <a:r>
              <a:rPr lang="en-US" sz="2267" dirty="0"/>
              <a:t> </a:t>
            </a:r>
            <a:r>
              <a:rPr lang="en-US" sz="2267" dirty="0" err="1"/>
              <a:t>dužan</a:t>
            </a:r>
            <a:r>
              <a:rPr lang="en-US" sz="2267" dirty="0"/>
              <a:t> je </a:t>
            </a:r>
            <a:r>
              <a:rPr lang="en-US" sz="2267" b="1" dirty="0"/>
              <a:t>da </a:t>
            </a:r>
            <a:r>
              <a:rPr lang="en-US" sz="2267" b="1" dirty="0" err="1"/>
              <a:t>potraži</a:t>
            </a:r>
            <a:r>
              <a:rPr lang="en-US" sz="2267" b="1" dirty="0"/>
              <a:t> </a:t>
            </a:r>
            <a:r>
              <a:rPr lang="en-US" sz="2267" b="1" dirty="0" err="1"/>
              <a:t>i</a:t>
            </a:r>
            <a:r>
              <a:rPr lang="en-US" sz="2267" b="1" dirty="0"/>
              <a:t> </a:t>
            </a:r>
            <a:r>
              <a:rPr lang="en-US" sz="2267" b="1" dirty="0" err="1"/>
              <a:t>oduzme</a:t>
            </a:r>
            <a:r>
              <a:rPr lang="en-US" sz="2267" b="1" dirty="0"/>
              <a:t> </a:t>
            </a:r>
            <a:r>
              <a:rPr lang="en-US" sz="2267" b="1" dirty="0" err="1"/>
              <a:t>sve</a:t>
            </a:r>
            <a:r>
              <a:rPr lang="en-US" sz="2267" b="1" dirty="0"/>
              <a:t> </a:t>
            </a:r>
            <a:r>
              <a:rPr lang="en-US" sz="2267" b="1" dirty="0" err="1"/>
              <a:t>povezane</a:t>
            </a:r>
            <a:r>
              <a:rPr lang="en-US" sz="2267" b="1" dirty="0"/>
              <a:t> </a:t>
            </a:r>
            <a:r>
              <a:rPr lang="en-US" sz="2267" b="1" dirty="0" err="1"/>
              <a:t>uređaje</a:t>
            </a:r>
            <a:r>
              <a:rPr lang="en-US" sz="2267" b="1" dirty="0"/>
              <a:t> </a:t>
            </a:r>
            <a:r>
              <a:rPr lang="en-US" sz="2267" b="1" dirty="0" err="1"/>
              <a:t>za</a:t>
            </a:r>
            <a:r>
              <a:rPr lang="en-US" sz="2267" b="1" dirty="0"/>
              <a:t> </a:t>
            </a:r>
            <a:r>
              <a:rPr lang="en-US" sz="2267" b="1" dirty="0" err="1"/>
              <a:t>skladištenje</a:t>
            </a:r>
            <a:r>
              <a:rPr lang="en-US" sz="2267" b="1" dirty="0"/>
              <a:t> </a:t>
            </a:r>
            <a:r>
              <a:rPr lang="en-US" sz="2267" b="1" dirty="0" err="1"/>
              <a:t>elektron</a:t>
            </a:r>
            <a:r>
              <a:rPr lang="sr-Latn-CS" sz="2267" b="1" dirty="0"/>
              <a:t>s</a:t>
            </a:r>
            <a:r>
              <a:rPr lang="en-US" sz="2267" b="1" dirty="0" err="1"/>
              <a:t>kih</a:t>
            </a:r>
            <a:r>
              <a:rPr lang="en-US" sz="2267" b="1" dirty="0"/>
              <a:t> </a:t>
            </a:r>
            <a:r>
              <a:rPr lang="en-US" sz="2267" b="1" dirty="0" err="1"/>
              <a:t>podataka</a:t>
            </a:r>
            <a:r>
              <a:rPr lang="en-US" sz="2267" dirty="0"/>
              <a:t>. </a:t>
            </a:r>
            <a:r>
              <a:rPr lang="en-US" sz="2267" dirty="0" err="1"/>
              <a:t>Svaki</a:t>
            </a:r>
            <a:r>
              <a:rPr lang="en-US" sz="2267" dirty="0"/>
              <a:t> </a:t>
            </a:r>
            <a:r>
              <a:rPr lang="en-US" sz="2267" dirty="0" err="1"/>
              <a:t>oduzeti</a:t>
            </a:r>
            <a:r>
              <a:rPr lang="en-US" sz="2267" dirty="0"/>
              <a:t> </a:t>
            </a:r>
            <a:r>
              <a:rPr lang="en-US" sz="2267" dirty="0" err="1"/>
              <a:t>predmet</a:t>
            </a:r>
            <a:r>
              <a:rPr lang="en-US" sz="2267" dirty="0"/>
              <a:t> </a:t>
            </a:r>
            <a:r>
              <a:rPr lang="en-US" sz="2267" dirty="0" err="1"/>
              <a:t>potrebno</a:t>
            </a:r>
            <a:r>
              <a:rPr lang="en-US" sz="2267" dirty="0"/>
              <a:t> je </a:t>
            </a:r>
            <a:r>
              <a:rPr lang="en-US" sz="2267" dirty="0" err="1"/>
              <a:t>posebno</a:t>
            </a:r>
            <a:r>
              <a:rPr lang="en-US" sz="2267" dirty="0"/>
              <a:t> </a:t>
            </a:r>
            <a:r>
              <a:rPr lang="en-US" sz="2267" dirty="0" err="1"/>
              <a:t>upakovati</a:t>
            </a:r>
            <a:r>
              <a:rPr lang="en-US" sz="2267" dirty="0"/>
              <a:t>. </a:t>
            </a:r>
            <a:r>
              <a:rPr lang="en-US" sz="2267" dirty="0" err="1"/>
              <a:t>Računar</a:t>
            </a:r>
            <a:r>
              <a:rPr lang="en-US" sz="2267" dirty="0"/>
              <a:t> je </a:t>
            </a:r>
            <a:r>
              <a:rPr lang="en-US" sz="2267" dirty="0" err="1"/>
              <a:t>potrebno</a:t>
            </a:r>
            <a:r>
              <a:rPr lang="en-US" sz="2267" dirty="0"/>
              <a:t> </a:t>
            </a:r>
            <a:r>
              <a:rPr lang="en-US" sz="2267" dirty="0" err="1"/>
              <a:t>upakovati</a:t>
            </a:r>
            <a:r>
              <a:rPr lang="en-US" sz="2267" dirty="0"/>
              <a:t> u </a:t>
            </a:r>
            <a:r>
              <a:rPr lang="sr-Latn-CS" sz="2267" dirty="0" err="1"/>
              <a:t>p</a:t>
            </a:r>
            <a:r>
              <a:rPr lang="en-US" sz="2267" dirty="0" err="1"/>
              <a:t>apirnu</a:t>
            </a:r>
            <a:r>
              <a:rPr lang="en-US" sz="2267" dirty="0"/>
              <a:t> </a:t>
            </a:r>
            <a:r>
              <a:rPr lang="en-US" sz="2267" dirty="0" err="1"/>
              <a:t>kesu</a:t>
            </a:r>
            <a:r>
              <a:rPr lang="en-US" sz="2267" dirty="0"/>
              <a:t>, </a:t>
            </a:r>
            <a:r>
              <a:rPr lang="en-US" sz="2267" dirty="0" err="1"/>
              <a:t>oblepiti</a:t>
            </a:r>
            <a:r>
              <a:rPr lang="en-US" sz="2267" dirty="0"/>
              <a:t> </a:t>
            </a:r>
            <a:r>
              <a:rPr lang="en-US" sz="2267" dirty="0" err="1"/>
              <a:t>selotejp</a:t>
            </a:r>
            <a:r>
              <a:rPr lang="en-US" sz="2267" dirty="0"/>
              <a:t> </a:t>
            </a:r>
            <a:r>
              <a:rPr lang="en-US" sz="2267" dirty="0" err="1"/>
              <a:t>trakom</a:t>
            </a:r>
            <a:r>
              <a:rPr lang="en-US" sz="2267" dirty="0"/>
              <a:t>, a </a:t>
            </a:r>
            <a:r>
              <a:rPr lang="en-US" sz="2267" dirty="0" err="1"/>
              <a:t>ispod</a:t>
            </a:r>
            <a:r>
              <a:rPr lang="en-US" sz="2267" dirty="0"/>
              <a:t> </a:t>
            </a:r>
            <a:r>
              <a:rPr lang="en-US" sz="2267" dirty="0" err="1"/>
              <a:t>selotej</a:t>
            </a:r>
            <a:r>
              <a:rPr lang="sr-Latn-CS" sz="2267" dirty="0"/>
              <a:t>p</a:t>
            </a:r>
            <a:r>
              <a:rPr lang="en-US" sz="2267" dirty="0"/>
              <a:t> </a:t>
            </a:r>
            <a:r>
              <a:rPr lang="en-US" sz="2267" dirty="0" err="1"/>
              <a:t>trake</a:t>
            </a:r>
            <a:r>
              <a:rPr lang="en-US" sz="2267" dirty="0"/>
              <a:t> </a:t>
            </a:r>
            <a:r>
              <a:rPr lang="en-US" sz="2267" dirty="0" err="1"/>
              <a:t>potrebno</a:t>
            </a:r>
            <a:r>
              <a:rPr lang="en-US" sz="2267" dirty="0"/>
              <a:t> je </a:t>
            </a:r>
            <a:r>
              <a:rPr lang="en-US" sz="2267" dirty="0" err="1"/>
              <a:t>staviti</a:t>
            </a:r>
            <a:r>
              <a:rPr lang="en-US" sz="2267" dirty="0"/>
              <a:t> </a:t>
            </a:r>
            <a:r>
              <a:rPr lang="en-US" sz="2267" dirty="0" err="1"/>
              <a:t>beli</a:t>
            </a:r>
            <a:r>
              <a:rPr lang="en-US" sz="2267" dirty="0"/>
              <a:t> </a:t>
            </a:r>
            <a:r>
              <a:rPr lang="en-US" sz="2267" dirty="0" err="1"/>
              <a:t>papir</a:t>
            </a:r>
            <a:r>
              <a:rPr lang="en-US" sz="2267" dirty="0"/>
              <a:t>. Na </a:t>
            </a:r>
            <a:r>
              <a:rPr lang="en-US" sz="2267" dirty="0" err="1"/>
              <a:t>ovom</a:t>
            </a:r>
            <a:r>
              <a:rPr lang="en-US" sz="2267" dirty="0"/>
              <a:t> </a:t>
            </a:r>
            <a:r>
              <a:rPr lang="en-US" sz="2267" dirty="0" err="1"/>
              <a:t>papiru</a:t>
            </a:r>
            <a:r>
              <a:rPr lang="en-US" sz="2267" dirty="0"/>
              <a:t> </a:t>
            </a:r>
            <a:r>
              <a:rPr lang="en-US" sz="2267" dirty="0" err="1"/>
              <a:t>potrebno</a:t>
            </a:r>
            <a:r>
              <a:rPr lang="en-US" sz="2267" dirty="0"/>
              <a:t> je da se </a:t>
            </a:r>
            <a:r>
              <a:rPr lang="en-US" sz="2267" dirty="0" err="1"/>
              <a:t>osumnjičeni</a:t>
            </a:r>
            <a:r>
              <a:rPr lang="en-US" sz="2267" dirty="0"/>
              <a:t> </a:t>
            </a:r>
            <a:r>
              <a:rPr lang="en-US" sz="2267" dirty="0" err="1"/>
              <a:t>potpiše</a:t>
            </a:r>
            <a:r>
              <a:rPr lang="en-US" sz="2267" dirty="0"/>
              <a:t> </a:t>
            </a:r>
            <a:r>
              <a:rPr lang="en-US" sz="2267" dirty="0" err="1"/>
              <a:t>vodootpornim</a:t>
            </a:r>
            <a:r>
              <a:rPr lang="en-US" sz="2267" dirty="0"/>
              <a:t> </a:t>
            </a:r>
            <a:r>
              <a:rPr lang="en-US" sz="2267" dirty="0" err="1"/>
              <a:t>markerom</a:t>
            </a:r>
            <a:r>
              <a:rPr lang="en-US" sz="2267" dirty="0"/>
              <a:t>, </a:t>
            </a:r>
            <a:r>
              <a:rPr lang="en-US" sz="2267" dirty="0" err="1"/>
              <a:t>čime</a:t>
            </a:r>
            <a:r>
              <a:rPr lang="en-US" sz="2267" dirty="0"/>
              <a:t> </a:t>
            </a:r>
            <a:r>
              <a:rPr lang="en-US" sz="2267" dirty="0" err="1"/>
              <a:t>notvrđuje</a:t>
            </a:r>
            <a:r>
              <a:rPr lang="en-US" sz="2267" dirty="0"/>
              <a:t> </a:t>
            </a:r>
            <a:r>
              <a:rPr lang="en-US" sz="2267" dirty="0" err="1"/>
              <a:t>stanje</a:t>
            </a:r>
            <a:r>
              <a:rPr lang="en-US" sz="2267" dirty="0"/>
              <a:t> u </a:t>
            </a:r>
            <a:r>
              <a:rPr lang="en-US" sz="2267" dirty="0" err="1"/>
              <a:t>kojem</a:t>
            </a:r>
            <a:r>
              <a:rPr lang="en-US" sz="2267" dirty="0"/>
              <a:t> je </a:t>
            </a:r>
            <a:r>
              <a:rPr lang="en-US" sz="2267" dirty="0" err="1"/>
              <a:t>pr</a:t>
            </a:r>
            <a:r>
              <a:rPr lang="sr-Latn-CS" sz="2267" dirty="0"/>
              <a:t>e</a:t>
            </a:r>
            <a:r>
              <a:rPr lang="en-US" sz="2267" dirty="0" err="1"/>
              <a:t>dm</a:t>
            </a:r>
            <a:r>
              <a:rPr lang="sr-Latn-CS" sz="2267" dirty="0"/>
              <a:t>e</a:t>
            </a:r>
            <a:r>
              <a:rPr lang="en-US" sz="2267" dirty="0"/>
              <a:t>t </a:t>
            </a:r>
            <a:r>
              <a:rPr lang="en-US" sz="2267" dirty="0" err="1"/>
              <a:t>oduzet</a:t>
            </a:r>
            <a:r>
              <a:rPr lang="en-US" sz="2267" dirty="0"/>
              <a:t>.</a:t>
            </a:r>
          </a:p>
        </p:txBody>
      </p:sp>
      <p:sp>
        <p:nvSpPr>
          <p:cNvPr id="2" name="Title 1"/>
          <p:cNvSpPr>
            <a:spLocks noGrp="1"/>
          </p:cNvSpPr>
          <p:nvPr>
            <p:ph type="title"/>
          </p:nvPr>
        </p:nvSpPr>
        <p:spPr>
          <a:xfrm>
            <a:off x="685801" y="193886"/>
            <a:ext cx="10131425" cy="1456267"/>
          </a:xfrm>
        </p:spPr>
        <p:txBody>
          <a:bodyPr/>
          <a:lstStyle/>
          <a:p>
            <a:r>
              <a:rPr lang="en-US" dirty="0" err="1"/>
              <a:t>Pretresanje</a:t>
            </a:r>
            <a:r>
              <a:rPr lang="en-US" dirty="0"/>
              <a:t> </a:t>
            </a:r>
            <a:r>
              <a:rPr lang="en-US" dirty="0" err="1"/>
              <a:t>mesta</a:t>
            </a:r>
            <a:endParaRPr lang="en-US" dirty="0"/>
          </a:p>
        </p:txBody>
      </p:sp>
    </p:spTree>
    <p:extLst>
      <p:ext uri="{BB962C8B-B14F-4D97-AF65-F5344CB8AC3E}">
        <p14:creationId xmlns:p14="http://schemas.microsoft.com/office/powerpoint/2010/main" val="3232882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inVertical)">
                                      <p:cBhvr>
                                        <p:cTn id="11" dur="500"/>
                                        <p:tgtEl>
                                          <p:spTgt spid="3">
                                            <p:txEl>
                                              <p:pRg st="0" end="0"/>
                                            </p:txEl>
                                          </p:spTgt>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inVertical)">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76989" y="1059003"/>
            <a:ext cx="10241280" cy="4724400"/>
          </a:xfrm>
        </p:spPr>
        <p:txBody>
          <a:bodyPr>
            <a:normAutofit fontScale="92500"/>
          </a:bodyPr>
          <a:lstStyle/>
          <a:p>
            <a:pPr algn="just"/>
            <a:r>
              <a:rPr lang="sr-Latn-CS" sz="2667" dirty="0"/>
              <a:t>Na svakom zapakovanom oduzetom predmetu ispisuju se podaci o licu od koga je predmet oduzet, brojevi telefona ovog lica lica, kontakt advokata ukoliko je lice lišeno slobode i adresa na kojoj je predmet privremeno oduzet.</a:t>
            </a:r>
          </a:p>
          <a:p>
            <a:pPr algn="just"/>
            <a:r>
              <a:rPr lang="sr-Latn-CS" sz="2667" dirty="0"/>
              <a:t>Svi oduzeti predmeti trebalo bi da budu opisani u potvrdi o privremeno oduzetim predmetima, kao i u zapisniku o pretresanju.</a:t>
            </a:r>
          </a:p>
          <a:p>
            <a:pPr algn="just"/>
            <a:r>
              <a:rPr lang="sr-Latn-CS" sz="2667" dirty="0"/>
              <a:t>Na oduzeti predmet potrebno je zalepiti nalepnicu na kojoj se označava naziv organa ili organizacione jedinice kojoj se predmet predaje radi čuvanja ili daljeg postupanja. kao i datum i vreme izvršene predaje. Ispred naziva organa, odnosno jedinice, na nalepnicu se potpisuje ovlašćeno lice kome se predmet predaje i stavlja se nova nalepnica, staru nalepnicu treba ostaviti</a:t>
            </a:r>
          </a:p>
        </p:txBody>
      </p:sp>
      <p:sp>
        <p:nvSpPr>
          <p:cNvPr id="2" name="Title 1"/>
          <p:cNvSpPr>
            <a:spLocks noGrp="1"/>
          </p:cNvSpPr>
          <p:nvPr>
            <p:ph type="title"/>
          </p:nvPr>
        </p:nvSpPr>
        <p:spPr>
          <a:xfrm>
            <a:off x="586844" y="212035"/>
            <a:ext cx="10131425" cy="1456267"/>
          </a:xfrm>
        </p:spPr>
        <p:txBody>
          <a:bodyPr/>
          <a:lstStyle/>
          <a:p>
            <a:r>
              <a:rPr lang="sr-Latn-CS" dirty="0"/>
              <a:t>Pretresanje mesta</a:t>
            </a:r>
          </a:p>
        </p:txBody>
      </p:sp>
      <p:pic>
        <p:nvPicPr>
          <p:cNvPr id="4" name="Picture 3" descr="CSI: Toronto (Evidence Bag) | Explore The Other Dan's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780" y="18419"/>
            <a:ext cx="1607289" cy="1205467"/>
          </a:xfrm>
          <a:prstGeom prst="rect">
            <a:avLst/>
          </a:prstGeom>
        </p:spPr>
      </p:pic>
    </p:spTree>
    <p:extLst>
      <p:ext uri="{BB962C8B-B14F-4D97-AF65-F5344CB8AC3E}">
        <p14:creationId xmlns:p14="http://schemas.microsoft.com/office/powerpoint/2010/main" val="2806749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par>
                          <p:cTn id="14" fill="hold">
                            <p:stCondLst>
                              <p:cond delay="1500"/>
                            </p:stCondLst>
                            <p:childTnLst>
                              <p:par>
                                <p:cTn id="15" presetID="16" presetClass="entr" presetSubtype="21"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par>
                          <p:cTn id="18" fill="hold">
                            <p:stCondLst>
                              <p:cond delay="2000"/>
                            </p:stCondLst>
                            <p:childTnLst>
                              <p:par>
                                <p:cTn id="19" presetID="16" presetClass="entr" presetSubtype="21"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barn(inVertical)">
                                      <p:cBhvr>
                                        <p:cTn id="21" dur="500"/>
                                        <p:tgtEl>
                                          <p:spTgt spid="3">
                                            <p:txEl>
                                              <p:pRg st="2" end="2"/>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t;strong&gt;CSI&lt;/strong&gt; Las Vegas Wallpaper by Roflbot on DeviantAr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90568" y="4906925"/>
            <a:ext cx="2601433" cy="1951075"/>
          </a:xfrm>
          <a:prstGeom prst="rect">
            <a:avLst/>
          </a:prstGeom>
        </p:spPr>
      </p:pic>
      <p:sp>
        <p:nvSpPr>
          <p:cNvPr id="3" name="Content Placeholder 2"/>
          <p:cNvSpPr>
            <a:spLocks noGrp="1"/>
          </p:cNvSpPr>
          <p:nvPr>
            <p:ph sz="quarter" idx="13"/>
          </p:nvPr>
        </p:nvSpPr>
        <p:spPr/>
        <p:txBody>
          <a:bodyPr>
            <a:noAutofit/>
          </a:bodyPr>
          <a:lstStyle/>
          <a:p>
            <a:pPr algn="just"/>
            <a:r>
              <a:rPr lang="sr-Latn-CS" sz="2400" dirty="0"/>
              <a:t>Postupci za privremeno oduzimanje računara i računarske opreme razlikuju se u zavisnosti od toga da li je računar isključen ili je uključen.</a:t>
            </a:r>
          </a:p>
          <a:p>
            <a:pPr algn="just"/>
            <a:r>
              <a:rPr lang="sr-Latn-CS" sz="2400" dirty="0"/>
              <a:t>Mesto gde se računar nalazi kao i kablove je potrebno fotografisati, a zatim isključiti kabl za struju iz zadnjeg dela računara (ne iz zida), kao i ostale kablove i uređaje iz računara. Kablovi se moraju označiti za kasnije raspoznavanje povezanih uređaja.</a:t>
            </a:r>
          </a:p>
          <a:p>
            <a:pPr algn="just"/>
            <a:r>
              <a:rPr lang="sr-Latn-CS" sz="2400" dirty="0"/>
              <a:t>Pored računara i računarske opreme, oduzimaju se i svi uređaji za skladištenje elektrosnkih podataka, priručnici za upotrebu tih uređaja i beleške. Sve oduzete predmete potrebno je spakovati na način opisan u članu 5. instrukcije i o tome sačiniti službenu belešku</a:t>
            </a:r>
          </a:p>
        </p:txBody>
      </p:sp>
      <p:sp>
        <p:nvSpPr>
          <p:cNvPr id="2" name="Title 1"/>
          <p:cNvSpPr>
            <a:spLocks noGrp="1"/>
          </p:cNvSpPr>
          <p:nvPr>
            <p:ph type="title"/>
          </p:nvPr>
        </p:nvSpPr>
        <p:spPr/>
        <p:txBody>
          <a:bodyPr>
            <a:normAutofit/>
          </a:bodyPr>
          <a:lstStyle/>
          <a:p>
            <a:r>
              <a:rPr lang="sr-Latn-CS" dirty="0"/>
              <a:t>Postupak privremenog oduzimanja</a:t>
            </a:r>
          </a:p>
        </p:txBody>
      </p:sp>
    </p:spTree>
    <p:extLst>
      <p:ext uri="{BB962C8B-B14F-4D97-AF65-F5344CB8AC3E}">
        <p14:creationId xmlns:p14="http://schemas.microsoft.com/office/powerpoint/2010/main" val="2155131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45"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anim calcmode="lin" valueType="num">
                                      <p:cBhvr>
                                        <p:cTn id="11" dur="2000" fill="hold"/>
                                        <p:tgtEl>
                                          <p:spTgt spid="4"/>
                                        </p:tgtEl>
                                        <p:attrNameLst>
                                          <p:attrName>ppt_w</p:attrName>
                                        </p:attrNameLst>
                                      </p:cBhvr>
                                      <p:tavLst>
                                        <p:tav tm="0" fmla="#ppt_w*sin(2.5*pi*$)">
                                          <p:val>
                                            <p:fltVal val="0"/>
                                          </p:val>
                                        </p:tav>
                                        <p:tav tm="100000">
                                          <p:val>
                                            <p:fltVal val="1"/>
                                          </p:val>
                                        </p:tav>
                                      </p:tavLst>
                                    </p:anim>
                                    <p:anim calcmode="lin" valueType="num">
                                      <p:cBhvr>
                                        <p:cTn id="12" dur="2000" fill="hold"/>
                                        <p:tgtEl>
                                          <p:spTgt spid="4"/>
                                        </p:tgtEl>
                                        <p:attrNameLst>
                                          <p:attrName>ppt_h</p:attrName>
                                        </p:attrNameLst>
                                      </p:cBhvr>
                                      <p:tavLst>
                                        <p:tav tm="0">
                                          <p:val>
                                            <p:strVal val="#ppt_h"/>
                                          </p:val>
                                        </p:tav>
                                        <p:tav tm="100000">
                                          <p:val>
                                            <p:strVal val="#ppt_h"/>
                                          </p:val>
                                        </p:tav>
                                      </p:tavLst>
                                    </p:anim>
                                  </p:childTnLst>
                                </p:cTn>
                              </p:par>
                            </p:childTnLst>
                          </p:cTn>
                        </p:par>
                        <p:par>
                          <p:cTn id="13" fill="hold">
                            <p:stCondLst>
                              <p:cond delay="2000"/>
                            </p:stCondLst>
                            <p:childTnLst>
                              <p:par>
                                <p:cTn id="14" presetID="21" presetClass="entr" presetSubtype="1" fill="hold" grpId="0"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wheel(1)">
                                      <p:cBhvr>
                                        <p:cTn id="16" dur="2000"/>
                                        <p:tgtEl>
                                          <p:spTgt spid="3">
                                            <p:txEl>
                                              <p:pRg st="0" end="0"/>
                                            </p:txEl>
                                          </p:spTgt>
                                        </p:tgtEl>
                                      </p:cBhvr>
                                    </p:animEffect>
                                  </p:childTnLst>
                                </p:cTn>
                              </p:par>
                            </p:childTnLst>
                          </p:cTn>
                        </p:par>
                        <p:par>
                          <p:cTn id="17" fill="hold">
                            <p:stCondLst>
                              <p:cond delay="4000"/>
                            </p:stCondLst>
                            <p:childTnLst>
                              <p:par>
                                <p:cTn id="18" presetID="21" presetClass="entr" presetSubtype="1"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wheel(1)">
                                      <p:cBhvr>
                                        <p:cTn id="20" dur="2000"/>
                                        <p:tgtEl>
                                          <p:spTgt spid="3">
                                            <p:txEl>
                                              <p:pRg st="1" end="1"/>
                                            </p:txEl>
                                          </p:spTgt>
                                        </p:tgtEl>
                                      </p:cBhvr>
                                    </p:animEffect>
                                  </p:childTnLst>
                                </p:cTn>
                              </p:par>
                            </p:childTnLst>
                          </p:cTn>
                        </p:par>
                        <p:par>
                          <p:cTn id="21" fill="hold">
                            <p:stCondLst>
                              <p:cond delay="6000"/>
                            </p:stCondLst>
                            <p:childTnLst>
                              <p:par>
                                <p:cTn id="22" presetID="21" presetClass="entr" presetSubtype="1" fill="hold" grpId="0"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heel(1)">
                                      <p:cBhvr>
                                        <p:cTn id="24"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B68F0-EE6D-419B-AEB0-B1F70E1F54D7}"/>
              </a:ext>
            </a:extLst>
          </p:cNvPr>
          <p:cNvSpPr>
            <a:spLocks noGrp="1"/>
          </p:cNvSpPr>
          <p:nvPr>
            <p:ph type="title"/>
          </p:nvPr>
        </p:nvSpPr>
        <p:spPr/>
        <p:txBody>
          <a:bodyPr/>
          <a:lstStyle/>
          <a:p>
            <a:r>
              <a:rPr lang="sr-Latn-RS" dirty="0"/>
              <a:t>Ko je profesor?</a:t>
            </a:r>
            <a:endParaRPr lang="en-GB" dirty="0"/>
          </a:p>
        </p:txBody>
      </p:sp>
      <p:sp>
        <p:nvSpPr>
          <p:cNvPr id="3" name="Content Placeholder 2">
            <a:extLst>
              <a:ext uri="{FF2B5EF4-FFF2-40B4-BE49-F238E27FC236}">
                <a16:creationId xmlns:a16="http://schemas.microsoft.com/office/drawing/2014/main" id="{F8EFBDCE-F091-420D-BF84-23E9A438B36D}"/>
              </a:ext>
            </a:extLst>
          </p:cNvPr>
          <p:cNvSpPr>
            <a:spLocks noGrp="1"/>
          </p:cNvSpPr>
          <p:nvPr>
            <p:ph idx="1"/>
          </p:nvPr>
        </p:nvSpPr>
        <p:spPr/>
        <p:txBody>
          <a:bodyPr>
            <a:normAutofit/>
          </a:bodyPr>
          <a:lstStyle/>
          <a:p>
            <a:r>
              <a:rPr lang="sr-Latn-RS" sz="3600" dirty="0"/>
              <a:t>Publikacije</a:t>
            </a:r>
          </a:p>
          <a:p>
            <a:r>
              <a:rPr lang="sr-Latn-RS" sz="3600" dirty="0"/>
              <a:t>Saradnja</a:t>
            </a:r>
          </a:p>
          <a:p>
            <a:r>
              <a:rPr lang="sr-Latn-RS" sz="3600" dirty="0"/>
              <a:t>Aktuelni projekti</a:t>
            </a:r>
            <a:endParaRPr lang="en-GB" sz="3600" dirty="0"/>
          </a:p>
        </p:txBody>
      </p:sp>
    </p:spTree>
    <p:extLst>
      <p:ext uri="{BB962C8B-B14F-4D97-AF65-F5344CB8AC3E}">
        <p14:creationId xmlns:p14="http://schemas.microsoft.com/office/powerpoint/2010/main" val="20691100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46191" y="1151152"/>
            <a:ext cx="10241280" cy="4724400"/>
          </a:xfrm>
        </p:spPr>
        <p:txBody>
          <a:bodyPr>
            <a:normAutofit/>
          </a:bodyPr>
          <a:lstStyle/>
          <a:p>
            <a:pPr algn="just"/>
            <a:r>
              <a:rPr lang="sr-Latn-CS" dirty="0"/>
              <a:t>Policijski službenik dužan je da korisnika ili drugo lice od koga se računar privremeno oduzima pita da li koristi enkripciju ili neki od servisa na internetu za skladištenje podataka i komunikaciju. Ukoliko je korišćena enkripcija ili neki od servisa, potrebno je kontaktirati Odeljenje za visokotehnološki kiriminal ili Službu za specijalne istražne metode, nakon čega se mogu preduzeti druge radnje</a:t>
            </a:r>
          </a:p>
          <a:p>
            <a:pPr algn="just"/>
            <a:endParaRPr lang="en-US" sz="2400" dirty="0"/>
          </a:p>
        </p:txBody>
      </p:sp>
      <p:sp>
        <p:nvSpPr>
          <p:cNvPr id="2" name="Title 1"/>
          <p:cNvSpPr>
            <a:spLocks noGrp="1"/>
          </p:cNvSpPr>
          <p:nvPr>
            <p:ph type="title"/>
          </p:nvPr>
        </p:nvSpPr>
        <p:spPr/>
        <p:txBody>
          <a:bodyPr/>
          <a:lstStyle/>
          <a:p>
            <a:r>
              <a:rPr lang="sr-Latn-CS" dirty="0"/>
              <a:t>Oduzimanje</a:t>
            </a:r>
          </a:p>
        </p:txBody>
      </p:sp>
      <p:pic>
        <p:nvPicPr>
          <p:cNvPr id="5" name="Picture 4" descr="&lt;strong&gt;Полиција&lt;/strong&gt; стоп насилство | Flickr - Photo Shar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9961" y="5076437"/>
            <a:ext cx="2675019" cy="1781563"/>
          </a:xfrm>
          <a:prstGeom prst="rect">
            <a:avLst/>
          </a:prstGeom>
        </p:spPr>
      </p:pic>
    </p:spTree>
    <p:extLst>
      <p:ext uri="{BB962C8B-B14F-4D97-AF65-F5344CB8AC3E}">
        <p14:creationId xmlns:p14="http://schemas.microsoft.com/office/powerpoint/2010/main" val="1876462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pPr algn="just"/>
            <a:r>
              <a:rPr lang="sr-Latn-CS" dirty="0"/>
              <a:t>Kada je reč o uključenom računaru, najpre je potrebno obezbediti prostor gde se računarska oprema nalazi. Osumnjičenima je zabranjen pristup računaru. Mesto gde se računar nalazi kao i kablove potrebno je fotografisati. Uključeni računar se ne sme pretraživati, a ono što se nalazi na ekranu računara potrebno je fotografisati i opisati u službenoj belešci.</a:t>
            </a:r>
          </a:p>
          <a:p>
            <a:pPr algn="just"/>
            <a:r>
              <a:rPr lang="sr-Latn-CS" dirty="0"/>
              <a:t>U slučaju da je skrinsejver aktivan za deaktivaciju potrebno je koristiti miš, a ne tastaturu. Takođe, miš se koristi i za rukovanje otvorenim prozorima koji su prikazani na ekranu. Ukoliko je aktivna neka od aplikacija koja briše podatke potrebno je odmah isključiti računar izvlačeći kabl za struju iz zadnjeg dela računara. </a:t>
            </a:r>
          </a:p>
        </p:txBody>
      </p:sp>
      <p:sp>
        <p:nvSpPr>
          <p:cNvPr id="2" name="Title 1"/>
          <p:cNvSpPr>
            <a:spLocks noGrp="1"/>
          </p:cNvSpPr>
          <p:nvPr>
            <p:ph type="title"/>
          </p:nvPr>
        </p:nvSpPr>
        <p:spPr/>
        <p:txBody>
          <a:bodyPr/>
          <a:lstStyle/>
          <a:p>
            <a:r>
              <a:rPr lang="sr-Latn-CS" dirty="0"/>
              <a:t>Obezbeđenje</a:t>
            </a:r>
            <a:br>
              <a:rPr lang="sr-Latn-CS" dirty="0"/>
            </a:br>
            <a:endParaRPr lang="en-US" dirty="0"/>
          </a:p>
        </p:txBody>
      </p:sp>
      <p:pic>
        <p:nvPicPr>
          <p:cNvPr id="4" name="Picture 3" descr="Burglar Thief Man · Free vector graphic on Pixaba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3671" y="4473091"/>
            <a:ext cx="1548085" cy="2320315"/>
          </a:xfrm>
          <a:prstGeom prst="rect">
            <a:avLst/>
          </a:prstGeom>
        </p:spPr>
      </p:pic>
    </p:spTree>
    <p:extLst>
      <p:ext uri="{BB962C8B-B14F-4D97-AF65-F5344CB8AC3E}">
        <p14:creationId xmlns:p14="http://schemas.microsoft.com/office/powerpoint/2010/main" val="3000965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par>
                                <p:cTn id="18" presetID="26"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80">
                                          <p:stCondLst>
                                            <p:cond delay="0"/>
                                          </p:stCondLst>
                                        </p:cTn>
                                        <p:tgtEl>
                                          <p:spTgt spid="4"/>
                                        </p:tgtEl>
                                      </p:cBhvr>
                                    </p:animEffect>
                                    <p:anim calcmode="lin" valueType="num">
                                      <p:cBhvr>
                                        <p:cTn id="21"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6" dur="26">
                                          <p:stCondLst>
                                            <p:cond delay="650"/>
                                          </p:stCondLst>
                                        </p:cTn>
                                        <p:tgtEl>
                                          <p:spTgt spid="4"/>
                                        </p:tgtEl>
                                      </p:cBhvr>
                                      <p:to x="100000" y="60000"/>
                                    </p:animScale>
                                    <p:animScale>
                                      <p:cBhvr>
                                        <p:cTn id="27" dur="166" decel="50000">
                                          <p:stCondLst>
                                            <p:cond delay="676"/>
                                          </p:stCondLst>
                                        </p:cTn>
                                        <p:tgtEl>
                                          <p:spTgt spid="4"/>
                                        </p:tgtEl>
                                      </p:cBhvr>
                                      <p:to x="100000" y="100000"/>
                                    </p:animScale>
                                    <p:animScale>
                                      <p:cBhvr>
                                        <p:cTn id="28" dur="26">
                                          <p:stCondLst>
                                            <p:cond delay="1312"/>
                                          </p:stCondLst>
                                        </p:cTn>
                                        <p:tgtEl>
                                          <p:spTgt spid="4"/>
                                        </p:tgtEl>
                                      </p:cBhvr>
                                      <p:to x="100000" y="80000"/>
                                    </p:animScale>
                                    <p:animScale>
                                      <p:cBhvr>
                                        <p:cTn id="29" dur="166" decel="50000">
                                          <p:stCondLst>
                                            <p:cond delay="1338"/>
                                          </p:stCondLst>
                                        </p:cTn>
                                        <p:tgtEl>
                                          <p:spTgt spid="4"/>
                                        </p:tgtEl>
                                      </p:cBhvr>
                                      <p:to x="100000" y="100000"/>
                                    </p:animScale>
                                    <p:animScale>
                                      <p:cBhvr>
                                        <p:cTn id="30" dur="26">
                                          <p:stCondLst>
                                            <p:cond delay="1642"/>
                                          </p:stCondLst>
                                        </p:cTn>
                                        <p:tgtEl>
                                          <p:spTgt spid="4"/>
                                        </p:tgtEl>
                                      </p:cBhvr>
                                      <p:to x="100000" y="90000"/>
                                    </p:animScale>
                                    <p:animScale>
                                      <p:cBhvr>
                                        <p:cTn id="31" dur="166" decel="50000">
                                          <p:stCondLst>
                                            <p:cond delay="1668"/>
                                          </p:stCondLst>
                                        </p:cTn>
                                        <p:tgtEl>
                                          <p:spTgt spid="4"/>
                                        </p:tgtEl>
                                      </p:cBhvr>
                                      <p:to x="100000" y="100000"/>
                                    </p:animScale>
                                    <p:animScale>
                                      <p:cBhvr>
                                        <p:cTn id="32" dur="26">
                                          <p:stCondLst>
                                            <p:cond delay="1808"/>
                                          </p:stCondLst>
                                        </p:cTn>
                                        <p:tgtEl>
                                          <p:spTgt spid="4"/>
                                        </p:tgtEl>
                                      </p:cBhvr>
                                      <p:to x="100000" y="95000"/>
                                    </p:animScale>
                                    <p:animScale>
                                      <p:cBhvr>
                                        <p:cTn id="33"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69901" y="845607"/>
            <a:ext cx="10241280" cy="4724400"/>
          </a:xfrm>
        </p:spPr>
        <p:txBody>
          <a:bodyPr/>
          <a:lstStyle/>
          <a:p>
            <a:pPr algn="just"/>
            <a:r>
              <a:rPr lang="sr-Latn-CS" sz="2667" dirty="0"/>
              <a:t>Pored računara i računarske opreme, oduzimaju se i svi uređaji za skladištenje elektrosnkih podataka, priručnici za upotrebu tih uređaja i beleške. Sve oduzete predmete, pošto se ohlade, potrebno je spakovati na način opisan u članu 5. instrukcije i o tome sačiniti službenu belešku.</a:t>
            </a:r>
          </a:p>
          <a:p>
            <a:pPr algn="just"/>
            <a:r>
              <a:rPr lang="sr-Latn-CS" sz="2667" dirty="0"/>
              <a:t>Policijski službenik dužan je da korisnika ili drugo lice od koga se računar privremeno oduzima pita da li koristi enkrinciju ili neki od servisa na internetu za skladištenje podataka i komunikaciju. Ukoliko je korišćena enkriicija ili ieki od servisa potrebno je kontaktirati Odeljelje za visokotehnološki kiriminal ili Službu za specijalne istražne metode, nakon čega se mogu preduzeti druge radnje.</a:t>
            </a:r>
          </a:p>
        </p:txBody>
      </p:sp>
      <p:sp>
        <p:nvSpPr>
          <p:cNvPr id="3" name="Title 2"/>
          <p:cNvSpPr>
            <a:spLocks noGrp="1"/>
          </p:cNvSpPr>
          <p:nvPr>
            <p:ph type="title"/>
          </p:nvPr>
        </p:nvSpPr>
        <p:spPr>
          <a:xfrm>
            <a:off x="609600" y="176161"/>
            <a:ext cx="10970683" cy="1145116"/>
          </a:xfrm>
        </p:spPr>
        <p:txBody>
          <a:bodyPr/>
          <a:lstStyle/>
          <a:p>
            <a:r>
              <a:rPr lang="sr-Latn-CS" dirty="0"/>
              <a:t>Obezbeđenje</a:t>
            </a:r>
          </a:p>
        </p:txBody>
      </p:sp>
    </p:spTree>
    <p:extLst>
      <p:ext uri="{BB962C8B-B14F-4D97-AF65-F5344CB8AC3E}">
        <p14:creationId xmlns:p14="http://schemas.microsoft.com/office/powerpoint/2010/main" val="846983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1" presetClass="entr" presetSubtype="0" fill="hold" grpId="0" nodeType="after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p:cTn id="13"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2">
                                            <p:txEl>
                                              <p:pRg st="0" end="0"/>
                                            </p:txEl>
                                          </p:spTgt>
                                        </p:tgtEl>
                                      </p:cBhvr>
                                    </p:animEffect>
                                  </p:childTnLst>
                                </p:cTn>
                              </p:par>
                            </p:childTnLst>
                          </p:cTn>
                        </p:par>
                        <p:par>
                          <p:cTn id="17" fill="hold">
                            <p:stCondLst>
                              <p:cond delay="2000"/>
                            </p:stCondLst>
                            <p:childTnLst>
                              <p:par>
                                <p:cTn id="18" presetID="31" presetClass="entr" presetSubtype="0" fill="hold" grpId="0" nodeType="after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 calcmode="lin" valueType="num">
                                      <p:cBhvr>
                                        <p:cTn id="20"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23" dur="1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pPr algn="just"/>
            <a:r>
              <a:rPr lang="sr-Latn-CS" dirty="0"/>
              <a:t>U slučaju da policijski službenik naiđe na elektronsko okruženje gde se dokazi nalaze u okviru kućnih mreža potrebno je obezbediti prostor gde se nalazi kompjuterska oprema. a zatim utvrditi gde se nalazi modem / ruter koji je potrebno isključiti iz telefona. </a:t>
            </a:r>
          </a:p>
          <a:p>
            <a:pPr algn="just"/>
            <a:r>
              <a:rPr lang="sr-Latn-CS" dirty="0"/>
              <a:t>U slučaju da se elektronski dokazi nalaze u poslovnoj mreži ili na serveru složene infrastrukture, potrebpo je obezbediti mesto, a zatim kontaktirati Odeljenje za borbu protnv visokotehnološkog kriminala ili Službu za specijalne istražne metode.</a:t>
            </a:r>
          </a:p>
        </p:txBody>
      </p:sp>
      <p:sp>
        <p:nvSpPr>
          <p:cNvPr id="2" name="Title 1"/>
          <p:cNvSpPr>
            <a:spLocks noGrp="1"/>
          </p:cNvSpPr>
          <p:nvPr>
            <p:ph type="title"/>
          </p:nvPr>
        </p:nvSpPr>
        <p:spPr/>
        <p:txBody>
          <a:bodyPr/>
          <a:lstStyle/>
          <a:p>
            <a:r>
              <a:rPr lang="sr-Latn-CS" dirty="0"/>
              <a:t>Mrežno okruženje</a:t>
            </a:r>
          </a:p>
        </p:txBody>
      </p:sp>
      <p:pic>
        <p:nvPicPr>
          <p:cNvPr id="4" name="Picture 3" descr="Free Stock Photo 11118 Sound and Video Sockets of Hom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1181" y="1986940"/>
            <a:ext cx="1212904" cy="1823059"/>
          </a:xfrm>
          <a:prstGeom prst="rect">
            <a:avLst/>
          </a:prstGeom>
        </p:spPr>
      </p:pic>
      <p:pic>
        <p:nvPicPr>
          <p:cNvPr id="5" name="Picture 4" descr="Free Stock Photo 11118 Sound and Video Sockets of Hom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11181" y="2186940"/>
            <a:ext cx="1212904" cy="1823059"/>
          </a:xfrm>
          <a:prstGeom prst="rect">
            <a:avLst/>
          </a:prstGeom>
        </p:spPr>
      </p:pic>
    </p:spTree>
    <p:extLst>
      <p:ext uri="{BB962C8B-B14F-4D97-AF65-F5344CB8AC3E}">
        <p14:creationId xmlns:p14="http://schemas.microsoft.com/office/powerpoint/2010/main" val="2098339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1" dur="500"/>
                                        <p:tgtEl>
                                          <p:spTgt spid="3">
                                            <p:txEl>
                                              <p:pRg st="0" end="0"/>
                                            </p:txEl>
                                          </p:spTgt>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pPr algn="just"/>
            <a:r>
              <a:rPr lang="sr-Latn-CS" dirty="0"/>
              <a:t>Privremeno oduzimanje mobilnih telefona razlikuje se u zavisnosti od toga da li je mobilni telefon isključen ili uključen.</a:t>
            </a:r>
          </a:p>
          <a:p>
            <a:pPr algn="just"/>
            <a:r>
              <a:rPr lang="sr-Latn-CS" dirty="0"/>
              <a:t>Policijski službeiik ne treba da uključuje mobilni telefon koji je isključen.</a:t>
            </a:r>
          </a:p>
          <a:p>
            <a:pPr algn="just"/>
            <a:r>
              <a:rPr lang="sr-Latn-CS" dirty="0"/>
              <a:t>Ako je mobilni telefon uključen, potrebno je fotografisati ili zabeležiti sve što se nalazi na ekranu. U postupku privremenog oduzimanja mobilnog telefona, policijski službenik iije ovlašćei da samostalno pretražuje mobilni telefon u cilju pribavljanja dokaza. </a:t>
            </a:r>
          </a:p>
          <a:p>
            <a:pPr algn="just"/>
            <a:r>
              <a:rPr lang="sr-Latn-CS" dirty="0"/>
              <a:t>Ukoliko se radi o hitnim slučajevima, odnosno ukoliko se očekuje ostvarivanje komunikacnje koja bi pospešila vođenje istrage, mobilni telefon mora ostati uključen. Ukoliko to nije slučaj telefon je potoebno isključiti.</a:t>
            </a:r>
          </a:p>
        </p:txBody>
      </p:sp>
      <p:sp>
        <p:nvSpPr>
          <p:cNvPr id="2" name="Title 1"/>
          <p:cNvSpPr>
            <a:spLocks noGrp="1"/>
          </p:cNvSpPr>
          <p:nvPr>
            <p:ph type="title"/>
          </p:nvPr>
        </p:nvSpPr>
        <p:spPr/>
        <p:txBody>
          <a:bodyPr/>
          <a:lstStyle/>
          <a:p>
            <a:r>
              <a:rPr lang="sr-Latn-CS" dirty="0"/>
              <a:t>Mobilni telefoni</a:t>
            </a:r>
          </a:p>
        </p:txBody>
      </p:sp>
    </p:spTree>
    <p:extLst>
      <p:ext uri="{BB962C8B-B14F-4D97-AF65-F5344CB8AC3E}">
        <p14:creationId xmlns:p14="http://schemas.microsoft.com/office/powerpoint/2010/main" val="2091642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500"/>
                                        <p:tgtEl>
                                          <p:spTgt spid="3">
                                            <p:txEl>
                                              <p:pRg st="0" end="0"/>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down)">
                                      <p:cBhvr>
                                        <p:cTn id="19" dur="500"/>
                                        <p:tgtEl>
                                          <p:spTgt spid="3">
                                            <p:txEl>
                                              <p:pRg st="2" end="2"/>
                                            </p:tx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down)">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lnSpcReduction="10000"/>
          </a:bodyPr>
          <a:lstStyle/>
          <a:p>
            <a:pPr algn="just"/>
            <a:r>
              <a:rPr lang="sr-Latn-CS" sz="2400" dirty="0"/>
              <a:t>Privremeno oduzimanje ostalih digitalnih uređaja na kojima se mogu pronaći elektronski dokazi razlikuje se u zavisnosti od toga da li je uređaj isključen ili uključen.</a:t>
            </a:r>
          </a:p>
          <a:p>
            <a:pPr algn="just"/>
            <a:r>
              <a:rPr lang="sr-Latn-CS" sz="2400" dirty="0"/>
              <a:t>Policijski službenik ns treba da uključuje uređaj koji je isključen. Ukoliko je uređaj uključen, potrebno je fotografisati ekran uređaja i u službenoj belešci onisati sve što se nalazi na ekranu. RBA (Psrsonalpi digitalpi asistent) potrebno js ostaviti uključenim dok je ostale uređaje neophodio isključiti.</a:t>
            </a:r>
          </a:p>
          <a:p>
            <a:pPr algn="just"/>
            <a:r>
              <a:rPr lang="sr-Latn-CS" sz="2400" dirty="0"/>
              <a:t>Digitalni uređaj zajedno sa svim pripadajućim kablovima i uređajima za skladištenje podatakaje potrebno staviti u antistatičku kesu.</a:t>
            </a:r>
          </a:p>
          <a:p>
            <a:pPr algn="just"/>
            <a:r>
              <a:rPr lang="sr-Latn-CS" sz="2400" dirty="0"/>
              <a:t>O svim preduzetim radnjama u postupku privremenog oduznmanja digitalnih uređaja potrebno je sačiniti službenu belešku u koju će se uneti i lozinke dobijene od vlasnika uređaja.</a:t>
            </a:r>
          </a:p>
        </p:txBody>
      </p:sp>
      <p:sp>
        <p:nvSpPr>
          <p:cNvPr id="2" name="Title 1"/>
          <p:cNvSpPr>
            <a:spLocks noGrp="1"/>
          </p:cNvSpPr>
          <p:nvPr>
            <p:ph type="title"/>
          </p:nvPr>
        </p:nvSpPr>
        <p:spPr/>
        <p:txBody>
          <a:bodyPr/>
          <a:lstStyle/>
          <a:p>
            <a:r>
              <a:rPr lang="sr-Latn-CS" dirty="0"/>
              <a:t>Ostali uređaji</a:t>
            </a:r>
          </a:p>
        </p:txBody>
      </p:sp>
    </p:spTree>
    <p:extLst>
      <p:ext uri="{BB962C8B-B14F-4D97-AF65-F5344CB8AC3E}">
        <p14:creationId xmlns:p14="http://schemas.microsoft.com/office/powerpoint/2010/main" val="4057756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arn(inVertical)">
                                      <p:cBhvr>
                                        <p:cTn id="16" dur="500"/>
                                        <p:tgtEl>
                                          <p:spTgt spid="3">
                                            <p:txEl>
                                              <p:pRg st="1" end="1"/>
                                            </p:txEl>
                                          </p:spTgt>
                                        </p:tgtEl>
                                      </p:cBhvr>
                                    </p:animEffect>
                                  </p:childTnLst>
                                </p:cTn>
                              </p:par>
                            </p:childTnLst>
                          </p:cTn>
                        </p:par>
                        <p:par>
                          <p:cTn id="17" fill="hold">
                            <p:stCondLst>
                              <p:cond delay="1500"/>
                            </p:stCondLst>
                            <p:childTnLst>
                              <p:par>
                                <p:cTn id="18" presetID="16" presetClass="entr" presetSubtype="21" fill="hold" grpId="0"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arn(inVertical)">
                                      <p:cBhvr>
                                        <p:cTn id="20" dur="500"/>
                                        <p:tgtEl>
                                          <p:spTgt spid="3">
                                            <p:txEl>
                                              <p:pRg st="2" end="2"/>
                                            </p:txEl>
                                          </p:spTgt>
                                        </p:tgtEl>
                                      </p:cBhvr>
                                    </p:animEffect>
                                  </p:childTnLst>
                                </p:cTn>
                              </p:par>
                            </p:childTnLst>
                          </p:cTn>
                        </p:par>
                        <p:par>
                          <p:cTn id="21" fill="hold">
                            <p:stCondLst>
                              <p:cond delay="2000"/>
                            </p:stCondLst>
                            <p:childTnLst>
                              <p:par>
                                <p:cTn id="22" presetID="16" presetClass="entr" presetSubtype="21" fill="hold" grpId="0"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barn(inVertical)">
                                      <p:cBhvr>
                                        <p:cTn id="2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CS" dirty="0"/>
              <a:t>Rasvetljavanje</a:t>
            </a:r>
          </a:p>
        </p:txBody>
      </p:sp>
      <p:sp>
        <p:nvSpPr>
          <p:cNvPr id="3" name="Content Placeholder 2"/>
          <p:cNvSpPr>
            <a:spLocks noGrp="1"/>
          </p:cNvSpPr>
          <p:nvPr>
            <p:ph idx="1"/>
          </p:nvPr>
        </p:nvSpPr>
        <p:spPr/>
        <p:txBody>
          <a:bodyPr>
            <a:normAutofit/>
          </a:bodyPr>
          <a:lstStyle/>
          <a:p>
            <a:r>
              <a:rPr lang="sr-Latn-CS" dirty="0"/>
              <a:t>Posebne dokazne radnje</a:t>
            </a:r>
          </a:p>
          <a:p>
            <a:r>
              <a:rPr lang="sr-Latn-CS" dirty="0"/>
              <a:t>Samo u posebnim slučajevima i u situacijama vezanim za postupanje tužilaca posebne nadležnosti</a:t>
            </a:r>
          </a:p>
          <a:p>
            <a:r>
              <a:rPr lang="sr-Latn-CS" dirty="0"/>
              <a:t>1) za koja je posebnim zakonom određeno da postupa javno tužilaštvo posebne nadležnosti;</a:t>
            </a:r>
          </a:p>
          <a:p>
            <a:pPr algn="just"/>
            <a:r>
              <a:rPr lang="sr-Latn-CS" dirty="0"/>
              <a:t>2)... prikazivanje, pribavljanje i posedovanje pornografskog materijala i iskorišćavanje maloletnog lica za pornografiju (član 185. st. 2. i 3. Krivičnog zakonika),... ugrožavanje nezavisnosti (član 305. Krivičnog zakonika), ugrožavanje teritorijalne celine (član 307. Krivičnog zakonika), napad na ustavno uređenje (član 308. Krivičnog zakonika), pozivanje na nasilnu promenu ustavnog uređenja (član 309. Krivičnog zakonika), diverzija (član 313. Krivičnog zakonika), sabotaža (član 314. Krivičnog zakonika), špijunaža (član 315. Krivičnog zakonika),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87448" y="687296"/>
            <a:ext cx="2033691" cy="1088529"/>
          </a:xfrm>
          <a:prstGeom prst="rect">
            <a:avLst/>
          </a:prstGeom>
        </p:spPr>
      </p:pic>
    </p:spTree>
    <p:extLst>
      <p:ext uri="{BB962C8B-B14F-4D97-AF65-F5344CB8AC3E}">
        <p14:creationId xmlns:p14="http://schemas.microsoft.com/office/powerpoint/2010/main" val="1627579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500"/>
                            </p:stCondLst>
                            <p:childTnLst>
                              <p:par>
                                <p:cTn id="13" presetID="22" presetClass="entr" presetSubtype="4"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down)">
                                      <p:cBhvr>
                                        <p:cTn id="15" dur="500"/>
                                        <p:tgtEl>
                                          <p:spTgt spid="3">
                                            <p:txEl>
                                              <p:pRg st="0" end="0"/>
                                            </p:txEl>
                                          </p:spTgt>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down)">
                                      <p:cBhvr>
                                        <p:cTn id="19" dur="500"/>
                                        <p:tgtEl>
                                          <p:spTgt spid="3">
                                            <p:txEl>
                                              <p:pRg st="1" end="1"/>
                                            </p:txEl>
                                          </p:spTgt>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500"/>
                                        <p:tgtEl>
                                          <p:spTgt spid="3">
                                            <p:txEl>
                                              <p:pRg st="2" end="2"/>
                                            </p:txEl>
                                          </p:spTgt>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819" y="61899"/>
            <a:ext cx="10131425" cy="1456267"/>
          </a:xfrm>
        </p:spPr>
        <p:txBody>
          <a:bodyPr/>
          <a:lstStyle/>
          <a:p>
            <a:r>
              <a:rPr lang="sr-Latn-CS" dirty="0"/>
              <a:t>Rasvetljavanje</a:t>
            </a:r>
          </a:p>
        </p:txBody>
      </p:sp>
      <p:sp>
        <p:nvSpPr>
          <p:cNvPr id="3" name="Content Placeholder 2"/>
          <p:cNvSpPr>
            <a:spLocks noGrp="1"/>
          </p:cNvSpPr>
          <p:nvPr>
            <p:ph idx="1"/>
          </p:nvPr>
        </p:nvSpPr>
        <p:spPr>
          <a:xfrm>
            <a:off x="559981" y="1306722"/>
            <a:ext cx="10970683" cy="4525433"/>
          </a:xfrm>
        </p:spPr>
        <p:txBody>
          <a:bodyPr>
            <a:noAutofit/>
          </a:bodyPr>
          <a:lstStyle/>
          <a:p>
            <a:pPr algn="just"/>
            <a:r>
              <a:rPr lang="sr-Latn-CS" sz="2933" dirty="0"/>
              <a:t>Odavanje državne tajne (član 316. Krivičnog zakonika), izazivanje nacionalne, rasne i verske mržnje i netrpeljivosti (član 317. Krivičnog zakonika), povreda teritorijalnog suvereniteta (član 318. Krivičnog zakonika), udruživanje radi protivustavne delatnosti (član 319. Krivičnog zakonika), pripremanje dela protiv ustavnog uređenja i bezbednosti Srbije (član 320. Krivičnog zakonika), teška dela protiv ustavnog uređenja i bezbednosti Srbije (član 321. Krivičnog zakonika), ....</a:t>
            </a:r>
          </a:p>
          <a:p>
            <a:pPr algn="just"/>
            <a:r>
              <a:rPr lang="sr-Latn-CS" sz="2933" dirty="0"/>
              <a:t>3) sprečavanje i ometanja dokazivanja (član 336. stav 1. Krivičnog zakonika) ako je učinjeno u vezi sa krivičnim delom iz tač. 1) i 2) ovog stava.</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20267" y="-24367"/>
            <a:ext cx="2171733" cy="1628800"/>
          </a:xfrm>
          <a:prstGeom prst="rect">
            <a:avLst/>
          </a:prstGeom>
        </p:spPr>
      </p:pic>
    </p:spTree>
    <p:extLst>
      <p:ext uri="{BB962C8B-B14F-4D97-AF65-F5344CB8AC3E}">
        <p14:creationId xmlns:p14="http://schemas.microsoft.com/office/powerpoint/2010/main" val="3176422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par>
                          <p:cTn id="11" fill="hold">
                            <p:stCondLst>
                              <p:cond delay="500"/>
                            </p:stCondLst>
                            <p:childTnLst>
                              <p:par>
                                <p:cTn id="12" presetID="16" presetClass="entr" presetSubtype="21"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Vertical)">
                                      <p:cBhvr>
                                        <p:cTn id="1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CS" dirty="0"/>
              <a:t>Rasvetljavanje</a:t>
            </a:r>
          </a:p>
        </p:txBody>
      </p:sp>
      <p:sp>
        <p:nvSpPr>
          <p:cNvPr id="3" name="Content Placeholder 2"/>
          <p:cNvSpPr>
            <a:spLocks noGrp="1"/>
          </p:cNvSpPr>
          <p:nvPr>
            <p:ph idx="1"/>
          </p:nvPr>
        </p:nvSpPr>
        <p:spPr>
          <a:xfrm>
            <a:off x="609600" y="1965217"/>
            <a:ext cx="10970683" cy="4525433"/>
          </a:xfrm>
        </p:spPr>
        <p:txBody>
          <a:bodyPr>
            <a:normAutofit/>
          </a:bodyPr>
          <a:lstStyle/>
          <a:p>
            <a:pPr marL="0" indent="467772" algn="just"/>
            <a:r>
              <a:rPr lang="sr-Latn-CS" sz="3200" dirty="0"/>
              <a:t>posebna dokazna radnja iz člana 166 ZKP može se odrediti i za sledeća krivična dela: neovlašćeno iskorišćavanje autorskog dela ili predmeta srodnog prava (član 199. Krivičnog zakonika), oštećenje računarskih podataka i programa (član 298. stav 3. Krivičnog zakonika), računarska sabotaža (član 299. Krivičnog zakonika), računarska prevara (član 301. stav 3. Krivičnog zakonika) i neovlašćeni pristup zaštićenom računaru, računarskoj mreži i elektronskoj obradi podataka (član 302. Krivičnog zakonika).</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67945" y="260649"/>
            <a:ext cx="2088232" cy="1566175"/>
          </a:xfrm>
          <a:prstGeom prst="rect">
            <a:avLst/>
          </a:prstGeom>
        </p:spPr>
      </p:pic>
    </p:spTree>
    <p:extLst>
      <p:ext uri="{BB962C8B-B14F-4D97-AF65-F5344CB8AC3E}">
        <p14:creationId xmlns:p14="http://schemas.microsoft.com/office/powerpoint/2010/main" val="2954478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CS" dirty="0"/>
              <a:t>Rasvetljavanje</a:t>
            </a:r>
          </a:p>
        </p:txBody>
      </p:sp>
      <p:sp>
        <p:nvSpPr>
          <p:cNvPr id="3" name="Content Placeholder 2"/>
          <p:cNvSpPr>
            <a:spLocks noGrp="1"/>
          </p:cNvSpPr>
          <p:nvPr>
            <p:ph idx="1"/>
          </p:nvPr>
        </p:nvSpPr>
        <p:spPr/>
        <p:txBody>
          <a:bodyPr>
            <a:noAutofit/>
          </a:bodyPr>
          <a:lstStyle/>
          <a:p>
            <a:pPr algn="just"/>
            <a:r>
              <a:rPr lang="sr-Latn-CS" sz="2800" dirty="0"/>
              <a:t>Prilikom preduzimanja radnji obezbeđivanja i zaplene digitalnih i drugih materijalnih dokaza, analogno se primenjuju odredbe ZKP-a koje se odnose na pretresanje stana i lica (čl. 151. – 161.) i privremeno oduzimanje predmeta odnosno isprava i dokumenata (čl. 147-151. i čl.153), za pregled računarske opreme na licu mesta, odredbe ZKP koje se odnose na uviđaj (čl. 133. – 136.), a u pogledu veštačenja tako oduzete opreme  njenog digitalnog sadržaja, opšte odredbe o veštačenju i odredbe koje se odnose na stručnog savetnika  iz čl. 113. – 126. ZKP-a.</a:t>
            </a:r>
          </a:p>
        </p:txBody>
      </p:sp>
      <p:pic>
        <p:nvPicPr>
          <p:cNvPr id="4" name="Picture 3" descr="The Belgium jihadists planned to kidnap a policeman or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3501" y="5428826"/>
            <a:ext cx="1996419" cy="1402081"/>
          </a:xfrm>
          <a:prstGeom prst="rect">
            <a:avLst/>
          </a:prstGeom>
        </p:spPr>
      </p:pic>
    </p:spTree>
    <p:extLst>
      <p:ext uri="{BB962C8B-B14F-4D97-AF65-F5344CB8AC3E}">
        <p14:creationId xmlns:p14="http://schemas.microsoft.com/office/powerpoint/2010/main" val="453489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heel(1)">
                                      <p:cBhvr>
                                        <p:cTn id="11" dur="2000"/>
                                        <p:tgtEl>
                                          <p:spTgt spid="3">
                                            <p:txEl>
                                              <p:pRg st="0" end="0"/>
                                            </p:txEl>
                                          </p:spTgt>
                                        </p:tgtEl>
                                      </p:cBhvr>
                                    </p:animEffect>
                                  </p:childTnLst>
                                </p:cTn>
                              </p:par>
                              <p:par>
                                <p:cTn id="12" presetID="2" presetClass="entr" presetSubtype="4"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68F35-E680-4484-BECF-FFAA57E6960C}"/>
              </a:ext>
            </a:extLst>
          </p:cNvPr>
          <p:cNvSpPr>
            <a:spLocks noGrp="1"/>
          </p:cNvSpPr>
          <p:nvPr>
            <p:ph type="title"/>
          </p:nvPr>
        </p:nvSpPr>
        <p:spPr/>
        <p:txBody>
          <a:bodyPr/>
          <a:lstStyle/>
          <a:p>
            <a:r>
              <a:rPr lang="sr-Latn-RS" dirty="0"/>
              <a:t>pitanja</a:t>
            </a:r>
            <a:endParaRPr lang="en-US" dirty="0"/>
          </a:p>
        </p:txBody>
      </p:sp>
      <p:sp>
        <p:nvSpPr>
          <p:cNvPr id="3" name="Content Placeholder 2">
            <a:extLst>
              <a:ext uri="{FF2B5EF4-FFF2-40B4-BE49-F238E27FC236}">
                <a16:creationId xmlns:a16="http://schemas.microsoft.com/office/drawing/2014/main" id="{155DE6A2-C738-49CE-A83D-EDAB02EC07DE}"/>
              </a:ext>
            </a:extLst>
          </p:cNvPr>
          <p:cNvSpPr>
            <a:spLocks noGrp="1"/>
          </p:cNvSpPr>
          <p:nvPr>
            <p:ph idx="1"/>
          </p:nvPr>
        </p:nvSpPr>
        <p:spPr/>
        <p:txBody>
          <a:bodyPr numCol="2">
            <a:noAutofit/>
          </a:bodyPr>
          <a:lstStyle/>
          <a:p>
            <a:pPr marL="0" indent="0">
              <a:spcAft>
                <a:spcPts val="0"/>
              </a:spcAft>
            </a:pPr>
            <a:r>
              <a:rPr lang="ru-RU" sz="1300" dirty="0"/>
              <a:t>1.	Међународни стандарди у области ВТК – </a:t>
            </a:r>
          </a:p>
          <a:p>
            <a:pPr marL="0" indent="0">
              <a:spcAft>
                <a:spcPts val="0"/>
              </a:spcAft>
            </a:pPr>
            <a:r>
              <a:rPr lang="ru-RU" sz="1300" dirty="0"/>
              <a:t>2.	ЦЕТС 185, 189, 201, </a:t>
            </a:r>
          </a:p>
          <a:p>
            <a:pPr marL="0" indent="0">
              <a:spcAft>
                <a:spcPts val="0"/>
              </a:spcAft>
            </a:pPr>
            <a:r>
              <a:rPr lang="ru-RU" sz="1300" dirty="0"/>
              <a:t>3.	ЕУ законодавство</a:t>
            </a:r>
          </a:p>
          <a:p>
            <a:pPr marL="0" indent="0">
              <a:spcAft>
                <a:spcPts val="0"/>
              </a:spcAft>
            </a:pPr>
            <a:r>
              <a:rPr lang="ru-RU" sz="1300" dirty="0"/>
              <a:t>4.	Међународне организације у супротстављању ВТК – УН, </a:t>
            </a:r>
          </a:p>
          <a:p>
            <a:pPr marL="0" indent="0">
              <a:spcAft>
                <a:spcPts val="0"/>
              </a:spcAft>
            </a:pPr>
            <a:r>
              <a:rPr lang="ru-RU" sz="1300" dirty="0"/>
              <a:t>5.	ОЕБС, </a:t>
            </a:r>
          </a:p>
          <a:p>
            <a:pPr marL="0" indent="0">
              <a:spcAft>
                <a:spcPts val="0"/>
              </a:spcAft>
            </a:pPr>
            <a:r>
              <a:rPr lang="ru-RU" sz="1300" dirty="0"/>
              <a:t>6.	СЕ, </a:t>
            </a:r>
          </a:p>
          <a:p>
            <a:pPr marL="0" indent="0">
              <a:spcAft>
                <a:spcPts val="0"/>
              </a:spcAft>
            </a:pPr>
            <a:r>
              <a:rPr lang="ru-RU" sz="1300" dirty="0"/>
              <a:t>7.	ИНТЕРПОЛ, </a:t>
            </a:r>
          </a:p>
          <a:p>
            <a:pPr marL="0" indent="0">
              <a:spcAft>
                <a:spcPts val="0"/>
              </a:spcAft>
            </a:pPr>
            <a:r>
              <a:rPr lang="ru-RU" sz="1300" dirty="0"/>
              <a:t>8.	ЕУ</a:t>
            </a:r>
          </a:p>
          <a:p>
            <a:pPr marL="0" indent="0">
              <a:spcAft>
                <a:spcPts val="0"/>
              </a:spcAft>
            </a:pPr>
            <a:r>
              <a:rPr lang="ru-RU" sz="1300" dirty="0"/>
              <a:t>9.	Специфичности одређивања појма ВТК</a:t>
            </a:r>
          </a:p>
          <a:p>
            <a:pPr marL="0" indent="0">
              <a:spcAft>
                <a:spcPts val="0"/>
              </a:spcAft>
            </a:pPr>
            <a:r>
              <a:rPr lang="ru-RU" sz="1300" dirty="0"/>
              <a:t>10.	Организација државних органа у борби против ВТК – уопште</a:t>
            </a:r>
          </a:p>
          <a:p>
            <a:pPr marL="0" indent="0">
              <a:spcAft>
                <a:spcPts val="0"/>
              </a:spcAft>
            </a:pPr>
            <a:r>
              <a:rPr lang="ru-RU" sz="1300" dirty="0"/>
              <a:t>11.	МУП, </a:t>
            </a:r>
          </a:p>
          <a:p>
            <a:pPr marL="0" indent="0">
              <a:spcAft>
                <a:spcPts val="0"/>
              </a:spcAft>
            </a:pPr>
            <a:r>
              <a:rPr lang="ru-RU" sz="1300" dirty="0"/>
              <a:t>12.	Посебно тужилаштво за борбу против ВТК</a:t>
            </a:r>
          </a:p>
          <a:p>
            <a:pPr marL="0" indent="0">
              <a:spcAft>
                <a:spcPts val="0"/>
              </a:spcAft>
            </a:pPr>
            <a:r>
              <a:rPr lang="ru-RU" sz="1300" dirty="0"/>
              <a:t>13.	Положај и статус суда у поступцима за ВТК</a:t>
            </a:r>
          </a:p>
          <a:p>
            <a:pPr marL="0" indent="0">
              <a:spcAft>
                <a:spcPts val="0"/>
              </a:spcAft>
            </a:pPr>
            <a:r>
              <a:rPr lang="ru-RU" sz="1300" dirty="0"/>
              <a:t>14.	Сајбер безбедност </a:t>
            </a:r>
          </a:p>
          <a:p>
            <a:pPr marL="0" indent="0">
              <a:spcAft>
                <a:spcPts val="0"/>
              </a:spcAft>
            </a:pPr>
            <a:r>
              <a:rPr lang="ru-RU" sz="1300" dirty="0"/>
              <a:t>15.	Кривична дела ВТК – посебна глава кривичних дела против безбедности рачунарских података КЗ</a:t>
            </a:r>
          </a:p>
          <a:p>
            <a:pPr marL="0" indent="0">
              <a:spcAft>
                <a:spcPts val="0"/>
              </a:spcAft>
            </a:pPr>
            <a:r>
              <a:rPr lang="ru-RU" sz="1300" dirty="0"/>
              <a:t>16.	Посебна кривична дела ВТК одређена ЗОНОДОВТК из других глава КЗ</a:t>
            </a:r>
          </a:p>
          <a:p>
            <a:pPr marL="0" indent="0">
              <a:spcAft>
                <a:spcPts val="0"/>
              </a:spcAft>
            </a:pPr>
            <a:r>
              <a:rPr lang="ru-RU" sz="1300" dirty="0"/>
              <a:t>17.	Пиратерија</a:t>
            </a:r>
          </a:p>
          <a:p>
            <a:pPr marL="0" indent="0">
              <a:spcAft>
                <a:spcPts val="0"/>
              </a:spcAft>
            </a:pPr>
            <a:r>
              <a:rPr lang="ru-RU" sz="1300" dirty="0"/>
              <a:t>18.	Kaрактеристике високотехнолошког криминала</a:t>
            </a:r>
          </a:p>
          <a:p>
            <a:pPr marL="0" indent="0">
              <a:spcAft>
                <a:spcPts val="0"/>
              </a:spcAft>
            </a:pPr>
            <a:r>
              <a:rPr lang="ru-RU" sz="1300" dirty="0"/>
              <a:t>19.	Компјутерске крађе</a:t>
            </a:r>
          </a:p>
          <a:p>
            <a:pPr marL="0" indent="0">
              <a:spcAft>
                <a:spcPts val="0"/>
              </a:spcAft>
            </a:pPr>
            <a:r>
              <a:rPr lang="ru-RU" sz="1300" dirty="0"/>
              <a:t>20.	Компјутерске преваре</a:t>
            </a:r>
          </a:p>
          <a:p>
            <a:pPr marL="0" indent="0">
              <a:spcAft>
                <a:spcPts val="0"/>
              </a:spcAft>
            </a:pPr>
            <a:r>
              <a:rPr lang="ru-RU" sz="1300" dirty="0"/>
              <a:t>21.	Компјутерски тероризам и саботаже</a:t>
            </a:r>
          </a:p>
          <a:p>
            <a:pPr marL="0" indent="0">
              <a:spcAft>
                <a:spcPts val="0"/>
              </a:spcAft>
            </a:pPr>
            <a:r>
              <a:rPr lang="ru-RU" sz="1300" dirty="0"/>
              <a:t>22.	Упади у систем</a:t>
            </a:r>
          </a:p>
          <a:p>
            <a:pPr marL="0" indent="0">
              <a:spcAft>
                <a:spcPts val="0"/>
              </a:spcAft>
            </a:pPr>
            <a:r>
              <a:rPr lang="ru-RU" sz="1300" dirty="0"/>
              <a:t>23.	Појам и облици сајбер криминала</a:t>
            </a:r>
          </a:p>
          <a:p>
            <a:pPr marL="0" indent="0">
              <a:spcAft>
                <a:spcPts val="0"/>
              </a:spcAft>
            </a:pPr>
            <a:r>
              <a:rPr lang="ru-RU" sz="1300" dirty="0"/>
              <a:t>24.	Типови сајбер криминала</a:t>
            </a:r>
          </a:p>
          <a:p>
            <a:pPr marL="0" indent="0">
              <a:spcAft>
                <a:spcPts val="0"/>
              </a:spcAft>
            </a:pPr>
            <a:r>
              <a:rPr lang="ru-RU" sz="1300" dirty="0"/>
              <a:t>25.	Учиниоци кривичних дела у сајбер криминалу</a:t>
            </a:r>
          </a:p>
          <a:p>
            <a:pPr marL="0" indent="0">
              <a:spcAft>
                <a:spcPts val="0"/>
              </a:spcAft>
            </a:pPr>
            <a:r>
              <a:rPr lang="ru-RU" sz="1300" dirty="0"/>
              <a:t>26.	Обезбеђење доказа код дела ВТК </a:t>
            </a:r>
          </a:p>
          <a:p>
            <a:pPr marL="0" indent="0">
              <a:spcAft>
                <a:spcPts val="0"/>
              </a:spcAft>
            </a:pPr>
            <a:r>
              <a:rPr lang="ru-RU" sz="1300" dirty="0"/>
              <a:t>27.	Профилисање извршилаца ВТК посебне категорије – хакери</a:t>
            </a:r>
          </a:p>
          <a:p>
            <a:pPr marL="0" indent="0">
              <a:spcAft>
                <a:spcPts val="0"/>
              </a:spcAft>
            </a:pPr>
            <a:r>
              <a:rPr lang="ru-RU" sz="1300" dirty="0"/>
              <a:t>28.	Профилисање извршилаца ВТК посебне категорије – педофили</a:t>
            </a:r>
          </a:p>
          <a:p>
            <a:pPr marL="0" indent="0">
              <a:spcAft>
                <a:spcPts val="0"/>
              </a:spcAft>
            </a:pPr>
            <a:r>
              <a:rPr lang="ru-RU" sz="1300" dirty="0"/>
              <a:t>29.	Профилисање извршилаца ВТК посебне категорије – пирати</a:t>
            </a:r>
          </a:p>
          <a:p>
            <a:pPr marL="0" indent="0">
              <a:spcAft>
                <a:spcPts val="0"/>
              </a:spcAft>
            </a:pPr>
            <a:r>
              <a:rPr lang="ru-RU" sz="1300" dirty="0"/>
              <a:t>30.	Профилисање извршилаца ВТК посебне категорије – мешовити</a:t>
            </a:r>
          </a:p>
          <a:p>
            <a:pPr marL="0" indent="0">
              <a:spcAft>
                <a:spcPts val="0"/>
              </a:spcAft>
            </a:pPr>
            <a:r>
              <a:rPr lang="ru-RU" sz="1300" dirty="0"/>
              <a:t>31.	Привремено одузимање предмета код ВТК</a:t>
            </a:r>
          </a:p>
          <a:p>
            <a:pPr marL="0" indent="0">
              <a:spcAft>
                <a:spcPts val="0"/>
              </a:spcAft>
            </a:pPr>
            <a:r>
              <a:rPr lang="ru-RU" sz="1300" dirty="0"/>
              <a:t>32.	Обезбеђење места догађаја и поступање на њему код дела ВТК</a:t>
            </a:r>
          </a:p>
          <a:p>
            <a:pPr marL="0" indent="0">
              <a:spcAft>
                <a:spcPts val="0"/>
              </a:spcAft>
            </a:pPr>
            <a:r>
              <a:rPr lang="ru-RU" sz="1300" dirty="0"/>
              <a:t>33.	Претресање уређаја за аутоматску обраду података</a:t>
            </a:r>
          </a:p>
          <a:p>
            <a:pPr marL="0" indent="0">
              <a:spcAft>
                <a:spcPts val="0"/>
              </a:spcAft>
            </a:pPr>
            <a:r>
              <a:rPr lang="ru-RU" sz="1300" dirty="0"/>
              <a:t>34.	Форензика код дела ВТК</a:t>
            </a:r>
          </a:p>
          <a:p>
            <a:pPr marL="0" indent="0">
              <a:spcAft>
                <a:spcPts val="0"/>
              </a:spcAft>
            </a:pPr>
            <a:r>
              <a:rPr lang="ru-RU" sz="1300" dirty="0"/>
              <a:t>35.	Форензичка оруђа у обезбеђењу доказа код ВТК</a:t>
            </a:r>
          </a:p>
          <a:p>
            <a:pPr marL="0" indent="0">
              <a:spcAft>
                <a:spcPts val="0"/>
              </a:spcAft>
            </a:pPr>
            <a:r>
              <a:rPr lang="ru-RU" sz="1300" dirty="0"/>
              <a:t>36.	Архитектура рачунара </a:t>
            </a:r>
          </a:p>
          <a:p>
            <a:pPr marL="0" indent="0">
              <a:spcAft>
                <a:spcPts val="0"/>
              </a:spcAft>
            </a:pPr>
            <a:r>
              <a:rPr lang="ru-RU" sz="1300" dirty="0"/>
              <a:t>37.	Форензичке мере за обезбеђење доказа код електронских доказа</a:t>
            </a:r>
          </a:p>
          <a:p>
            <a:pPr marL="0" indent="0">
              <a:spcAft>
                <a:spcPts val="0"/>
              </a:spcAft>
            </a:pPr>
            <a:r>
              <a:rPr lang="ru-RU" sz="1300" dirty="0"/>
              <a:t>38.	Анализе сирових података путем live forensics алата</a:t>
            </a:r>
          </a:p>
          <a:p>
            <a:pPr marL="0" indent="0">
              <a:spcAft>
                <a:spcPts val="0"/>
              </a:spcAft>
            </a:pPr>
            <a:r>
              <a:rPr lang="ru-RU" sz="1300" dirty="0"/>
              <a:t>39.	Форензичка оруђа код дела ВТК</a:t>
            </a:r>
          </a:p>
          <a:p>
            <a:pPr marL="0" indent="0">
              <a:spcAft>
                <a:spcPts val="0"/>
              </a:spcAft>
            </a:pPr>
            <a:r>
              <a:rPr lang="ru-RU" sz="1300" dirty="0"/>
              <a:t>40.	Високотехнолошки криминал и тероризам</a:t>
            </a:r>
          </a:p>
          <a:p>
            <a:pPr marL="0" indent="0">
              <a:spcAft>
                <a:spcPts val="0"/>
              </a:spcAft>
            </a:pPr>
            <a:r>
              <a:rPr lang="ru-RU" sz="1300" dirty="0"/>
              <a:t>41.	Сајбер тероризам</a:t>
            </a:r>
          </a:p>
          <a:p>
            <a:pPr marL="0" indent="0">
              <a:spcAft>
                <a:spcPts val="0"/>
              </a:spcAft>
            </a:pPr>
            <a:r>
              <a:rPr lang="ru-RU" sz="1300" dirty="0"/>
              <a:t>42.	Сајбер простор	</a:t>
            </a:r>
          </a:p>
          <a:p>
            <a:pPr marL="0" indent="0">
              <a:spcAft>
                <a:spcPts val="0"/>
              </a:spcAft>
            </a:pPr>
            <a:endParaRPr lang="en-US" sz="1300" dirty="0"/>
          </a:p>
        </p:txBody>
      </p:sp>
    </p:spTree>
    <p:extLst>
      <p:ext uri="{BB962C8B-B14F-4D97-AF65-F5344CB8AC3E}">
        <p14:creationId xmlns:p14="http://schemas.microsoft.com/office/powerpoint/2010/main" val="8275731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CS" dirty="0"/>
              <a:t>Ostali državni organi</a:t>
            </a:r>
          </a:p>
        </p:txBody>
      </p:sp>
      <p:sp>
        <p:nvSpPr>
          <p:cNvPr id="3" name="Content Placeholder 2"/>
          <p:cNvSpPr>
            <a:spLocks noGrp="1"/>
          </p:cNvSpPr>
          <p:nvPr>
            <p:ph idx="1"/>
          </p:nvPr>
        </p:nvSpPr>
        <p:spPr/>
        <p:txBody>
          <a:bodyPr>
            <a:normAutofit/>
          </a:bodyPr>
          <a:lstStyle/>
          <a:p>
            <a:pPr algn="just"/>
            <a:r>
              <a:rPr lang="sr-Latn-CS" sz="2000" dirty="0"/>
              <a:t>1) privremeno oduzima svu zatečenu robu, odnosno sve proizvode koji su predmet ili sredstvo povrede prava intelektualne svojine;</a:t>
            </a:r>
          </a:p>
          <a:p>
            <a:pPr algn="just"/>
            <a:r>
              <a:rPr lang="sr-Latn-CS" sz="2000" dirty="0"/>
              <a:t>2) izriče meru privremene zabrane obavljanja delatnosti kojom se povređuje pravo intelektualne svojine.</a:t>
            </a:r>
          </a:p>
          <a:p>
            <a:pPr algn="just"/>
            <a:r>
              <a:rPr lang="sr-Latn-CS" sz="2000" dirty="0"/>
              <a:t>1) uzima uzorke predmetne robe, odnosno proizvoda radi ispitivanja postojanja povrede prava intelektualne svojine, odnosno radi obezbeđivanja dokaza o tome;</a:t>
            </a:r>
          </a:p>
          <a:p>
            <a:pPr algn="just"/>
            <a:r>
              <a:rPr lang="sr-Latn-CS" sz="2000" dirty="0"/>
              <a:t>2) podnosi prijavu nadležnom javnom tužiocu, odnosno prekršajnom organu;</a:t>
            </a:r>
          </a:p>
          <a:p>
            <a:pPr algn="just"/>
            <a:r>
              <a:rPr lang="sr-Latn-CS" sz="2000" dirty="0"/>
              <a:t>3) izvodi i druge dokaze neophodne za utvrđivanje povrede prava intelektualne svojine.</a:t>
            </a:r>
          </a:p>
        </p:txBody>
      </p:sp>
    </p:spTree>
    <p:extLst>
      <p:ext uri="{BB962C8B-B14F-4D97-AF65-F5344CB8AC3E}">
        <p14:creationId xmlns:p14="http://schemas.microsoft.com/office/powerpoint/2010/main" val="868219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3" dur="500"/>
                                        <p:tgtEl>
                                          <p:spTgt spid="3">
                                            <p:txEl>
                                              <p:pRg st="0" end="0"/>
                                            </p:txEl>
                                          </p:spTgt>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par>
                          <p:cTn id="18" fill="hold">
                            <p:stCondLst>
                              <p:cond delay="2000"/>
                            </p:stCondLst>
                            <p:childTnLst>
                              <p:par>
                                <p:cTn id="19" presetID="14" presetClass="entr" presetSubtype="10"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1" dur="500"/>
                                        <p:tgtEl>
                                          <p:spTgt spid="3">
                                            <p:txEl>
                                              <p:pRg st="2" end="2"/>
                                            </p:txEl>
                                          </p:spTgt>
                                        </p:tgtEl>
                                      </p:cBhvr>
                                    </p:animEffect>
                                  </p:childTnLst>
                                </p:cTn>
                              </p:par>
                            </p:childTnLst>
                          </p:cTn>
                        </p:par>
                        <p:par>
                          <p:cTn id="22" fill="hold">
                            <p:stCondLst>
                              <p:cond delay="2500"/>
                            </p:stCondLst>
                            <p:childTnLst>
                              <p:par>
                                <p:cTn id="23" presetID="14" presetClass="entr" presetSubtype="1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5" dur="500"/>
                                        <p:tgtEl>
                                          <p:spTgt spid="3">
                                            <p:txEl>
                                              <p:pRg st="3" end="3"/>
                                            </p:txEl>
                                          </p:spTgt>
                                        </p:tgtEl>
                                      </p:cBhvr>
                                    </p:animEffect>
                                  </p:childTnLst>
                                </p:cTn>
                              </p:par>
                            </p:childTnLst>
                          </p:cTn>
                        </p:par>
                        <p:par>
                          <p:cTn id="26" fill="hold">
                            <p:stCondLst>
                              <p:cond delay="3000"/>
                            </p:stCondLst>
                            <p:childTnLst>
                              <p:par>
                                <p:cTn id="27" presetID="14" presetClass="entr" presetSubtype="10" fill="hold" grpId="0"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251791"/>
            <a:ext cx="10131425" cy="1456267"/>
          </a:xfrm>
        </p:spPr>
        <p:txBody>
          <a:bodyPr/>
          <a:lstStyle/>
          <a:p>
            <a:r>
              <a:rPr lang="sr-Latn-CS" dirty="0"/>
              <a:t>Posebno tužilaštvo</a:t>
            </a:r>
          </a:p>
        </p:txBody>
      </p:sp>
      <p:sp>
        <p:nvSpPr>
          <p:cNvPr id="3" name="Content Placeholder 2"/>
          <p:cNvSpPr>
            <a:spLocks noGrp="1"/>
          </p:cNvSpPr>
          <p:nvPr>
            <p:ph idx="1"/>
          </p:nvPr>
        </p:nvSpPr>
        <p:spPr>
          <a:xfrm>
            <a:off x="831640" y="1484784"/>
            <a:ext cx="10456053" cy="4724400"/>
          </a:xfrm>
          <a:prstGeom prst="rect">
            <a:avLst/>
          </a:prstGeom>
        </p:spPr>
        <p:txBody>
          <a:bodyPr>
            <a:noAutofit/>
          </a:bodyPr>
          <a:lstStyle/>
          <a:p>
            <a:pPr algn="just"/>
            <a:r>
              <a:rPr lang="sr-Latn-CS" sz="2667" dirty="0"/>
              <a:t>Zakonom ONODOVTK uređuje se obrazovanje, organizacija, nadležnost i ovlašćenja posebnih organizacionih jedinica državnih organa.</a:t>
            </a:r>
          </a:p>
          <a:p>
            <a:pPr algn="just"/>
            <a:r>
              <a:rPr lang="sr-Latn-CS" sz="2667" dirty="0"/>
              <a:t>Za postupanje u predmetima krivičnih dela VTK nadležno je Više javno tužilaštvo u Beogradu za teritoriju Republike Srbije.</a:t>
            </a:r>
          </a:p>
          <a:p>
            <a:pPr algn="just"/>
            <a:r>
              <a:rPr lang="sr-Latn-CS" sz="2667" dirty="0"/>
              <a:t>U Višem javnom tužilaštvu u Beogradu - posebno odeljenje za borbu protiv visokotehnološkog kriminala tj. Posebno tužilaštvo.</a:t>
            </a:r>
          </a:p>
          <a:p>
            <a:pPr algn="just"/>
            <a:r>
              <a:rPr lang="sr-Latn-CS" sz="2667" dirty="0"/>
              <a:t>Radom Posebnog tužilaštva rukovodi Posebni tužilac za visokotehnološki kriminal.</a:t>
            </a:r>
          </a:p>
          <a:p>
            <a:pPr algn="just"/>
            <a:r>
              <a:rPr lang="sr-Latn-CS" sz="2667" dirty="0"/>
              <a:t>Posebnog tužioca postavlja Republički javni tužilac iz reda zamenika javnih tužilaca koji ispunjavaju uslove za izbor za zamenika višeg javnog tužioca, uz pismenu saglasnost lica koje se postavlja. </a:t>
            </a:r>
          </a:p>
        </p:txBody>
      </p:sp>
    </p:spTree>
    <p:extLst>
      <p:ext uri="{BB962C8B-B14F-4D97-AF65-F5344CB8AC3E}">
        <p14:creationId xmlns:p14="http://schemas.microsoft.com/office/powerpoint/2010/main" val="2602672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heel(1)">
                                      <p:cBhvr>
                                        <p:cTn id="11" dur="2000"/>
                                        <p:tgtEl>
                                          <p:spTgt spid="3">
                                            <p:txEl>
                                              <p:pRg st="0" end="0"/>
                                            </p:txEl>
                                          </p:spTgt>
                                        </p:tgtEl>
                                      </p:cBhvr>
                                    </p:animEffect>
                                  </p:childTnLst>
                                </p:cTn>
                              </p:par>
                            </p:childTnLst>
                          </p:cTn>
                        </p:par>
                        <p:par>
                          <p:cTn id="12" fill="hold">
                            <p:stCondLst>
                              <p:cond delay="2500"/>
                            </p:stCondLst>
                            <p:childTnLst>
                              <p:par>
                                <p:cTn id="13" presetID="21" presetClass="entr" presetSubtype="1"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heel(1)">
                                      <p:cBhvr>
                                        <p:cTn id="15" dur="2000"/>
                                        <p:tgtEl>
                                          <p:spTgt spid="3">
                                            <p:txEl>
                                              <p:pRg st="1" end="1"/>
                                            </p:txEl>
                                          </p:spTgt>
                                        </p:tgtEl>
                                      </p:cBhvr>
                                    </p:animEffect>
                                  </p:childTnLst>
                                </p:cTn>
                              </p:par>
                            </p:childTnLst>
                          </p:cTn>
                        </p:par>
                        <p:par>
                          <p:cTn id="16" fill="hold">
                            <p:stCondLst>
                              <p:cond delay="4500"/>
                            </p:stCondLst>
                            <p:childTnLst>
                              <p:par>
                                <p:cTn id="17" presetID="21" presetClass="entr" presetSubtype="1"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heel(1)">
                                      <p:cBhvr>
                                        <p:cTn id="19" dur="2000"/>
                                        <p:tgtEl>
                                          <p:spTgt spid="3">
                                            <p:txEl>
                                              <p:pRg st="2" end="2"/>
                                            </p:txEl>
                                          </p:spTgt>
                                        </p:tgtEl>
                                      </p:cBhvr>
                                    </p:animEffect>
                                  </p:childTnLst>
                                </p:cTn>
                              </p:par>
                            </p:childTnLst>
                          </p:cTn>
                        </p:par>
                        <p:par>
                          <p:cTn id="20" fill="hold">
                            <p:stCondLst>
                              <p:cond delay="6500"/>
                            </p:stCondLst>
                            <p:childTnLst>
                              <p:par>
                                <p:cTn id="21" presetID="21" presetClass="entr" presetSubtype="1"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heel(1)">
                                      <p:cBhvr>
                                        <p:cTn id="23" dur="2000"/>
                                        <p:tgtEl>
                                          <p:spTgt spid="3">
                                            <p:txEl>
                                              <p:pRg st="3" end="3"/>
                                            </p:txEl>
                                          </p:spTgt>
                                        </p:tgtEl>
                                      </p:cBhvr>
                                    </p:animEffect>
                                  </p:childTnLst>
                                </p:cTn>
                              </p:par>
                            </p:childTnLst>
                          </p:cTn>
                        </p:par>
                        <p:par>
                          <p:cTn id="24" fill="hold">
                            <p:stCondLst>
                              <p:cond delay="8500"/>
                            </p:stCondLst>
                            <p:childTnLst>
                              <p:par>
                                <p:cTn id="25" presetID="21" presetClass="entr" presetSubtype="1"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heel(1)">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CS" dirty="0"/>
              <a:t>Posebno tužilaštvo</a:t>
            </a:r>
          </a:p>
        </p:txBody>
      </p:sp>
      <p:sp>
        <p:nvSpPr>
          <p:cNvPr id="3" name="Content Placeholder 2"/>
          <p:cNvSpPr>
            <a:spLocks noGrp="1"/>
          </p:cNvSpPr>
          <p:nvPr>
            <p:ph idx="1"/>
          </p:nvPr>
        </p:nvSpPr>
        <p:spPr>
          <a:xfrm>
            <a:off x="1211581" y="1463039"/>
            <a:ext cx="10257407" cy="4760551"/>
          </a:xfrm>
          <a:prstGeom prst="rect">
            <a:avLst/>
          </a:prstGeom>
        </p:spPr>
        <p:txBody>
          <a:bodyPr>
            <a:normAutofit/>
          </a:bodyPr>
          <a:lstStyle/>
          <a:p>
            <a:pPr algn="just"/>
            <a:r>
              <a:rPr lang="sr-Latn-CS" sz="2400" dirty="0"/>
              <a:t>5. avgusta 2011 godine Republički javni tužilac Zagorka Dolovac je postavila zamenika Višeg javnog tužioca Branka Stamenkovića za rukovodioca Posebnog odeljenja za visokotehnološki kriminal, tj. Posebnog tužioca za visokotehnološki kriminal.</a:t>
            </a:r>
          </a:p>
          <a:p>
            <a:pPr algn="just"/>
            <a:r>
              <a:rPr lang="sr-Latn-CS" sz="2400" dirty="0"/>
              <a:t>U Posebnom tužilaštvu pored rukovodioca angažovana su još dva zamenika Višeg javnog tužioca specijalizovana za ovu oblast kao i dva tužilačka savetnika uz prateće administrativno osoblje.</a:t>
            </a:r>
          </a:p>
          <a:p>
            <a:pPr algn="just"/>
            <a:r>
              <a:rPr lang="sr-Latn-CS" sz="2400" dirty="0"/>
              <a:t>Od osnivanja početkom 2006 godine zaključn sa 1. oktobrom 2019 godine, Posebno tužilaštvo za visokotehnološki kriminal je postupalo ili postupa u preko 4700 predmeta u okviru svoje nadležnosti.</a:t>
            </a:r>
          </a:p>
        </p:txBody>
      </p:sp>
      <p:pic>
        <p:nvPicPr>
          <p:cNvPr id="5" name="Picture 4"/>
          <p:cNvPicPr>
            <a:picLocks noChangeAspect="1"/>
          </p:cNvPicPr>
          <p:nvPr/>
        </p:nvPicPr>
        <p:blipFill>
          <a:blip r:embed="rId2"/>
          <a:stretch>
            <a:fillRect/>
          </a:stretch>
        </p:blipFill>
        <p:spPr>
          <a:xfrm>
            <a:off x="220980" y="5019040"/>
            <a:ext cx="1322782" cy="1595120"/>
          </a:xfrm>
          <a:prstGeom prst="rect">
            <a:avLst/>
          </a:prstGeom>
        </p:spPr>
      </p:pic>
    </p:spTree>
    <p:extLst>
      <p:ext uri="{BB962C8B-B14F-4D97-AF65-F5344CB8AC3E}">
        <p14:creationId xmlns:p14="http://schemas.microsoft.com/office/powerpoint/2010/main" val="2481807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6" presetID="16" presetClass="entr" presetSubtype="21"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inVertical)">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
          <p:cNvSpPr>
            <a:spLocks noGrp="1"/>
          </p:cNvSpPr>
          <p:nvPr>
            <p:ph type="ctrTitle"/>
          </p:nvPr>
        </p:nvSpPr>
        <p:spPr>
          <a:xfrm>
            <a:off x="752476" y="1838326"/>
            <a:ext cx="10626725" cy="2654300"/>
          </a:xfrm>
        </p:spPr>
        <p:txBody>
          <a:bodyPr>
            <a:normAutofit fontScale="90000"/>
          </a:bodyPr>
          <a:lstStyle/>
          <a:p>
            <a:r>
              <a:rPr lang="sr-Latn-CS" dirty="0"/>
              <a:t> </a:t>
            </a:r>
            <a:br>
              <a:rPr lang="sr-Latn-CS" dirty="0"/>
            </a:br>
            <a:r>
              <a:rPr lang="sr-Latn-CS" dirty="0"/>
              <a:t> </a:t>
            </a:r>
            <a:br>
              <a:rPr lang="sr-Latn-CS" dirty="0"/>
            </a:br>
            <a:r>
              <a:rPr lang="sr-Latn-CS" dirty="0"/>
              <a:t>SOCIO-DEMOGRAFSKI PROFIL IZVRŠILACA KRIVIČNOG DELA </a:t>
            </a:r>
            <a:br>
              <a:rPr lang="sr-Latn-CS" dirty="0"/>
            </a:br>
            <a:r>
              <a:rPr lang="sr-Latn-CS" dirty="0"/>
              <a:t>IZ ČL.185 KZ</a:t>
            </a:r>
          </a:p>
        </p:txBody>
      </p:sp>
    </p:spTree>
    <p:extLst>
      <p:ext uri="{BB962C8B-B14F-4D97-AF65-F5344CB8AC3E}">
        <p14:creationId xmlns:p14="http://schemas.microsoft.com/office/powerpoint/2010/main" val="1352436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784225" y="919165"/>
            <a:ext cx="9405939" cy="1400175"/>
          </a:xfrm>
        </p:spPr>
        <p:txBody>
          <a:bodyPr/>
          <a:lstStyle/>
          <a:p>
            <a:pPr>
              <a:buClr>
                <a:srgbClr val="FF0000"/>
              </a:buClr>
              <a:buFont typeface="Wingdings" panose="05000000000000000000" pitchFamily="2" charset="2"/>
              <a:buChar char="q"/>
            </a:pPr>
            <a:r>
              <a:rPr lang="en-US" altLang="sr-Latn-RS" sz="2800" b="1" dirty="0">
                <a:latin typeface="Bookman Old Style" panose="02050604050505020204" pitchFamily="18" charset="0"/>
              </a:rPr>
              <a:t> </a:t>
            </a:r>
            <a:r>
              <a:rPr lang="en-US" altLang="sr-Latn-RS" sz="2800" b="1" dirty="0" err="1">
                <a:latin typeface="Bookman Old Style" panose="02050604050505020204" pitchFamily="18" charset="0"/>
              </a:rPr>
              <a:t>Cilj</a:t>
            </a:r>
            <a:r>
              <a:rPr lang="en-US" altLang="sr-Latn-RS" sz="2800" b="1" dirty="0">
                <a:latin typeface="Bookman Old Style" panose="02050604050505020204" pitchFamily="18" charset="0"/>
              </a:rPr>
              <a:t> </a:t>
            </a:r>
            <a:r>
              <a:rPr lang="en-US" altLang="sr-Latn-RS" sz="2800" b="1" dirty="0" err="1">
                <a:latin typeface="Bookman Old Style" panose="02050604050505020204" pitchFamily="18" charset="0"/>
              </a:rPr>
              <a:t>istraživanja</a:t>
            </a:r>
            <a:endParaRPr lang="en-US" altLang="sr-Latn-RS" sz="2800" b="1" dirty="0">
              <a:latin typeface="Bookman Old Style" panose="02050604050505020204" pitchFamily="18" charset="0"/>
            </a:endParaRPr>
          </a:p>
        </p:txBody>
      </p:sp>
      <p:sp>
        <p:nvSpPr>
          <p:cNvPr id="10243" name="Content Placeholder 5"/>
          <p:cNvSpPr>
            <a:spLocks noGrp="1"/>
          </p:cNvSpPr>
          <p:nvPr>
            <p:ph idx="1"/>
          </p:nvPr>
        </p:nvSpPr>
        <p:spPr>
          <a:xfrm>
            <a:off x="836613" y="2192338"/>
            <a:ext cx="10414000" cy="2735263"/>
          </a:xfrm>
        </p:spPr>
        <p:txBody>
          <a:bodyPr/>
          <a:lstStyle/>
          <a:p>
            <a:pPr algn="just">
              <a:buClr>
                <a:srgbClr val="FF0000"/>
              </a:buClr>
              <a:buSzPct val="120000"/>
              <a:buFont typeface="Wingdings" panose="05000000000000000000" pitchFamily="2" charset="2"/>
              <a:buChar char="q"/>
            </a:pPr>
            <a:r>
              <a:rPr lang="sr-Latn-CS" altLang="sr-Latn-RS" sz="3200" dirty="0">
                <a:latin typeface="Bookman Old Style" panose="02050604050505020204" pitchFamily="18" charset="0"/>
              </a:rPr>
              <a:t>Utvrđivanje socio-demografskih karakteristika izvršilaca krivičnog dela Prikazivanje pornografskog materijala i iskorišćavanje dece za pornografiju iz čl. 185. KZ, radi bližeg određenja nosilaca ove kriminalne aktivosti.</a:t>
            </a:r>
          </a:p>
        </p:txBody>
      </p:sp>
    </p:spTree>
    <p:extLst>
      <p:ext uri="{BB962C8B-B14F-4D97-AF65-F5344CB8AC3E}">
        <p14:creationId xmlns:p14="http://schemas.microsoft.com/office/powerpoint/2010/main" val="2204266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500"/>
                                        <p:tgtEl>
                                          <p:spTgt spid="1024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0243">
                                            <p:txEl>
                                              <p:pRg st="0" end="0"/>
                                            </p:txEl>
                                          </p:spTgt>
                                        </p:tgtEl>
                                        <p:attrNameLst>
                                          <p:attrName>style.visibility</p:attrName>
                                        </p:attrNameLst>
                                      </p:cBhvr>
                                      <p:to>
                                        <p:strVal val="visible"/>
                                      </p:to>
                                    </p:set>
                                    <p:animEffect transition="in" filter="randombar(horizontal)">
                                      <p:cBhvr>
                                        <p:cTn id="11" dur="500"/>
                                        <p:tgtEl>
                                          <p:spTgt spid="102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87389" y="809626"/>
            <a:ext cx="9404351" cy="738188"/>
          </a:xfrm>
        </p:spPr>
        <p:txBody>
          <a:bodyPr>
            <a:normAutofit fontScale="90000"/>
          </a:bodyPr>
          <a:lstStyle/>
          <a:p>
            <a:pPr>
              <a:buClr>
                <a:srgbClr val="FF0000"/>
              </a:buClr>
              <a:buFont typeface="Wingdings" panose="05000000000000000000" pitchFamily="2" charset="2"/>
              <a:buChar char="q"/>
            </a:pPr>
            <a:r>
              <a:rPr lang="en-US" altLang="sr-Latn-RS" sz="2800" b="1" dirty="0">
                <a:latin typeface="Bookman Old Style" panose="02050604050505020204" pitchFamily="18" charset="0"/>
              </a:rPr>
              <a:t> </a:t>
            </a:r>
            <a:r>
              <a:rPr lang="sr-Latn-CS" altLang="sr-Latn-RS" sz="2800" b="1" dirty="0">
                <a:latin typeface="Bookman Old Style" panose="02050604050505020204" pitchFamily="18" charset="0"/>
              </a:rPr>
              <a:t>Metod </a:t>
            </a:r>
            <a:br>
              <a:rPr lang="sr-Latn-CS" altLang="sr-Latn-RS" sz="2800" b="1" dirty="0">
                <a:latin typeface="Bookman Old Style" panose="02050604050505020204" pitchFamily="18" charset="0"/>
              </a:rPr>
            </a:br>
            <a:endParaRPr lang="sr-Latn-RS" altLang="sr-Latn-RS" sz="2800" b="1" dirty="0">
              <a:latin typeface="Bookman Old Style" panose="02050604050505020204" pitchFamily="18" charset="0"/>
            </a:endParaRPr>
          </a:p>
        </p:txBody>
      </p:sp>
      <p:sp>
        <p:nvSpPr>
          <p:cNvPr id="12291" name="Content Placeholder 4"/>
          <p:cNvSpPr>
            <a:spLocks noGrp="1"/>
          </p:cNvSpPr>
          <p:nvPr>
            <p:ph idx="1"/>
          </p:nvPr>
        </p:nvSpPr>
        <p:spPr>
          <a:xfrm>
            <a:off x="671513" y="1593851"/>
            <a:ext cx="11017251" cy="4589463"/>
          </a:xfrm>
        </p:spPr>
        <p:txBody>
          <a:bodyPr>
            <a:normAutofit lnSpcReduction="10000"/>
          </a:bodyPr>
          <a:lstStyle/>
          <a:p>
            <a:pPr marL="304792" indent="0" algn="just">
              <a:buClr>
                <a:srgbClr val="FF0000"/>
              </a:buClr>
              <a:buSzPct val="120000"/>
            </a:pPr>
            <a:r>
              <a:rPr lang="en-US" altLang="sr-Latn-RS" sz="2400" dirty="0">
                <a:latin typeface="Bookman Old Style" panose="02050604050505020204" pitchFamily="18" charset="0"/>
              </a:rPr>
              <a:t> </a:t>
            </a:r>
            <a:r>
              <a:rPr lang="en-US" altLang="sr-Latn-RS" sz="2400" dirty="0" err="1">
                <a:latin typeface="Bookman Old Style" panose="02050604050505020204" pitchFamily="18" charset="0"/>
              </a:rPr>
              <a:t>Istraživanjem</a:t>
            </a:r>
            <a:r>
              <a:rPr lang="en-US" altLang="sr-Latn-RS" sz="2400" dirty="0">
                <a:latin typeface="Bookman Old Style" panose="02050604050505020204" pitchFamily="18" charset="0"/>
              </a:rPr>
              <a:t> je </a:t>
            </a:r>
            <a:r>
              <a:rPr lang="en-US" altLang="sr-Latn-RS" sz="2400" dirty="0" err="1">
                <a:latin typeface="Bookman Old Style" panose="02050604050505020204" pitchFamily="18" charset="0"/>
              </a:rPr>
              <a:t>razmatrana</a:t>
            </a:r>
            <a:r>
              <a:rPr lang="en-US" altLang="sr-Latn-RS" sz="2400" dirty="0">
                <a:latin typeface="Bookman Old Style" panose="02050604050505020204" pitchFamily="18" charset="0"/>
              </a:rPr>
              <a:t> </a:t>
            </a:r>
            <a:r>
              <a:rPr lang="en-US" altLang="sr-Latn-RS" sz="2400" dirty="0" err="1">
                <a:latin typeface="Bookman Old Style" panose="02050604050505020204" pitchFamily="18" charset="0"/>
              </a:rPr>
              <a:t>struktura</a:t>
            </a:r>
            <a:r>
              <a:rPr lang="en-US" altLang="sr-Latn-RS" sz="2400" dirty="0">
                <a:latin typeface="Bookman Old Style" panose="02050604050505020204" pitchFamily="18" charset="0"/>
              </a:rPr>
              <a:t> </a:t>
            </a:r>
            <a:r>
              <a:rPr lang="en-US" altLang="sr-Latn-RS" sz="2400" dirty="0" err="1">
                <a:latin typeface="Bookman Old Style" panose="02050604050505020204" pitchFamily="18" charset="0"/>
              </a:rPr>
              <a:t>populacije</a:t>
            </a:r>
            <a:r>
              <a:rPr lang="en-US" altLang="sr-Latn-RS" sz="2400" dirty="0">
                <a:latin typeface="Bookman Old Style" panose="02050604050505020204" pitchFamily="18" charset="0"/>
              </a:rPr>
              <a:t> </a:t>
            </a:r>
            <a:r>
              <a:rPr lang="en-US" altLang="sr-Latn-RS" sz="2400" dirty="0" err="1">
                <a:latin typeface="Bookman Old Style" panose="02050604050505020204" pitchFamily="18" charset="0"/>
              </a:rPr>
              <a:t>izvršilaca</a:t>
            </a:r>
            <a:r>
              <a:rPr lang="en-US" altLang="sr-Latn-RS" sz="2400" dirty="0">
                <a:latin typeface="Bookman Old Style" panose="02050604050505020204" pitchFamily="18" charset="0"/>
              </a:rPr>
              <a:t> </a:t>
            </a:r>
            <a:r>
              <a:rPr lang="en-US" altLang="sr-Latn-RS" sz="2400" dirty="0" err="1">
                <a:latin typeface="Bookman Old Style" panose="02050604050505020204" pitchFamily="18" charset="0"/>
              </a:rPr>
              <a:t>krivičnog</a:t>
            </a:r>
            <a:r>
              <a:rPr lang="en-US" altLang="sr-Latn-RS" sz="2400" dirty="0">
                <a:latin typeface="Bookman Old Style" panose="02050604050505020204" pitchFamily="18" charset="0"/>
              </a:rPr>
              <a:t> </a:t>
            </a:r>
            <a:r>
              <a:rPr lang="en-US" altLang="sr-Latn-RS" sz="2400" dirty="0" err="1">
                <a:latin typeface="Bookman Old Style" panose="02050604050505020204" pitchFamily="18" charset="0"/>
              </a:rPr>
              <a:t>dela</a:t>
            </a:r>
            <a:r>
              <a:rPr lang="en-US" altLang="sr-Latn-RS" sz="2400" dirty="0">
                <a:latin typeface="Bookman Old Style" panose="02050604050505020204" pitchFamily="18" charset="0"/>
              </a:rPr>
              <a:t> </a:t>
            </a:r>
            <a:r>
              <a:rPr lang="en-US" altLang="sr-Latn-RS" sz="2400" dirty="0" err="1">
                <a:latin typeface="Bookman Old Style" panose="02050604050505020204" pitchFamily="18" charset="0"/>
              </a:rPr>
              <a:t>iz</a:t>
            </a:r>
            <a:r>
              <a:rPr lang="en-US" altLang="sr-Latn-RS" sz="2400" dirty="0">
                <a:latin typeface="Bookman Old Style" panose="02050604050505020204" pitchFamily="18" charset="0"/>
              </a:rPr>
              <a:t> </a:t>
            </a:r>
            <a:r>
              <a:rPr lang="en-US" altLang="sr-Latn-RS" sz="2400" dirty="0" err="1">
                <a:latin typeface="Bookman Old Style" panose="02050604050505020204" pitchFamily="18" charset="0"/>
              </a:rPr>
              <a:t>čl</a:t>
            </a:r>
            <a:r>
              <a:rPr lang="en-US" altLang="sr-Latn-RS" sz="2400" dirty="0">
                <a:latin typeface="Bookman Old Style" panose="02050604050505020204" pitchFamily="18" charset="0"/>
              </a:rPr>
              <a:t>. 185. KZ, </a:t>
            </a:r>
            <a:r>
              <a:rPr lang="en-US" altLang="sr-Latn-RS" sz="2400" dirty="0" err="1">
                <a:latin typeface="Bookman Old Style" panose="02050604050505020204" pitchFamily="18" charset="0"/>
              </a:rPr>
              <a:t>prema</a:t>
            </a:r>
            <a:r>
              <a:rPr lang="en-US" altLang="sr-Latn-RS" sz="2400" dirty="0">
                <a:latin typeface="Bookman Old Style" panose="02050604050505020204" pitchFamily="18" charset="0"/>
              </a:rPr>
              <a:t> </a:t>
            </a:r>
            <a:r>
              <a:rPr lang="en-US" altLang="sr-Latn-RS" sz="2400" dirty="0" err="1">
                <a:latin typeface="Bookman Old Style" panose="02050604050505020204" pitchFamily="18" charset="0"/>
              </a:rPr>
              <a:t>modalitetima</a:t>
            </a:r>
            <a:r>
              <a:rPr lang="en-US" altLang="sr-Latn-RS" sz="2400" dirty="0">
                <a:latin typeface="Bookman Old Style" panose="02050604050505020204" pitchFamily="18" charset="0"/>
              </a:rPr>
              <a:t> </a:t>
            </a:r>
            <a:r>
              <a:rPr lang="en-US" altLang="sr-Latn-RS" sz="2400" dirty="0" err="1">
                <a:latin typeface="Bookman Old Style" panose="02050604050505020204" pitchFamily="18" charset="0"/>
              </a:rPr>
              <a:t>najbitnijih</a:t>
            </a:r>
            <a:r>
              <a:rPr lang="en-US" altLang="sr-Latn-RS" sz="2400" dirty="0">
                <a:latin typeface="Bookman Old Style" panose="02050604050505020204" pitchFamily="18" charset="0"/>
              </a:rPr>
              <a:t> socio-</a:t>
            </a:r>
            <a:r>
              <a:rPr lang="en-US" altLang="sr-Latn-RS" sz="2400" dirty="0" err="1">
                <a:latin typeface="Bookman Old Style" panose="02050604050505020204" pitchFamily="18" charset="0"/>
              </a:rPr>
              <a:t>demografskih</a:t>
            </a:r>
            <a:r>
              <a:rPr lang="en-US" altLang="sr-Latn-RS" sz="2400" dirty="0">
                <a:latin typeface="Bookman Old Style" panose="02050604050505020204" pitchFamily="18" charset="0"/>
              </a:rPr>
              <a:t> </a:t>
            </a:r>
            <a:r>
              <a:rPr lang="en-US" altLang="sr-Latn-RS" sz="2400" dirty="0" err="1">
                <a:latin typeface="Bookman Old Style" panose="02050604050505020204" pitchFamily="18" charset="0"/>
              </a:rPr>
              <a:t>obeležja</a:t>
            </a:r>
            <a:r>
              <a:rPr lang="en-US" altLang="sr-Latn-RS" sz="2400" dirty="0">
                <a:latin typeface="Bookman Old Style" panose="02050604050505020204" pitchFamily="18" charset="0"/>
              </a:rPr>
              <a:t>: </a:t>
            </a:r>
          </a:p>
          <a:p>
            <a:pPr algn="just">
              <a:buClr>
                <a:srgbClr val="FF0000"/>
              </a:buClr>
              <a:buSzPct val="120000"/>
              <a:buFont typeface="Wingdings" panose="05000000000000000000" pitchFamily="2" charset="2"/>
              <a:buChar char="q"/>
            </a:pPr>
            <a:r>
              <a:rPr lang="en-US" altLang="sr-Latn-RS" sz="2400" dirty="0">
                <a:latin typeface="Bookman Old Style" panose="02050604050505020204" pitchFamily="18" charset="0"/>
              </a:rPr>
              <a:t> </a:t>
            </a:r>
            <a:r>
              <a:rPr lang="en-US" altLang="sr-Latn-RS" sz="2400" dirty="0" err="1">
                <a:latin typeface="Bookman Old Style" panose="02050604050505020204" pitchFamily="18" charset="0"/>
              </a:rPr>
              <a:t>dob</a:t>
            </a:r>
            <a:r>
              <a:rPr lang="en-US" altLang="sr-Latn-RS" sz="2400" dirty="0">
                <a:latin typeface="Bookman Old Style" panose="02050604050505020204" pitchFamily="18" charset="0"/>
              </a:rPr>
              <a:t>,               </a:t>
            </a:r>
          </a:p>
          <a:p>
            <a:pPr algn="just">
              <a:buClr>
                <a:srgbClr val="FF0000"/>
              </a:buClr>
              <a:buSzPct val="120000"/>
              <a:buFont typeface="Wingdings" panose="05000000000000000000" pitchFamily="2" charset="2"/>
              <a:buChar char="q"/>
            </a:pPr>
            <a:r>
              <a:rPr lang="en-US" altLang="sr-Latn-RS" sz="2400" dirty="0">
                <a:latin typeface="Bookman Old Style" panose="02050604050505020204" pitchFamily="18" charset="0"/>
              </a:rPr>
              <a:t> </a:t>
            </a:r>
            <a:r>
              <a:rPr lang="en-US" altLang="sr-Latn-RS" sz="2400" dirty="0" err="1">
                <a:latin typeface="Bookman Old Style" panose="02050604050505020204" pitchFamily="18" charset="0"/>
              </a:rPr>
              <a:t>školska</a:t>
            </a:r>
            <a:r>
              <a:rPr lang="en-US" altLang="sr-Latn-RS" sz="2400" dirty="0">
                <a:latin typeface="Bookman Old Style" panose="02050604050505020204" pitchFamily="18" charset="0"/>
              </a:rPr>
              <a:t> </a:t>
            </a:r>
            <a:r>
              <a:rPr lang="en-US" altLang="sr-Latn-RS" sz="2400" dirty="0" err="1">
                <a:latin typeface="Bookman Old Style" panose="02050604050505020204" pitchFamily="18" charset="0"/>
              </a:rPr>
              <a:t>sprema</a:t>
            </a:r>
            <a:r>
              <a:rPr lang="en-US" altLang="sr-Latn-RS" sz="2400" dirty="0">
                <a:latin typeface="Bookman Old Style" panose="02050604050505020204" pitchFamily="18" charset="0"/>
              </a:rPr>
              <a:t>, </a:t>
            </a:r>
          </a:p>
          <a:p>
            <a:pPr algn="just">
              <a:buClr>
                <a:srgbClr val="FF0000"/>
              </a:buClr>
              <a:buSzPct val="120000"/>
              <a:buFont typeface="Wingdings" panose="05000000000000000000" pitchFamily="2" charset="2"/>
              <a:buChar char="q"/>
            </a:pPr>
            <a:r>
              <a:rPr lang="en-US" altLang="sr-Latn-RS" sz="2400" dirty="0">
                <a:latin typeface="Bookman Old Style" panose="02050604050505020204" pitchFamily="18" charset="0"/>
              </a:rPr>
              <a:t> </a:t>
            </a:r>
            <a:r>
              <a:rPr lang="en-US" altLang="sr-Latn-RS" sz="2400" dirty="0" err="1">
                <a:latin typeface="Bookman Old Style" panose="02050604050505020204" pitchFamily="18" charset="0"/>
              </a:rPr>
              <a:t>zaposlenost</a:t>
            </a:r>
            <a:r>
              <a:rPr lang="en-US" altLang="sr-Latn-RS" sz="2400" dirty="0">
                <a:latin typeface="Bookman Old Style" panose="02050604050505020204" pitchFamily="18" charset="0"/>
              </a:rPr>
              <a:t>, </a:t>
            </a:r>
          </a:p>
          <a:p>
            <a:pPr algn="just">
              <a:buClr>
                <a:srgbClr val="FF0000"/>
              </a:buClr>
              <a:buSzPct val="120000"/>
              <a:buFont typeface="Wingdings" panose="05000000000000000000" pitchFamily="2" charset="2"/>
              <a:buChar char="q"/>
            </a:pPr>
            <a:r>
              <a:rPr lang="en-US" altLang="sr-Latn-RS" sz="2400" dirty="0">
                <a:latin typeface="Bookman Old Style" panose="02050604050505020204" pitchFamily="18" charset="0"/>
              </a:rPr>
              <a:t> </a:t>
            </a:r>
            <a:r>
              <a:rPr lang="en-US" altLang="sr-Latn-RS" sz="2400" dirty="0" err="1">
                <a:latin typeface="Bookman Old Style" panose="02050604050505020204" pitchFamily="18" charset="0"/>
              </a:rPr>
              <a:t>bračni</a:t>
            </a:r>
            <a:r>
              <a:rPr lang="en-US" altLang="sr-Latn-RS" sz="2400" dirty="0">
                <a:latin typeface="Bookman Old Style" panose="02050604050505020204" pitchFamily="18" charset="0"/>
              </a:rPr>
              <a:t> status, </a:t>
            </a:r>
          </a:p>
          <a:p>
            <a:pPr algn="just">
              <a:buClr>
                <a:srgbClr val="FF0000"/>
              </a:buClr>
              <a:buSzPct val="120000"/>
              <a:buFont typeface="Wingdings" panose="05000000000000000000" pitchFamily="2" charset="2"/>
              <a:buChar char="q"/>
            </a:pPr>
            <a:r>
              <a:rPr lang="en-US" altLang="sr-Latn-RS" sz="2400" dirty="0">
                <a:latin typeface="Bookman Old Style" panose="02050604050505020204" pitchFamily="18" charset="0"/>
              </a:rPr>
              <a:t> </a:t>
            </a:r>
            <a:r>
              <a:rPr lang="en-US" altLang="sr-Latn-RS" sz="2400" dirty="0" err="1">
                <a:latin typeface="Bookman Old Style" panose="02050604050505020204" pitchFamily="18" charset="0"/>
              </a:rPr>
              <a:t>krakter</a:t>
            </a:r>
            <a:r>
              <a:rPr lang="en-US" altLang="sr-Latn-RS" sz="2400" dirty="0">
                <a:latin typeface="Bookman Old Style" panose="02050604050505020204" pitchFamily="18" charset="0"/>
              </a:rPr>
              <a:t> </a:t>
            </a:r>
            <a:r>
              <a:rPr lang="en-US" altLang="sr-Latn-RS" sz="2400" dirty="0" err="1">
                <a:latin typeface="Bookman Old Style" panose="02050604050505020204" pitchFamily="18" charset="0"/>
              </a:rPr>
              <a:t>mesta</a:t>
            </a:r>
            <a:r>
              <a:rPr lang="en-US" altLang="sr-Latn-RS" sz="2400" dirty="0">
                <a:latin typeface="Bookman Old Style" panose="02050604050505020204" pitchFamily="18" charset="0"/>
              </a:rPr>
              <a:t> </a:t>
            </a:r>
            <a:r>
              <a:rPr lang="en-US" altLang="sr-Latn-RS" sz="2400" dirty="0" err="1">
                <a:latin typeface="Bookman Old Style" panose="02050604050505020204" pitchFamily="18" charset="0"/>
              </a:rPr>
              <a:t>prebivališta</a:t>
            </a:r>
            <a:r>
              <a:rPr lang="en-US" altLang="sr-Latn-RS" sz="2400" dirty="0">
                <a:latin typeface="Bookman Old Style" panose="02050604050505020204" pitchFamily="18" charset="0"/>
              </a:rPr>
              <a:t> (</a:t>
            </a:r>
            <a:r>
              <a:rPr lang="en-US" altLang="sr-Latn-RS" sz="2400" dirty="0" err="1">
                <a:latin typeface="Bookman Old Style" panose="02050604050505020204" pitchFamily="18" charset="0"/>
              </a:rPr>
              <a:t>selo</a:t>
            </a:r>
            <a:r>
              <a:rPr lang="en-US" altLang="sr-Latn-RS" sz="2400" dirty="0">
                <a:latin typeface="Bookman Old Style" panose="02050604050505020204" pitchFamily="18" charset="0"/>
              </a:rPr>
              <a:t>-grad), </a:t>
            </a:r>
          </a:p>
          <a:p>
            <a:pPr algn="just">
              <a:buClr>
                <a:srgbClr val="FF0000"/>
              </a:buClr>
              <a:buSzPct val="120000"/>
              <a:buFont typeface="Wingdings" panose="05000000000000000000" pitchFamily="2" charset="2"/>
              <a:buChar char="q"/>
            </a:pPr>
            <a:r>
              <a:rPr lang="en-US" altLang="sr-Latn-RS" sz="2400" dirty="0">
                <a:latin typeface="Bookman Old Style" panose="02050604050505020204" pitchFamily="18" charset="0"/>
              </a:rPr>
              <a:t> </a:t>
            </a:r>
            <a:r>
              <a:rPr lang="en-US" altLang="sr-Latn-RS" sz="2400" dirty="0" err="1">
                <a:latin typeface="Bookman Old Style" panose="02050604050505020204" pitchFamily="18" charset="0"/>
              </a:rPr>
              <a:t>ranija</a:t>
            </a:r>
            <a:r>
              <a:rPr lang="en-US" altLang="sr-Latn-RS" sz="2400" dirty="0">
                <a:latin typeface="Bookman Old Style" panose="02050604050505020204" pitchFamily="18" charset="0"/>
              </a:rPr>
              <a:t> </a:t>
            </a:r>
            <a:r>
              <a:rPr lang="en-US" altLang="sr-Latn-RS" sz="2400" dirty="0" err="1">
                <a:latin typeface="Bookman Old Style" panose="02050604050505020204" pitchFamily="18" charset="0"/>
              </a:rPr>
              <a:t>osuđivanost</a:t>
            </a:r>
            <a:r>
              <a:rPr lang="en-US" altLang="sr-Latn-RS" sz="2400" dirty="0">
                <a:latin typeface="Bookman Old Style" panose="02050604050505020204" pitchFamily="18" charset="0"/>
              </a:rPr>
              <a:t>, </a:t>
            </a:r>
          </a:p>
          <a:p>
            <a:pPr algn="just">
              <a:buClr>
                <a:srgbClr val="FF0000"/>
              </a:buClr>
              <a:buSzPct val="120000"/>
              <a:buFont typeface="Wingdings" panose="05000000000000000000" pitchFamily="2" charset="2"/>
              <a:buChar char="q"/>
            </a:pPr>
            <a:r>
              <a:rPr lang="en-US" altLang="sr-Latn-RS" sz="2400" dirty="0">
                <a:latin typeface="Bookman Old Style" panose="02050604050505020204" pitchFamily="18" charset="0"/>
              </a:rPr>
              <a:t> </a:t>
            </a:r>
            <a:r>
              <a:rPr lang="en-US" altLang="sr-Latn-RS" sz="2400" dirty="0" err="1">
                <a:latin typeface="Bookman Old Style" panose="02050604050505020204" pitchFamily="18" charset="0"/>
              </a:rPr>
              <a:t>struktura</a:t>
            </a:r>
            <a:r>
              <a:rPr lang="en-US" altLang="sr-Latn-RS" sz="2400" dirty="0">
                <a:latin typeface="Bookman Old Style" panose="02050604050505020204" pitchFamily="18" charset="0"/>
              </a:rPr>
              <a:t> </a:t>
            </a:r>
            <a:r>
              <a:rPr lang="en-US" altLang="sr-Latn-RS" sz="2400" dirty="0" err="1">
                <a:latin typeface="Bookman Old Style" panose="02050604050505020204" pitchFamily="18" charset="0"/>
              </a:rPr>
              <a:t>ranije</a:t>
            </a:r>
            <a:r>
              <a:rPr lang="en-US" altLang="sr-Latn-RS" sz="2400" dirty="0">
                <a:latin typeface="Bookman Old Style" panose="02050604050505020204" pitchFamily="18" charset="0"/>
              </a:rPr>
              <a:t> </a:t>
            </a:r>
            <a:r>
              <a:rPr lang="en-US" altLang="sr-Latn-RS" sz="2400" dirty="0" err="1">
                <a:latin typeface="Bookman Old Style" panose="02050604050505020204" pitchFamily="18" charset="0"/>
              </a:rPr>
              <a:t>izvršenih</a:t>
            </a:r>
            <a:r>
              <a:rPr lang="en-US" altLang="sr-Latn-RS" sz="2400" dirty="0">
                <a:latin typeface="Bookman Old Style" panose="02050604050505020204" pitchFamily="18" charset="0"/>
              </a:rPr>
              <a:t> </a:t>
            </a:r>
            <a:r>
              <a:rPr lang="en-US" altLang="sr-Latn-RS" sz="2400" dirty="0" err="1">
                <a:latin typeface="Bookman Old Style" panose="02050604050505020204" pitchFamily="18" charset="0"/>
              </a:rPr>
              <a:t>krivinih</a:t>
            </a:r>
            <a:r>
              <a:rPr lang="en-US" altLang="sr-Latn-RS" sz="2400" dirty="0">
                <a:latin typeface="Bookman Old Style" panose="02050604050505020204" pitchFamily="18" charset="0"/>
              </a:rPr>
              <a:t> </a:t>
            </a:r>
            <a:r>
              <a:rPr lang="en-US" altLang="sr-Latn-RS" sz="2400" dirty="0" err="1">
                <a:latin typeface="Bookman Old Style" panose="02050604050505020204" pitchFamily="18" charset="0"/>
              </a:rPr>
              <a:t>dela</a:t>
            </a:r>
            <a:r>
              <a:rPr lang="en-US" altLang="sr-Latn-RS" sz="2400" dirty="0">
                <a:latin typeface="Bookman Old Style" panose="02050604050505020204" pitchFamily="18" charset="0"/>
              </a:rPr>
              <a:t>.</a:t>
            </a:r>
          </a:p>
        </p:txBody>
      </p:sp>
    </p:spTree>
    <p:extLst>
      <p:ext uri="{BB962C8B-B14F-4D97-AF65-F5344CB8AC3E}">
        <p14:creationId xmlns:p14="http://schemas.microsoft.com/office/powerpoint/2010/main" val="457840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1000"/>
                                        <p:tgtEl>
                                          <p:spTgt spid="12290"/>
                                        </p:tgtEl>
                                      </p:cBhvr>
                                    </p:animEffect>
                                    <p:anim calcmode="lin" valueType="num">
                                      <p:cBhvr>
                                        <p:cTn id="8" dur="1000" fill="hold"/>
                                        <p:tgtEl>
                                          <p:spTgt spid="12290"/>
                                        </p:tgtEl>
                                        <p:attrNameLst>
                                          <p:attrName>ppt_x</p:attrName>
                                        </p:attrNameLst>
                                      </p:cBhvr>
                                      <p:tavLst>
                                        <p:tav tm="0">
                                          <p:val>
                                            <p:strVal val="#ppt_x"/>
                                          </p:val>
                                        </p:tav>
                                        <p:tav tm="100000">
                                          <p:val>
                                            <p:strVal val="#ppt_x"/>
                                          </p:val>
                                        </p:tav>
                                      </p:tavLst>
                                    </p:anim>
                                    <p:anim calcmode="lin" valueType="num">
                                      <p:cBhvr>
                                        <p:cTn id="9" dur="1000" fill="hold"/>
                                        <p:tgtEl>
                                          <p:spTgt spid="1229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2291">
                                            <p:txEl>
                                              <p:pRg st="0" end="0"/>
                                            </p:txEl>
                                          </p:spTgt>
                                        </p:tgtEl>
                                        <p:attrNameLst>
                                          <p:attrName>style.visibility</p:attrName>
                                        </p:attrNameLst>
                                      </p:cBhvr>
                                      <p:to>
                                        <p:strVal val="visible"/>
                                      </p:to>
                                    </p:set>
                                    <p:animEffect transition="in" filter="fade">
                                      <p:cBhvr>
                                        <p:cTn id="13" dur="500"/>
                                        <p:tgtEl>
                                          <p:spTgt spid="12291">
                                            <p:txEl>
                                              <p:pRg st="0" end="0"/>
                                            </p:txEl>
                                          </p:spTgt>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12291">
                                            <p:txEl>
                                              <p:pRg st="1" end="1"/>
                                            </p:txEl>
                                          </p:spTgt>
                                        </p:tgtEl>
                                        <p:attrNameLst>
                                          <p:attrName>style.visibility</p:attrName>
                                        </p:attrNameLst>
                                      </p:cBhvr>
                                      <p:to>
                                        <p:strVal val="visible"/>
                                      </p:to>
                                    </p:set>
                                    <p:animEffect transition="in" filter="fade">
                                      <p:cBhvr>
                                        <p:cTn id="17" dur="500"/>
                                        <p:tgtEl>
                                          <p:spTgt spid="12291">
                                            <p:txEl>
                                              <p:pRg st="1" end="1"/>
                                            </p:txEl>
                                          </p:spTgt>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12291">
                                            <p:txEl>
                                              <p:pRg st="2" end="2"/>
                                            </p:txEl>
                                          </p:spTgt>
                                        </p:tgtEl>
                                        <p:attrNameLst>
                                          <p:attrName>style.visibility</p:attrName>
                                        </p:attrNameLst>
                                      </p:cBhvr>
                                      <p:to>
                                        <p:strVal val="visible"/>
                                      </p:to>
                                    </p:set>
                                    <p:animEffect transition="in" filter="fade">
                                      <p:cBhvr>
                                        <p:cTn id="21" dur="500"/>
                                        <p:tgtEl>
                                          <p:spTgt spid="12291">
                                            <p:txEl>
                                              <p:pRg st="2" end="2"/>
                                            </p:txEl>
                                          </p:spTgt>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12291">
                                            <p:txEl>
                                              <p:pRg st="3" end="3"/>
                                            </p:txEl>
                                          </p:spTgt>
                                        </p:tgtEl>
                                        <p:attrNameLst>
                                          <p:attrName>style.visibility</p:attrName>
                                        </p:attrNameLst>
                                      </p:cBhvr>
                                      <p:to>
                                        <p:strVal val="visible"/>
                                      </p:to>
                                    </p:set>
                                    <p:animEffect transition="in" filter="fade">
                                      <p:cBhvr>
                                        <p:cTn id="25" dur="500"/>
                                        <p:tgtEl>
                                          <p:spTgt spid="12291">
                                            <p:txEl>
                                              <p:pRg st="3" end="3"/>
                                            </p:txEl>
                                          </p:spTgt>
                                        </p:tgtEl>
                                      </p:cBhvr>
                                    </p:animEffect>
                                  </p:childTnLst>
                                </p:cTn>
                              </p:par>
                            </p:childTnLst>
                          </p:cTn>
                        </p:par>
                        <p:par>
                          <p:cTn id="26" fill="hold">
                            <p:stCondLst>
                              <p:cond delay="3000"/>
                            </p:stCondLst>
                            <p:childTnLst>
                              <p:par>
                                <p:cTn id="27" presetID="10" presetClass="entr" presetSubtype="0" fill="hold" grpId="0" nodeType="afterEffect">
                                  <p:stCondLst>
                                    <p:cond delay="0"/>
                                  </p:stCondLst>
                                  <p:childTnLst>
                                    <p:set>
                                      <p:cBhvr>
                                        <p:cTn id="28" dur="1" fill="hold">
                                          <p:stCondLst>
                                            <p:cond delay="0"/>
                                          </p:stCondLst>
                                        </p:cTn>
                                        <p:tgtEl>
                                          <p:spTgt spid="12291">
                                            <p:txEl>
                                              <p:pRg st="4" end="4"/>
                                            </p:txEl>
                                          </p:spTgt>
                                        </p:tgtEl>
                                        <p:attrNameLst>
                                          <p:attrName>style.visibility</p:attrName>
                                        </p:attrNameLst>
                                      </p:cBhvr>
                                      <p:to>
                                        <p:strVal val="visible"/>
                                      </p:to>
                                    </p:set>
                                    <p:animEffect transition="in" filter="fade">
                                      <p:cBhvr>
                                        <p:cTn id="29" dur="500"/>
                                        <p:tgtEl>
                                          <p:spTgt spid="12291">
                                            <p:txEl>
                                              <p:pRg st="4" end="4"/>
                                            </p:txEl>
                                          </p:spTgt>
                                        </p:tgtEl>
                                      </p:cBhvr>
                                    </p:animEffect>
                                  </p:childTnLst>
                                </p:cTn>
                              </p:par>
                            </p:childTnLst>
                          </p:cTn>
                        </p:par>
                        <p:par>
                          <p:cTn id="30" fill="hold">
                            <p:stCondLst>
                              <p:cond delay="3500"/>
                            </p:stCondLst>
                            <p:childTnLst>
                              <p:par>
                                <p:cTn id="31" presetID="10" presetClass="entr" presetSubtype="0" fill="hold" grpId="0" nodeType="afterEffect">
                                  <p:stCondLst>
                                    <p:cond delay="0"/>
                                  </p:stCondLst>
                                  <p:childTnLst>
                                    <p:set>
                                      <p:cBhvr>
                                        <p:cTn id="32" dur="1" fill="hold">
                                          <p:stCondLst>
                                            <p:cond delay="0"/>
                                          </p:stCondLst>
                                        </p:cTn>
                                        <p:tgtEl>
                                          <p:spTgt spid="12291">
                                            <p:txEl>
                                              <p:pRg st="5" end="5"/>
                                            </p:txEl>
                                          </p:spTgt>
                                        </p:tgtEl>
                                        <p:attrNameLst>
                                          <p:attrName>style.visibility</p:attrName>
                                        </p:attrNameLst>
                                      </p:cBhvr>
                                      <p:to>
                                        <p:strVal val="visible"/>
                                      </p:to>
                                    </p:set>
                                    <p:animEffect transition="in" filter="fade">
                                      <p:cBhvr>
                                        <p:cTn id="33" dur="500"/>
                                        <p:tgtEl>
                                          <p:spTgt spid="12291">
                                            <p:txEl>
                                              <p:pRg st="5" end="5"/>
                                            </p:txEl>
                                          </p:spTgt>
                                        </p:tgtEl>
                                      </p:cBhvr>
                                    </p:animEffect>
                                  </p:childTnLst>
                                </p:cTn>
                              </p:par>
                            </p:childTnLst>
                          </p:cTn>
                        </p:par>
                        <p:par>
                          <p:cTn id="34" fill="hold">
                            <p:stCondLst>
                              <p:cond delay="4000"/>
                            </p:stCondLst>
                            <p:childTnLst>
                              <p:par>
                                <p:cTn id="35" presetID="10" presetClass="entr" presetSubtype="0" fill="hold" grpId="0" nodeType="afterEffect">
                                  <p:stCondLst>
                                    <p:cond delay="0"/>
                                  </p:stCondLst>
                                  <p:childTnLst>
                                    <p:set>
                                      <p:cBhvr>
                                        <p:cTn id="36" dur="1" fill="hold">
                                          <p:stCondLst>
                                            <p:cond delay="0"/>
                                          </p:stCondLst>
                                        </p:cTn>
                                        <p:tgtEl>
                                          <p:spTgt spid="12291">
                                            <p:txEl>
                                              <p:pRg st="6" end="6"/>
                                            </p:txEl>
                                          </p:spTgt>
                                        </p:tgtEl>
                                        <p:attrNameLst>
                                          <p:attrName>style.visibility</p:attrName>
                                        </p:attrNameLst>
                                      </p:cBhvr>
                                      <p:to>
                                        <p:strVal val="visible"/>
                                      </p:to>
                                    </p:set>
                                    <p:animEffect transition="in" filter="fade">
                                      <p:cBhvr>
                                        <p:cTn id="37" dur="500"/>
                                        <p:tgtEl>
                                          <p:spTgt spid="12291">
                                            <p:txEl>
                                              <p:pRg st="6" end="6"/>
                                            </p:txEl>
                                          </p:spTgt>
                                        </p:tgtEl>
                                      </p:cBhvr>
                                    </p:animEffect>
                                  </p:childTnLst>
                                </p:cTn>
                              </p:par>
                            </p:childTnLst>
                          </p:cTn>
                        </p:par>
                        <p:par>
                          <p:cTn id="38" fill="hold">
                            <p:stCondLst>
                              <p:cond delay="4500"/>
                            </p:stCondLst>
                            <p:childTnLst>
                              <p:par>
                                <p:cTn id="39" presetID="10" presetClass="entr" presetSubtype="0" fill="hold" grpId="0" nodeType="afterEffect">
                                  <p:stCondLst>
                                    <p:cond delay="0"/>
                                  </p:stCondLst>
                                  <p:childTnLst>
                                    <p:set>
                                      <p:cBhvr>
                                        <p:cTn id="40" dur="1" fill="hold">
                                          <p:stCondLst>
                                            <p:cond delay="0"/>
                                          </p:stCondLst>
                                        </p:cTn>
                                        <p:tgtEl>
                                          <p:spTgt spid="12291">
                                            <p:txEl>
                                              <p:pRg st="7" end="7"/>
                                            </p:txEl>
                                          </p:spTgt>
                                        </p:tgtEl>
                                        <p:attrNameLst>
                                          <p:attrName>style.visibility</p:attrName>
                                        </p:attrNameLst>
                                      </p:cBhvr>
                                      <p:to>
                                        <p:strVal val="visible"/>
                                      </p:to>
                                    </p:set>
                                    <p:animEffect transition="in" filter="fade">
                                      <p:cBhvr>
                                        <p:cTn id="41" dur="500"/>
                                        <p:tgtEl>
                                          <p:spTgt spid="1229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idx="4294967295"/>
          </p:nvPr>
        </p:nvSpPr>
        <p:spPr>
          <a:xfrm>
            <a:off x="684214" y="954090"/>
            <a:ext cx="9404351" cy="750887"/>
          </a:xfrm>
        </p:spPr>
        <p:txBody>
          <a:bodyPr/>
          <a:lstStyle/>
          <a:p>
            <a:pPr>
              <a:buClr>
                <a:srgbClr val="FF0000"/>
              </a:buClr>
              <a:buFont typeface="Wingdings" panose="05000000000000000000" pitchFamily="2" charset="2"/>
              <a:buChar char="q"/>
            </a:pPr>
            <a:r>
              <a:rPr lang="en-US" altLang="sr-Latn-RS" sz="2800" b="1" dirty="0">
                <a:latin typeface="Bookman Old Style" panose="02050604050505020204" pitchFamily="18" charset="0"/>
              </a:rPr>
              <a:t> </a:t>
            </a:r>
            <a:r>
              <a:rPr lang="sr-Latn-CS" altLang="sr-Latn-RS" sz="3200" b="1" dirty="0">
                <a:latin typeface="Bookman Old Style" panose="02050604050505020204" pitchFamily="18" charset="0"/>
              </a:rPr>
              <a:t>Metod</a:t>
            </a:r>
            <a:endParaRPr lang="sr-Latn-RS" altLang="sr-Latn-RS" sz="2800" b="1" dirty="0">
              <a:latin typeface="Bookman Old Style" panose="02050604050505020204" pitchFamily="18" charset="0"/>
            </a:endParaRPr>
          </a:p>
        </p:txBody>
      </p:sp>
      <p:sp>
        <p:nvSpPr>
          <p:cNvPr id="50179" name="Content Placeholder 4"/>
          <p:cNvSpPr>
            <a:spLocks noGrp="1"/>
          </p:cNvSpPr>
          <p:nvPr>
            <p:ph idx="4294967295"/>
          </p:nvPr>
        </p:nvSpPr>
        <p:spPr>
          <a:xfrm>
            <a:off x="617537" y="1808164"/>
            <a:ext cx="11282363" cy="3729037"/>
          </a:xfrm>
        </p:spPr>
        <p:txBody>
          <a:bodyPr/>
          <a:lstStyle/>
          <a:p>
            <a:pPr algn="just"/>
            <a:endParaRPr lang="sr-Latn-CS" altLang="sr-Latn-RS" sz="3200" dirty="0">
              <a:latin typeface="Bookman Old Style" panose="02050604050505020204" pitchFamily="18" charset="0"/>
            </a:endParaRPr>
          </a:p>
          <a:p>
            <a:pPr algn="just"/>
            <a:r>
              <a:rPr lang="sr-Latn-CS" altLang="sr-Latn-RS" sz="3200" dirty="0">
                <a:latin typeface="Bookman Old Style" panose="02050604050505020204" pitchFamily="18" charset="0"/>
              </a:rPr>
              <a:t> Istraživanjem nisu razmatrani podaci koji se odnose na zanimanje i socio-ekonomski status, iz razloga njihove nepotpunosti.</a:t>
            </a:r>
          </a:p>
        </p:txBody>
      </p:sp>
    </p:spTree>
    <p:extLst>
      <p:ext uri="{BB962C8B-B14F-4D97-AF65-F5344CB8AC3E}">
        <p14:creationId xmlns:p14="http://schemas.microsoft.com/office/powerpoint/2010/main" val="3976743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0178"/>
                                        </p:tgtEl>
                                        <p:attrNameLst>
                                          <p:attrName>style.visibility</p:attrName>
                                        </p:attrNameLst>
                                      </p:cBhvr>
                                      <p:to>
                                        <p:strVal val="visible"/>
                                      </p:to>
                                    </p:set>
                                    <p:animEffect transition="in" filter="fade">
                                      <p:cBhvr>
                                        <p:cTn id="7" dur="1000"/>
                                        <p:tgtEl>
                                          <p:spTgt spid="50178"/>
                                        </p:tgtEl>
                                      </p:cBhvr>
                                    </p:animEffect>
                                    <p:anim calcmode="lin" valueType="num">
                                      <p:cBhvr>
                                        <p:cTn id="8" dur="1000" fill="hold"/>
                                        <p:tgtEl>
                                          <p:spTgt spid="50178"/>
                                        </p:tgtEl>
                                        <p:attrNameLst>
                                          <p:attrName>ppt_x</p:attrName>
                                        </p:attrNameLst>
                                      </p:cBhvr>
                                      <p:tavLst>
                                        <p:tav tm="0">
                                          <p:val>
                                            <p:strVal val="#ppt_x"/>
                                          </p:val>
                                        </p:tav>
                                        <p:tav tm="100000">
                                          <p:val>
                                            <p:strVal val="#ppt_x"/>
                                          </p:val>
                                        </p:tav>
                                      </p:tavLst>
                                    </p:anim>
                                    <p:anim calcmode="lin" valueType="num">
                                      <p:cBhvr>
                                        <p:cTn id="9" dur="1000" fill="hold"/>
                                        <p:tgtEl>
                                          <p:spTgt spid="5017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50179">
                                            <p:txEl>
                                              <p:pRg st="1" end="1"/>
                                            </p:txEl>
                                          </p:spTgt>
                                        </p:tgtEl>
                                        <p:attrNameLst>
                                          <p:attrName>style.visibility</p:attrName>
                                        </p:attrNameLst>
                                      </p:cBhvr>
                                      <p:to>
                                        <p:strVal val="visible"/>
                                      </p:to>
                                    </p:set>
                                    <p:animEffect transition="in" filter="barn(inVertical)">
                                      <p:cBhvr>
                                        <p:cTn id="13" dur="500"/>
                                        <p:tgtEl>
                                          <p:spTgt spid="5017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p:bldP spid="50179"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idx="4294967295"/>
          </p:nvPr>
        </p:nvSpPr>
        <p:spPr>
          <a:xfrm>
            <a:off x="684214" y="954090"/>
            <a:ext cx="9404351" cy="750887"/>
          </a:xfrm>
        </p:spPr>
        <p:txBody>
          <a:bodyPr/>
          <a:lstStyle/>
          <a:p>
            <a:pPr>
              <a:buClr>
                <a:srgbClr val="FF0000"/>
              </a:buClr>
              <a:buFont typeface="Wingdings" panose="05000000000000000000" pitchFamily="2" charset="2"/>
              <a:buChar char="q"/>
            </a:pPr>
            <a:r>
              <a:rPr lang="en-US" altLang="sr-Latn-RS" sz="3200" b="1" dirty="0" err="1">
                <a:latin typeface="Bookman Old Style" panose="02050604050505020204" pitchFamily="18" charset="0"/>
              </a:rPr>
              <a:t>Metod</a:t>
            </a:r>
            <a:endParaRPr lang="en-US" altLang="sr-Latn-RS" sz="3200" b="1" dirty="0">
              <a:latin typeface="Bookman Old Style" panose="02050604050505020204" pitchFamily="18" charset="0"/>
            </a:endParaRPr>
          </a:p>
        </p:txBody>
      </p:sp>
      <p:sp>
        <p:nvSpPr>
          <p:cNvPr id="53251" name="Content Placeholder 4"/>
          <p:cNvSpPr>
            <a:spLocks noGrp="1"/>
          </p:cNvSpPr>
          <p:nvPr>
            <p:ph idx="4294967295"/>
          </p:nvPr>
        </p:nvSpPr>
        <p:spPr>
          <a:xfrm>
            <a:off x="550863" y="1755775"/>
            <a:ext cx="10806112" cy="3729039"/>
          </a:xfrm>
        </p:spPr>
        <p:txBody>
          <a:bodyPr/>
          <a:lstStyle/>
          <a:p>
            <a:pPr algn="just"/>
            <a:endParaRPr lang="en-US" altLang="sr-Latn-RS" sz="3200" dirty="0">
              <a:latin typeface="Bookman Old Style" panose="02050604050505020204" pitchFamily="18" charset="0"/>
            </a:endParaRPr>
          </a:p>
          <a:p>
            <a:pPr algn="just"/>
            <a:r>
              <a:rPr lang="en-US" altLang="sr-Latn-RS" sz="3200" dirty="0">
                <a:latin typeface="Bookman Old Style" panose="02050604050505020204" pitchFamily="18" charset="0"/>
              </a:rPr>
              <a:t> </a:t>
            </a:r>
            <a:r>
              <a:rPr lang="en-US" altLang="sr-Latn-RS" sz="3200" dirty="0" err="1">
                <a:latin typeface="Bookman Old Style" panose="02050604050505020204" pitchFamily="18" charset="0"/>
              </a:rPr>
              <a:t>Sve</a:t>
            </a:r>
            <a:r>
              <a:rPr lang="en-US" altLang="sr-Latn-RS" sz="3200" dirty="0">
                <a:latin typeface="Bookman Old Style" panose="02050604050505020204" pitchFamily="18" charset="0"/>
              </a:rPr>
              <a:t> </a:t>
            </a:r>
            <a:r>
              <a:rPr lang="en-US" altLang="sr-Latn-RS" sz="3200" dirty="0" err="1">
                <a:latin typeface="Bookman Old Style" panose="02050604050505020204" pitchFamily="18" charset="0"/>
              </a:rPr>
              <a:t>analize</a:t>
            </a:r>
            <a:r>
              <a:rPr lang="en-US" altLang="sr-Latn-RS" sz="3200" dirty="0">
                <a:latin typeface="Bookman Old Style" panose="02050604050505020204" pitchFamily="18" charset="0"/>
              </a:rPr>
              <a:t> </a:t>
            </a:r>
            <a:r>
              <a:rPr lang="en-US" altLang="sr-Latn-RS" sz="3200" dirty="0" err="1">
                <a:latin typeface="Bookman Old Style" panose="02050604050505020204" pitchFamily="18" charset="0"/>
              </a:rPr>
              <a:t>izvedene</a:t>
            </a:r>
            <a:r>
              <a:rPr lang="en-US" altLang="sr-Latn-RS" sz="3200" dirty="0">
                <a:latin typeface="Bookman Old Style" panose="02050604050505020204" pitchFamily="18" charset="0"/>
              </a:rPr>
              <a:t> </a:t>
            </a:r>
            <a:r>
              <a:rPr lang="en-US" altLang="sr-Latn-RS" sz="3200" dirty="0" err="1">
                <a:latin typeface="Bookman Old Style" panose="02050604050505020204" pitchFamily="18" charset="0"/>
              </a:rPr>
              <a:t>su</a:t>
            </a:r>
            <a:r>
              <a:rPr lang="en-US" altLang="sr-Latn-RS" sz="3200" dirty="0">
                <a:latin typeface="Bookman Old Style" panose="02050604050505020204" pitchFamily="18" charset="0"/>
              </a:rPr>
              <a:t> </a:t>
            </a:r>
            <a:r>
              <a:rPr lang="en-US" altLang="sr-Latn-RS" sz="3200" dirty="0" err="1">
                <a:latin typeface="Bookman Old Style" panose="02050604050505020204" pitchFamily="18" charset="0"/>
              </a:rPr>
              <a:t>na</a:t>
            </a:r>
            <a:r>
              <a:rPr lang="en-US" altLang="sr-Latn-RS" sz="3200" dirty="0">
                <a:latin typeface="Bookman Old Style" panose="02050604050505020204" pitchFamily="18" charset="0"/>
              </a:rPr>
              <a:t> </a:t>
            </a:r>
            <a:r>
              <a:rPr lang="en-US" altLang="sr-Latn-RS" sz="3200" dirty="0" err="1">
                <a:latin typeface="Bookman Old Style" panose="02050604050505020204" pitchFamily="18" charset="0"/>
              </a:rPr>
              <a:t>podacima</a:t>
            </a:r>
            <a:r>
              <a:rPr lang="en-US" altLang="sr-Latn-RS" sz="3200" dirty="0">
                <a:latin typeface="Bookman Old Style" panose="02050604050505020204" pitchFamily="18" charset="0"/>
              </a:rPr>
              <a:t> </a:t>
            </a:r>
            <a:r>
              <a:rPr lang="en-US" altLang="sr-Latn-RS" sz="3200" b="1" dirty="0" err="1">
                <a:latin typeface="Bookman Old Style" panose="02050604050505020204" pitchFamily="18" charset="0"/>
              </a:rPr>
              <a:t>Višeg</a:t>
            </a:r>
            <a:r>
              <a:rPr lang="en-US" altLang="sr-Latn-RS" sz="3200" b="1" dirty="0">
                <a:latin typeface="Bookman Old Style" panose="02050604050505020204" pitchFamily="18" charset="0"/>
              </a:rPr>
              <a:t> </a:t>
            </a:r>
            <a:r>
              <a:rPr lang="en-US" altLang="sr-Latn-RS" sz="3200" b="1" dirty="0" err="1">
                <a:latin typeface="Bookman Old Style" panose="02050604050505020204" pitchFamily="18" charset="0"/>
              </a:rPr>
              <a:t>javnog</a:t>
            </a:r>
            <a:r>
              <a:rPr lang="en-US" altLang="sr-Latn-RS" sz="3200" b="1" dirty="0">
                <a:latin typeface="Bookman Old Style" panose="02050604050505020204" pitchFamily="18" charset="0"/>
              </a:rPr>
              <a:t> </a:t>
            </a:r>
            <a:r>
              <a:rPr lang="en-US" altLang="sr-Latn-RS" sz="3200" b="1" dirty="0" err="1">
                <a:latin typeface="Bookman Old Style" panose="02050604050505020204" pitchFamily="18" charset="0"/>
              </a:rPr>
              <a:t>tužilaštva</a:t>
            </a:r>
            <a:r>
              <a:rPr lang="en-US" altLang="sr-Latn-RS" sz="3200" b="1" dirty="0">
                <a:latin typeface="Bookman Old Style" panose="02050604050505020204" pitchFamily="18" charset="0"/>
              </a:rPr>
              <a:t> u </a:t>
            </a:r>
            <a:r>
              <a:rPr lang="en-US" altLang="sr-Latn-RS" sz="3200" b="1" dirty="0" err="1">
                <a:latin typeface="Bookman Old Style" panose="02050604050505020204" pitchFamily="18" charset="0"/>
              </a:rPr>
              <a:t>Beogradu</a:t>
            </a:r>
            <a:r>
              <a:rPr lang="en-US" altLang="sr-Latn-RS" sz="3200" b="1" dirty="0">
                <a:latin typeface="Bookman Old Style" panose="02050604050505020204" pitchFamily="18" charset="0"/>
              </a:rPr>
              <a:t>,</a:t>
            </a:r>
            <a:r>
              <a:rPr lang="en-US" altLang="sr-Latn-RS" sz="3200" dirty="0">
                <a:latin typeface="Bookman Old Style" panose="02050604050505020204" pitchFamily="18" charset="0"/>
              </a:rPr>
              <a:t> </a:t>
            </a:r>
            <a:r>
              <a:rPr lang="en-US" altLang="sr-Latn-RS" sz="3200" dirty="0" err="1">
                <a:latin typeface="Bookman Old Style" panose="02050604050505020204" pitchFamily="18" charset="0"/>
              </a:rPr>
              <a:t>koji</a:t>
            </a:r>
            <a:r>
              <a:rPr lang="en-US" altLang="sr-Latn-RS" sz="3200" dirty="0">
                <a:latin typeface="Bookman Old Style" panose="02050604050505020204" pitchFamily="18" charset="0"/>
              </a:rPr>
              <a:t> </a:t>
            </a:r>
            <a:r>
              <a:rPr lang="en-US" altLang="sr-Latn-RS" sz="3200" dirty="0" err="1">
                <a:latin typeface="Bookman Old Style" panose="02050604050505020204" pitchFamily="18" charset="0"/>
              </a:rPr>
              <a:t>su</a:t>
            </a:r>
            <a:r>
              <a:rPr lang="en-US" altLang="sr-Latn-RS" sz="3200" dirty="0">
                <a:latin typeface="Bookman Old Style" panose="02050604050505020204" pitchFamily="18" charset="0"/>
              </a:rPr>
              <a:t> </a:t>
            </a:r>
            <a:r>
              <a:rPr lang="en-US" altLang="sr-Latn-RS" sz="3200" dirty="0" err="1">
                <a:latin typeface="Bookman Old Style" panose="02050604050505020204" pitchFamily="18" charset="0"/>
              </a:rPr>
              <a:t>obuhvatali</a:t>
            </a:r>
            <a:r>
              <a:rPr lang="en-US" altLang="sr-Latn-RS" sz="3200" dirty="0">
                <a:latin typeface="Bookman Old Style" panose="02050604050505020204" pitchFamily="18" charset="0"/>
              </a:rPr>
              <a:t> </a:t>
            </a:r>
            <a:r>
              <a:rPr lang="en-US" altLang="sr-Latn-RS" sz="3200" dirty="0" err="1">
                <a:latin typeface="Bookman Old Style" panose="02050604050505020204" pitchFamily="18" charset="0"/>
              </a:rPr>
              <a:t>lica</a:t>
            </a:r>
            <a:r>
              <a:rPr lang="en-US" altLang="sr-Latn-RS" sz="3200" dirty="0">
                <a:latin typeface="Bookman Old Style" panose="02050604050505020204" pitchFamily="18" charset="0"/>
              </a:rPr>
              <a:t> </a:t>
            </a:r>
            <a:r>
              <a:rPr lang="en-US" altLang="sr-Latn-RS" sz="3200" dirty="0" err="1">
                <a:latin typeface="Bookman Old Style" panose="02050604050505020204" pitchFamily="18" charset="0"/>
              </a:rPr>
              <a:t>koja</a:t>
            </a:r>
            <a:r>
              <a:rPr lang="en-US" altLang="sr-Latn-RS" sz="3200" dirty="0">
                <a:latin typeface="Bookman Old Style" panose="02050604050505020204" pitchFamily="18" charset="0"/>
              </a:rPr>
              <a:t> </a:t>
            </a:r>
            <a:r>
              <a:rPr lang="en-US" altLang="sr-Latn-RS" sz="3200" dirty="0" err="1">
                <a:latin typeface="Bookman Old Style" panose="02050604050505020204" pitchFamily="18" charset="0"/>
              </a:rPr>
              <a:t>su</a:t>
            </a:r>
            <a:r>
              <a:rPr lang="en-US" altLang="sr-Latn-RS" sz="3200" dirty="0">
                <a:latin typeface="Bookman Old Style" panose="02050604050505020204" pitchFamily="18" charset="0"/>
              </a:rPr>
              <a:t> u </a:t>
            </a:r>
            <a:r>
              <a:rPr lang="en-US" altLang="sr-Latn-RS" sz="3200" dirty="0" err="1">
                <a:latin typeface="Bookman Old Style" panose="02050604050505020204" pitchFamily="18" charset="0"/>
              </a:rPr>
              <a:t>periodu</a:t>
            </a:r>
            <a:r>
              <a:rPr lang="en-US" altLang="sr-Latn-RS" sz="3200" dirty="0">
                <a:latin typeface="Bookman Old Style" panose="02050604050505020204" pitchFamily="18" charset="0"/>
              </a:rPr>
              <a:t> 2013. do 2015. </a:t>
            </a:r>
            <a:r>
              <a:rPr lang="en-US" altLang="sr-Latn-RS" sz="3200" dirty="0" err="1">
                <a:latin typeface="Bookman Old Style" panose="02050604050505020204" pitchFamily="18" charset="0"/>
              </a:rPr>
              <a:t>godine</a:t>
            </a:r>
            <a:r>
              <a:rPr lang="en-US" altLang="sr-Latn-RS" sz="3200" dirty="0">
                <a:latin typeface="Bookman Old Style" panose="02050604050505020204" pitchFamily="18" charset="0"/>
              </a:rPr>
              <a:t>, </a:t>
            </a:r>
            <a:r>
              <a:rPr lang="en-US" altLang="sr-Latn-RS" sz="3200" dirty="0" err="1">
                <a:latin typeface="Bookman Old Style" panose="02050604050505020204" pitchFamily="18" charset="0"/>
              </a:rPr>
              <a:t>izvršila</a:t>
            </a:r>
            <a:r>
              <a:rPr lang="en-US" altLang="sr-Latn-RS" sz="3200" dirty="0">
                <a:latin typeface="Bookman Old Style" panose="02050604050505020204" pitchFamily="18" charset="0"/>
              </a:rPr>
              <a:t> </a:t>
            </a:r>
            <a:r>
              <a:rPr lang="en-US" altLang="sr-Latn-RS" sz="3200" dirty="0" err="1">
                <a:latin typeface="Bookman Old Style" panose="02050604050505020204" pitchFamily="18" charset="0"/>
              </a:rPr>
              <a:t>krivično</a:t>
            </a:r>
            <a:r>
              <a:rPr lang="en-US" altLang="sr-Latn-RS" sz="3200" dirty="0">
                <a:latin typeface="Bookman Old Style" panose="02050604050505020204" pitchFamily="18" charset="0"/>
              </a:rPr>
              <a:t> </a:t>
            </a:r>
            <a:r>
              <a:rPr lang="en-US" altLang="sr-Latn-RS" sz="3200" dirty="0" err="1">
                <a:latin typeface="Bookman Old Style" panose="02050604050505020204" pitchFamily="18" charset="0"/>
              </a:rPr>
              <a:t>delo</a:t>
            </a:r>
            <a:r>
              <a:rPr lang="en-US" altLang="sr-Latn-RS" sz="3200" dirty="0">
                <a:latin typeface="Bookman Old Style" panose="02050604050505020204" pitchFamily="18" charset="0"/>
              </a:rPr>
              <a:t> </a:t>
            </a:r>
            <a:r>
              <a:rPr lang="en-US" altLang="sr-Latn-RS" sz="3200" dirty="0" err="1">
                <a:latin typeface="Bookman Old Style" panose="02050604050505020204" pitchFamily="18" charset="0"/>
              </a:rPr>
              <a:t>iz</a:t>
            </a:r>
            <a:r>
              <a:rPr lang="en-US" altLang="sr-Latn-RS" sz="3200" dirty="0">
                <a:latin typeface="Bookman Old Style" panose="02050604050505020204" pitchFamily="18" charset="0"/>
              </a:rPr>
              <a:t> </a:t>
            </a:r>
            <a:r>
              <a:rPr lang="en-US" altLang="sr-Latn-RS" sz="3200" dirty="0" err="1">
                <a:latin typeface="Bookman Old Style" panose="02050604050505020204" pitchFamily="18" charset="0"/>
              </a:rPr>
              <a:t>čl</a:t>
            </a:r>
            <a:r>
              <a:rPr lang="en-US" altLang="sr-Latn-RS" sz="3200" dirty="0">
                <a:latin typeface="Bookman Old Style" panose="02050604050505020204" pitchFamily="18" charset="0"/>
              </a:rPr>
              <a:t>. 185 KZ. </a:t>
            </a:r>
          </a:p>
        </p:txBody>
      </p:sp>
    </p:spTree>
    <p:extLst>
      <p:ext uri="{BB962C8B-B14F-4D97-AF65-F5344CB8AC3E}">
        <p14:creationId xmlns:p14="http://schemas.microsoft.com/office/powerpoint/2010/main" val="200554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250"/>
                                        </p:tgtEl>
                                        <p:attrNameLst>
                                          <p:attrName>style.visibility</p:attrName>
                                        </p:attrNameLst>
                                      </p:cBhvr>
                                      <p:to>
                                        <p:strVal val="visible"/>
                                      </p:to>
                                    </p:set>
                                    <p:animEffect transition="in" filter="fade">
                                      <p:cBhvr>
                                        <p:cTn id="7" dur="500"/>
                                        <p:tgtEl>
                                          <p:spTgt spid="53250"/>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53251">
                                            <p:txEl>
                                              <p:pRg st="1" end="1"/>
                                            </p:txEl>
                                          </p:spTgt>
                                        </p:tgtEl>
                                        <p:attrNameLst>
                                          <p:attrName>style.visibility</p:attrName>
                                        </p:attrNameLst>
                                      </p:cBhvr>
                                      <p:to>
                                        <p:strVal val="visible"/>
                                      </p:to>
                                    </p:set>
                                    <p:animEffect transition="in" filter="barn(inVertical)">
                                      <p:cBhvr>
                                        <p:cTn id="11" dur="500"/>
                                        <p:tgtEl>
                                          <p:spTgt spid="532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P spid="53251"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725488" y="889000"/>
            <a:ext cx="4567237" cy="684213"/>
          </a:xfrm>
        </p:spPr>
        <p:txBody>
          <a:bodyPr/>
          <a:lstStyle/>
          <a:p>
            <a:pPr>
              <a:buClr>
                <a:srgbClr val="FF0000"/>
              </a:buClr>
              <a:buFont typeface="Wingdings" panose="05000000000000000000" pitchFamily="2" charset="2"/>
              <a:buChar char="q"/>
            </a:pPr>
            <a:r>
              <a:rPr lang="en-US" altLang="sr-Latn-RS" sz="2800" b="1" dirty="0" err="1">
                <a:latin typeface="Bookman Old Style" panose="02050604050505020204" pitchFamily="18" charset="0"/>
              </a:rPr>
              <a:t>Uzorak</a:t>
            </a:r>
            <a:endParaRPr lang="en-US" altLang="sr-Latn-RS" sz="2800" b="1" dirty="0">
              <a:latin typeface="Bookman Old Style" panose="02050604050505020204" pitchFamily="18" charset="0"/>
            </a:endParaRPr>
          </a:p>
        </p:txBody>
      </p:sp>
      <p:sp>
        <p:nvSpPr>
          <p:cNvPr id="4" name="Content Placeholder 3"/>
          <p:cNvSpPr>
            <a:spLocks noGrp="1"/>
          </p:cNvSpPr>
          <p:nvPr>
            <p:ph idx="1"/>
          </p:nvPr>
        </p:nvSpPr>
        <p:spPr>
          <a:xfrm>
            <a:off x="706439" y="1708151"/>
            <a:ext cx="10668000" cy="4195763"/>
          </a:xfrm>
        </p:spPr>
        <p:txBody>
          <a:bodyPr>
            <a:normAutofit/>
          </a:bodyPr>
          <a:lstStyle/>
          <a:p>
            <a:pPr algn="just"/>
            <a:r>
              <a:rPr lang="sr-Latn-RS" altLang="sr-Latn-RS" sz="2600" dirty="0">
                <a:latin typeface="Bookman Old Style" panose="02050604050505020204" pitchFamily="18" charset="0"/>
              </a:rPr>
              <a:t> </a:t>
            </a:r>
          </a:p>
          <a:p>
            <a:pPr algn="just"/>
            <a:r>
              <a:rPr lang="sr-Latn-RS" altLang="sr-Latn-RS" sz="2600" dirty="0">
                <a:latin typeface="Bookman Old Style" panose="02050604050505020204" pitchFamily="18" charset="0"/>
              </a:rPr>
              <a:t> </a:t>
            </a:r>
            <a:r>
              <a:rPr lang="sr-Latn-RS" altLang="sr-Latn-RS" sz="3733" dirty="0">
                <a:latin typeface="Bookman Old Style" panose="02050604050505020204" pitchFamily="18" charset="0"/>
              </a:rPr>
              <a:t>Istraživanjem je obuhvaćeno 62 osobe muškog pola, koji su u vreme izvršenja krivičnog dela iz čl. 185 KZ, bili punoletna lica, starosti od 18 do 70 godina</a:t>
            </a:r>
            <a:r>
              <a:rPr lang="sr-Latn-RS" altLang="sr-Latn-RS" sz="2600" dirty="0">
                <a:latin typeface="Bookman Old Style" panose="02050604050505020204" pitchFamily="18" charset="0"/>
              </a:rPr>
              <a:t>.</a:t>
            </a:r>
          </a:p>
        </p:txBody>
      </p:sp>
    </p:spTree>
    <p:extLst>
      <p:ext uri="{BB962C8B-B14F-4D97-AF65-F5344CB8AC3E}">
        <p14:creationId xmlns:p14="http://schemas.microsoft.com/office/powerpoint/2010/main" val="1535598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wipe(down)">
                                      <p:cBhvr>
                                        <p:cTn id="7" dur="580">
                                          <p:stCondLst>
                                            <p:cond delay="0"/>
                                          </p:stCondLst>
                                        </p:cTn>
                                        <p:tgtEl>
                                          <p:spTgt spid="16386"/>
                                        </p:tgtEl>
                                      </p:cBhvr>
                                    </p:animEffect>
                                    <p:anim calcmode="lin" valueType="num">
                                      <p:cBhvr>
                                        <p:cTn id="8" dur="1822" tmFilter="0,0; 0.14,0.36; 0.43,0.73; 0.71,0.91; 1.0,1.0">
                                          <p:stCondLst>
                                            <p:cond delay="0"/>
                                          </p:stCondLst>
                                        </p:cTn>
                                        <p:tgtEl>
                                          <p:spTgt spid="1638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38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38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38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386"/>
                                        </p:tgtEl>
                                        <p:attrNameLst>
                                          <p:attrName>ppt_y</p:attrName>
                                        </p:attrNameLst>
                                      </p:cBhvr>
                                      <p:tavLst>
                                        <p:tav tm="0" fmla="#ppt_y-sin(pi*$)/81">
                                          <p:val>
                                            <p:fltVal val="0"/>
                                          </p:val>
                                        </p:tav>
                                        <p:tav tm="100000">
                                          <p:val>
                                            <p:fltVal val="1"/>
                                          </p:val>
                                        </p:tav>
                                      </p:tavLst>
                                    </p:anim>
                                    <p:animScale>
                                      <p:cBhvr>
                                        <p:cTn id="13" dur="26">
                                          <p:stCondLst>
                                            <p:cond delay="650"/>
                                          </p:stCondLst>
                                        </p:cTn>
                                        <p:tgtEl>
                                          <p:spTgt spid="16386"/>
                                        </p:tgtEl>
                                      </p:cBhvr>
                                      <p:to x="100000" y="60000"/>
                                    </p:animScale>
                                    <p:animScale>
                                      <p:cBhvr>
                                        <p:cTn id="14" dur="166" decel="50000">
                                          <p:stCondLst>
                                            <p:cond delay="676"/>
                                          </p:stCondLst>
                                        </p:cTn>
                                        <p:tgtEl>
                                          <p:spTgt spid="16386"/>
                                        </p:tgtEl>
                                      </p:cBhvr>
                                      <p:to x="100000" y="100000"/>
                                    </p:animScale>
                                    <p:animScale>
                                      <p:cBhvr>
                                        <p:cTn id="15" dur="26">
                                          <p:stCondLst>
                                            <p:cond delay="1312"/>
                                          </p:stCondLst>
                                        </p:cTn>
                                        <p:tgtEl>
                                          <p:spTgt spid="16386"/>
                                        </p:tgtEl>
                                      </p:cBhvr>
                                      <p:to x="100000" y="80000"/>
                                    </p:animScale>
                                    <p:animScale>
                                      <p:cBhvr>
                                        <p:cTn id="16" dur="166" decel="50000">
                                          <p:stCondLst>
                                            <p:cond delay="1338"/>
                                          </p:stCondLst>
                                        </p:cTn>
                                        <p:tgtEl>
                                          <p:spTgt spid="16386"/>
                                        </p:tgtEl>
                                      </p:cBhvr>
                                      <p:to x="100000" y="100000"/>
                                    </p:animScale>
                                    <p:animScale>
                                      <p:cBhvr>
                                        <p:cTn id="17" dur="26">
                                          <p:stCondLst>
                                            <p:cond delay="1642"/>
                                          </p:stCondLst>
                                        </p:cTn>
                                        <p:tgtEl>
                                          <p:spTgt spid="16386"/>
                                        </p:tgtEl>
                                      </p:cBhvr>
                                      <p:to x="100000" y="90000"/>
                                    </p:animScale>
                                    <p:animScale>
                                      <p:cBhvr>
                                        <p:cTn id="18" dur="166" decel="50000">
                                          <p:stCondLst>
                                            <p:cond delay="1668"/>
                                          </p:stCondLst>
                                        </p:cTn>
                                        <p:tgtEl>
                                          <p:spTgt spid="16386"/>
                                        </p:tgtEl>
                                      </p:cBhvr>
                                      <p:to x="100000" y="100000"/>
                                    </p:animScale>
                                    <p:animScale>
                                      <p:cBhvr>
                                        <p:cTn id="19" dur="26">
                                          <p:stCondLst>
                                            <p:cond delay="1808"/>
                                          </p:stCondLst>
                                        </p:cTn>
                                        <p:tgtEl>
                                          <p:spTgt spid="16386"/>
                                        </p:tgtEl>
                                      </p:cBhvr>
                                      <p:to x="100000" y="95000"/>
                                    </p:animScale>
                                    <p:animScale>
                                      <p:cBhvr>
                                        <p:cTn id="20" dur="166" decel="50000">
                                          <p:stCondLst>
                                            <p:cond delay="1834"/>
                                          </p:stCondLst>
                                        </p:cTn>
                                        <p:tgtEl>
                                          <p:spTgt spid="16386"/>
                                        </p:tgtEl>
                                      </p:cBhvr>
                                      <p:to x="100000" y="100000"/>
                                    </p:animScale>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randombar(horizontal)">
                                      <p:cBhvr>
                                        <p:cTn id="24" dur="500"/>
                                        <p:tgtEl>
                                          <p:spTgt spid="4">
                                            <p:txEl>
                                              <p:pRg st="0" end="0"/>
                                            </p:txEl>
                                          </p:spTgt>
                                        </p:tgtEl>
                                      </p:cBhvr>
                                    </p:animEffect>
                                  </p:childTnLst>
                                </p:cTn>
                              </p:par>
                            </p:childTnLst>
                          </p:cTn>
                        </p:par>
                        <p:par>
                          <p:cTn id="25" fill="hold">
                            <p:stCondLst>
                              <p:cond delay="2500"/>
                            </p:stCondLst>
                            <p:childTnLst>
                              <p:par>
                                <p:cTn id="26" presetID="14" presetClass="entr" presetSubtype="10" fill="hold" grpId="0" nodeType="after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randombar(horizontal)">
                                      <p:cBhvr>
                                        <p:cTn id="28"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4"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285875" y="2403477"/>
            <a:ext cx="9404351" cy="1400175"/>
          </a:xfrm>
        </p:spPr>
        <p:txBody>
          <a:bodyPr/>
          <a:lstStyle/>
          <a:p>
            <a:r>
              <a:rPr lang="sr-Latn-CS" altLang="sr-Latn-RS" b="1" dirty="0">
                <a:latin typeface="Bookman Old Style" panose="02050604050505020204" pitchFamily="18" charset="0"/>
              </a:rPr>
              <a:t>Rezultati</a:t>
            </a:r>
            <a:endParaRPr lang="sr-Latn-RS" altLang="sr-Latn-RS" sz="3800" b="1" dirty="0">
              <a:latin typeface="Bookman Old Style" panose="02050604050505020204" pitchFamily="18" charset="0"/>
            </a:endParaRPr>
          </a:p>
        </p:txBody>
      </p:sp>
    </p:spTree>
    <p:extLst>
      <p:ext uri="{BB962C8B-B14F-4D97-AF65-F5344CB8AC3E}">
        <p14:creationId xmlns:p14="http://schemas.microsoft.com/office/powerpoint/2010/main" val="1632555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additive="base">
                                        <p:cTn id="7" dur="500" fill="hold"/>
                                        <p:tgtEl>
                                          <p:spTgt spid="18434"/>
                                        </p:tgtEl>
                                        <p:attrNameLst>
                                          <p:attrName>ppt_x</p:attrName>
                                        </p:attrNameLst>
                                      </p:cBhvr>
                                      <p:tavLst>
                                        <p:tav tm="0">
                                          <p:val>
                                            <p:strVal val="#ppt_x"/>
                                          </p:val>
                                        </p:tav>
                                        <p:tav tm="100000">
                                          <p:val>
                                            <p:strVal val="#ppt_x"/>
                                          </p:val>
                                        </p:tav>
                                      </p:tavLst>
                                    </p:anim>
                                    <p:anim calcmode="lin" valueType="num">
                                      <p:cBhvr additive="base">
                                        <p:cTn id="8" dur="500" fill="hold"/>
                                        <p:tgtEl>
                                          <p:spTgt spid="184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7D549A1-ED81-4C36-B4E3-29E6D0A81E9E}"/>
              </a:ext>
            </a:extLst>
          </p:cNvPr>
          <p:cNvGraphicFramePr>
            <a:graphicFrameLocks noGrp="1"/>
          </p:cNvGraphicFramePr>
          <p:nvPr>
            <p:ph idx="1"/>
            <p:extLst>
              <p:ext uri="{D42A27DB-BD31-4B8C-83A1-F6EECF244321}">
                <p14:modId xmlns:p14="http://schemas.microsoft.com/office/powerpoint/2010/main" val="3922699968"/>
              </p:ext>
            </p:extLst>
          </p:nvPr>
        </p:nvGraphicFramePr>
        <p:xfrm>
          <a:off x="629920" y="528320"/>
          <a:ext cx="11369037" cy="5599615"/>
        </p:xfrm>
        <a:graphic>
          <a:graphicData uri="http://schemas.openxmlformats.org/drawingml/2006/table">
            <a:tbl>
              <a:tblPr>
                <a:tableStyleId>{5C22544A-7EE6-4342-B048-85BDC9FD1C3A}</a:tableStyleId>
              </a:tblPr>
              <a:tblGrid>
                <a:gridCol w="523216">
                  <a:extLst>
                    <a:ext uri="{9D8B030D-6E8A-4147-A177-3AD203B41FA5}">
                      <a16:colId xmlns:a16="http://schemas.microsoft.com/office/drawing/2014/main" val="1160111202"/>
                    </a:ext>
                  </a:extLst>
                </a:gridCol>
                <a:gridCol w="523216">
                  <a:extLst>
                    <a:ext uri="{9D8B030D-6E8A-4147-A177-3AD203B41FA5}">
                      <a16:colId xmlns:a16="http://schemas.microsoft.com/office/drawing/2014/main" val="612331509"/>
                    </a:ext>
                  </a:extLst>
                </a:gridCol>
                <a:gridCol w="523216">
                  <a:extLst>
                    <a:ext uri="{9D8B030D-6E8A-4147-A177-3AD203B41FA5}">
                      <a16:colId xmlns:a16="http://schemas.microsoft.com/office/drawing/2014/main" val="4111049662"/>
                    </a:ext>
                  </a:extLst>
                </a:gridCol>
                <a:gridCol w="348810">
                  <a:extLst>
                    <a:ext uri="{9D8B030D-6E8A-4147-A177-3AD203B41FA5}">
                      <a16:colId xmlns:a16="http://schemas.microsoft.com/office/drawing/2014/main" val="3840232322"/>
                    </a:ext>
                  </a:extLst>
                </a:gridCol>
                <a:gridCol w="348810">
                  <a:extLst>
                    <a:ext uri="{9D8B030D-6E8A-4147-A177-3AD203B41FA5}">
                      <a16:colId xmlns:a16="http://schemas.microsoft.com/office/drawing/2014/main" val="3421231171"/>
                    </a:ext>
                  </a:extLst>
                </a:gridCol>
                <a:gridCol w="348810">
                  <a:extLst>
                    <a:ext uri="{9D8B030D-6E8A-4147-A177-3AD203B41FA5}">
                      <a16:colId xmlns:a16="http://schemas.microsoft.com/office/drawing/2014/main" val="970792704"/>
                    </a:ext>
                  </a:extLst>
                </a:gridCol>
                <a:gridCol w="348810">
                  <a:extLst>
                    <a:ext uri="{9D8B030D-6E8A-4147-A177-3AD203B41FA5}">
                      <a16:colId xmlns:a16="http://schemas.microsoft.com/office/drawing/2014/main" val="3926977324"/>
                    </a:ext>
                  </a:extLst>
                </a:gridCol>
                <a:gridCol w="348810">
                  <a:extLst>
                    <a:ext uri="{9D8B030D-6E8A-4147-A177-3AD203B41FA5}">
                      <a16:colId xmlns:a16="http://schemas.microsoft.com/office/drawing/2014/main" val="890477400"/>
                    </a:ext>
                  </a:extLst>
                </a:gridCol>
                <a:gridCol w="348810">
                  <a:extLst>
                    <a:ext uri="{9D8B030D-6E8A-4147-A177-3AD203B41FA5}">
                      <a16:colId xmlns:a16="http://schemas.microsoft.com/office/drawing/2014/main" val="1993790088"/>
                    </a:ext>
                  </a:extLst>
                </a:gridCol>
                <a:gridCol w="348810">
                  <a:extLst>
                    <a:ext uri="{9D8B030D-6E8A-4147-A177-3AD203B41FA5}">
                      <a16:colId xmlns:a16="http://schemas.microsoft.com/office/drawing/2014/main" val="1339373808"/>
                    </a:ext>
                  </a:extLst>
                </a:gridCol>
                <a:gridCol w="523216">
                  <a:extLst>
                    <a:ext uri="{9D8B030D-6E8A-4147-A177-3AD203B41FA5}">
                      <a16:colId xmlns:a16="http://schemas.microsoft.com/office/drawing/2014/main" val="2805801431"/>
                    </a:ext>
                  </a:extLst>
                </a:gridCol>
                <a:gridCol w="348810">
                  <a:extLst>
                    <a:ext uri="{9D8B030D-6E8A-4147-A177-3AD203B41FA5}">
                      <a16:colId xmlns:a16="http://schemas.microsoft.com/office/drawing/2014/main" val="3663350076"/>
                    </a:ext>
                  </a:extLst>
                </a:gridCol>
                <a:gridCol w="348810">
                  <a:extLst>
                    <a:ext uri="{9D8B030D-6E8A-4147-A177-3AD203B41FA5}">
                      <a16:colId xmlns:a16="http://schemas.microsoft.com/office/drawing/2014/main" val="3588080952"/>
                    </a:ext>
                  </a:extLst>
                </a:gridCol>
                <a:gridCol w="348810">
                  <a:extLst>
                    <a:ext uri="{9D8B030D-6E8A-4147-A177-3AD203B41FA5}">
                      <a16:colId xmlns:a16="http://schemas.microsoft.com/office/drawing/2014/main" val="2157611661"/>
                    </a:ext>
                  </a:extLst>
                </a:gridCol>
                <a:gridCol w="348810">
                  <a:extLst>
                    <a:ext uri="{9D8B030D-6E8A-4147-A177-3AD203B41FA5}">
                      <a16:colId xmlns:a16="http://schemas.microsoft.com/office/drawing/2014/main" val="2548142763"/>
                    </a:ext>
                  </a:extLst>
                </a:gridCol>
                <a:gridCol w="348810">
                  <a:extLst>
                    <a:ext uri="{9D8B030D-6E8A-4147-A177-3AD203B41FA5}">
                      <a16:colId xmlns:a16="http://schemas.microsoft.com/office/drawing/2014/main" val="532335706"/>
                    </a:ext>
                  </a:extLst>
                </a:gridCol>
                <a:gridCol w="523216">
                  <a:extLst>
                    <a:ext uri="{9D8B030D-6E8A-4147-A177-3AD203B41FA5}">
                      <a16:colId xmlns:a16="http://schemas.microsoft.com/office/drawing/2014/main" val="4292656954"/>
                    </a:ext>
                  </a:extLst>
                </a:gridCol>
                <a:gridCol w="610418">
                  <a:extLst>
                    <a:ext uri="{9D8B030D-6E8A-4147-A177-3AD203B41FA5}">
                      <a16:colId xmlns:a16="http://schemas.microsoft.com/office/drawing/2014/main" val="86410198"/>
                    </a:ext>
                  </a:extLst>
                </a:gridCol>
                <a:gridCol w="643119">
                  <a:extLst>
                    <a:ext uri="{9D8B030D-6E8A-4147-A177-3AD203B41FA5}">
                      <a16:colId xmlns:a16="http://schemas.microsoft.com/office/drawing/2014/main" val="4041788037"/>
                    </a:ext>
                  </a:extLst>
                </a:gridCol>
                <a:gridCol w="523216">
                  <a:extLst>
                    <a:ext uri="{9D8B030D-6E8A-4147-A177-3AD203B41FA5}">
                      <a16:colId xmlns:a16="http://schemas.microsoft.com/office/drawing/2014/main" val="1552481859"/>
                    </a:ext>
                  </a:extLst>
                </a:gridCol>
                <a:gridCol w="523216">
                  <a:extLst>
                    <a:ext uri="{9D8B030D-6E8A-4147-A177-3AD203B41FA5}">
                      <a16:colId xmlns:a16="http://schemas.microsoft.com/office/drawing/2014/main" val="1205844929"/>
                    </a:ext>
                  </a:extLst>
                </a:gridCol>
                <a:gridCol w="523216">
                  <a:extLst>
                    <a:ext uri="{9D8B030D-6E8A-4147-A177-3AD203B41FA5}">
                      <a16:colId xmlns:a16="http://schemas.microsoft.com/office/drawing/2014/main" val="3156680729"/>
                    </a:ext>
                  </a:extLst>
                </a:gridCol>
                <a:gridCol w="523216">
                  <a:extLst>
                    <a:ext uri="{9D8B030D-6E8A-4147-A177-3AD203B41FA5}">
                      <a16:colId xmlns:a16="http://schemas.microsoft.com/office/drawing/2014/main" val="1168967626"/>
                    </a:ext>
                  </a:extLst>
                </a:gridCol>
                <a:gridCol w="523216">
                  <a:extLst>
                    <a:ext uri="{9D8B030D-6E8A-4147-A177-3AD203B41FA5}">
                      <a16:colId xmlns:a16="http://schemas.microsoft.com/office/drawing/2014/main" val="1438243009"/>
                    </a:ext>
                  </a:extLst>
                </a:gridCol>
                <a:gridCol w="348810">
                  <a:extLst>
                    <a:ext uri="{9D8B030D-6E8A-4147-A177-3AD203B41FA5}">
                      <a16:colId xmlns:a16="http://schemas.microsoft.com/office/drawing/2014/main" val="4122354181"/>
                    </a:ext>
                  </a:extLst>
                </a:gridCol>
                <a:gridCol w="348810">
                  <a:extLst>
                    <a:ext uri="{9D8B030D-6E8A-4147-A177-3AD203B41FA5}">
                      <a16:colId xmlns:a16="http://schemas.microsoft.com/office/drawing/2014/main" val="2800777910"/>
                    </a:ext>
                  </a:extLst>
                </a:gridCol>
              </a:tblGrid>
              <a:tr h="1582055">
                <a:tc>
                  <a:txBody>
                    <a:bodyPr/>
                    <a:lstStyle/>
                    <a:p>
                      <a:pPr algn="ctr"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0" marR="0" marT="0" marB="0" anchor="ctr"/>
                </a:tc>
                <a:tc gridSpan="8">
                  <a:txBody>
                    <a:bodyPr/>
                    <a:lstStyle/>
                    <a:p>
                      <a:pPr algn="ctr" fontAlgn="ctr"/>
                      <a:r>
                        <a:rPr lang="en-US" sz="1400" u="none" strike="noStrike" dirty="0">
                          <a:effectLst/>
                        </a:rPr>
                        <a:t>CRIMINAL ACTS AGAINST COMPUTER DATA SECURITY</a:t>
                      </a:r>
                      <a:endParaRPr lang="en-US" sz="1400" b="0" i="0" u="none" strike="noStrike" dirty="0">
                        <a:solidFill>
                          <a:srgbClr val="000000"/>
                        </a:solidFill>
                        <a:effectLst/>
                        <a:latin typeface="Calibri" panose="020F0502020204030204" pitchFamily="34" charset="0"/>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algn="ctr" fontAlgn="ctr"/>
                      <a:r>
                        <a:rPr lang="en-US" sz="1400" u="none" strike="noStrike">
                          <a:effectLst/>
                        </a:rPr>
                        <a:t>CRIMINAL ACTS AGAINST INTELLECTUAL PROPERTY</a:t>
                      </a:r>
                      <a:endParaRPr lang="en-US" sz="1400" b="0" i="0" u="none" strike="noStrike">
                        <a:solidFill>
                          <a:srgbClr val="000000"/>
                        </a:solidFill>
                        <a:effectLst/>
                        <a:latin typeface="Calibri" panose="020F0502020204030204" pitchFamily="34" charset="0"/>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0" marR="0" marT="0" marB="0" anchor="ctr"/>
                </a:tc>
                <a:tc gridSpan="2">
                  <a:txBody>
                    <a:bodyPr/>
                    <a:lstStyle/>
                    <a:p>
                      <a:pPr algn="ctr" fontAlgn="ctr"/>
                      <a:r>
                        <a:rPr lang="en-US" sz="1400" u="none" strike="noStrike">
                          <a:effectLst/>
                        </a:rPr>
                        <a:t>185</a:t>
                      </a:r>
                      <a:endParaRPr lang="en-US" sz="1400" b="0" i="0" u="none" strike="noStrike">
                        <a:solidFill>
                          <a:srgbClr val="000000"/>
                        </a:solidFill>
                        <a:effectLst/>
                        <a:latin typeface="Calibri" panose="020F0502020204030204" pitchFamily="34" charset="0"/>
                      </a:endParaRPr>
                    </a:p>
                  </a:txBody>
                  <a:tcPr marL="0" marR="0" marT="0" marB="0" anchor="ctr"/>
                </a:tc>
                <a:tc hMerge="1">
                  <a:txBody>
                    <a:bodyPr/>
                    <a:lstStyle/>
                    <a:p>
                      <a:endParaRPr lang="en-US"/>
                    </a:p>
                  </a:txBody>
                  <a:tcPr/>
                </a:tc>
                <a:tc>
                  <a:txBody>
                    <a:bodyPr/>
                    <a:lstStyle/>
                    <a:p>
                      <a:pPr algn="ctr"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0" marR="0" marT="0" marB="0" anchor="ctr"/>
                </a:tc>
                <a:tc gridSpan="2">
                  <a:txBody>
                    <a:bodyPr/>
                    <a:lstStyle/>
                    <a:p>
                      <a:pPr algn="ctr" fontAlgn="ctr"/>
                      <a:r>
                        <a:rPr lang="en-US" sz="1400" u="none" strike="noStrike">
                          <a:effectLst/>
                        </a:rPr>
                        <a:t>CRIMINAL ACTS AGAINST ECONOMY</a:t>
                      </a:r>
                      <a:endParaRPr lang="en-US" sz="1400" b="0" i="0" u="none" strike="noStrike">
                        <a:solidFill>
                          <a:srgbClr val="000000"/>
                        </a:solidFill>
                        <a:effectLst/>
                        <a:latin typeface="Calibri" panose="020F0502020204030204" pitchFamily="34" charset="0"/>
                      </a:endParaRPr>
                    </a:p>
                  </a:txBody>
                  <a:tcPr marL="0" marR="0" marT="0" marB="0" anchor="ctr"/>
                </a:tc>
                <a:tc hMerge="1">
                  <a:txBody>
                    <a:bodyPr/>
                    <a:lstStyle/>
                    <a:p>
                      <a:endParaRPr lang="en-US"/>
                    </a:p>
                  </a:txBody>
                  <a:tcPr/>
                </a:tc>
                <a:extLst>
                  <a:ext uri="{0D108BD9-81ED-4DB2-BD59-A6C34878D82A}">
                    <a16:rowId xmlns:a16="http://schemas.microsoft.com/office/drawing/2014/main" val="4147943481"/>
                  </a:ext>
                </a:extLst>
              </a:tr>
              <a:tr h="791027">
                <a:tc>
                  <a:txBody>
                    <a:bodyPr/>
                    <a:lstStyle/>
                    <a:p>
                      <a:pPr algn="ctr" fontAlgn="ctr"/>
                      <a:r>
                        <a:rPr lang="en-US" sz="1400" u="none" strike="noStrike">
                          <a:effectLst/>
                        </a:rPr>
                        <a:t>Year</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Total number of HTC</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Total number of acts</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298</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299</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300</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301</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302</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303</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304A</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Total number of acts</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198</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199</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200</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201</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202</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Total</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Paragraph 3</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paragraph 4</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185b</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233</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240</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225</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227. para 2.</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238</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243</a:t>
                      </a:r>
                      <a:endParaRPr lang="en-US" sz="14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297445338"/>
                  </a:ext>
                </a:extLst>
              </a:tr>
              <a:tr h="263677">
                <a:tc>
                  <a:txBody>
                    <a:bodyPr/>
                    <a:lstStyle/>
                    <a:p>
                      <a:pPr algn="ctr" fontAlgn="ctr"/>
                      <a:r>
                        <a:rPr lang="en-US" sz="1400" u="none" strike="noStrike">
                          <a:effectLst/>
                        </a:rPr>
                        <a:t>2010</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1022</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41</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34</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225</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223</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6</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6</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34</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3</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713</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219331525"/>
                  </a:ext>
                </a:extLst>
              </a:tr>
              <a:tr h="263677">
                <a:tc>
                  <a:txBody>
                    <a:bodyPr/>
                    <a:lstStyle/>
                    <a:p>
                      <a:pPr algn="ctr" fontAlgn="ctr"/>
                      <a:r>
                        <a:rPr lang="en-US" sz="1400" u="none" strike="noStrike">
                          <a:effectLst/>
                        </a:rPr>
                        <a:t>2011</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883</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16</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3</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3</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8</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153</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153</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3</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3</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35</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4</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672</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81839781"/>
                  </a:ext>
                </a:extLst>
              </a:tr>
              <a:tr h="263677">
                <a:tc>
                  <a:txBody>
                    <a:bodyPr/>
                    <a:lstStyle/>
                    <a:p>
                      <a:pPr algn="ctr" fontAlgn="ctr"/>
                      <a:r>
                        <a:rPr lang="en-US" sz="1400" u="none" strike="noStrike">
                          <a:effectLst/>
                        </a:rPr>
                        <a:t>2012</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687</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14</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3</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3</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6</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132</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131</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17</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16</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33</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490</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21398501"/>
                  </a:ext>
                </a:extLst>
              </a:tr>
              <a:tr h="263677">
                <a:tc>
                  <a:txBody>
                    <a:bodyPr/>
                    <a:lstStyle/>
                    <a:p>
                      <a:pPr algn="ctr" fontAlgn="ctr"/>
                      <a:r>
                        <a:rPr lang="en-US" sz="1400" u="none" strike="noStrike">
                          <a:effectLst/>
                        </a:rPr>
                        <a:t>2013</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858</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25</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17</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5</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93</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85</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7</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15</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14</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116</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606</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3</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366645128"/>
                  </a:ext>
                </a:extLst>
              </a:tr>
              <a:tr h="263677">
                <a:tc>
                  <a:txBody>
                    <a:bodyPr/>
                    <a:lstStyle/>
                    <a:p>
                      <a:pPr algn="ctr" fontAlgn="ctr"/>
                      <a:r>
                        <a:rPr lang="en-US" sz="1400" u="none" strike="noStrike">
                          <a:effectLst/>
                        </a:rPr>
                        <a:t>2014</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830</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10</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3</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3</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3</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93</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91</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15</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14</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178</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530</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580555603"/>
                  </a:ext>
                </a:extLst>
              </a:tr>
              <a:tr h="263677">
                <a:tc>
                  <a:txBody>
                    <a:bodyPr/>
                    <a:lstStyle/>
                    <a:p>
                      <a:pPr algn="ctr" fontAlgn="ctr"/>
                      <a:r>
                        <a:rPr lang="en-US" sz="1400" u="none" strike="noStrike">
                          <a:effectLst/>
                        </a:rPr>
                        <a:t>2015</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663</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17</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4</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10</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59</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59</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42</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39</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3</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140</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403</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463609876"/>
                  </a:ext>
                </a:extLst>
              </a:tr>
              <a:tr h="263677">
                <a:tc>
                  <a:txBody>
                    <a:bodyPr/>
                    <a:lstStyle/>
                    <a:p>
                      <a:pPr algn="ctr" fontAlgn="ctr"/>
                      <a:r>
                        <a:rPr lang="en-US" sz="1400" u="none" strike="noStrike">
                          <a:effectLst/>
                        </a:rPr>
                        <a:t>2016</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705</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26</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4</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11</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10</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51</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49</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43</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38</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5</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196</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381</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7</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4141142206"/>
                  </a:ext>
                </a:extLst>
              </a:tr>
              <a:tr h="263677">
                <a:tc>
                  <a:txBody>
                    <a:bodyPr/>
                    <a:lstStyle/>
                    <a:p>
                      <a:pPr algn="ctr" fontAlgn="ctr"/>
                      <a:r>
                        <a:rPr lang="en-US" sz="1400" u="none" strike="noStrike">
                          <a:effectLst/>
                        </a:rPr>
                        <a:t>2017</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768</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13</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5</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6</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32</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32</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27</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23</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4</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197</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3</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492</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4</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772221590"/>
                  </a:ext>
                </a:extLst>
              </a:tr>
              <a:tr h="263677">
                <a:tc>
                  <a:txBody>
                    <a:bodyPr/>
                    <a:lstStyle/>
                    <a:p>
                      <a:pPr algn="ctr" fontAlgn="ctr"/>
                      <a:r>
                        <a:rPr lang="en-US" sz="1400" u="none" strike="noStrike">
                          <a:effectLst/>
                        </a:rPr>
                        <a:t>2018</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664</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17</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4</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10</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26</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25</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22</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15</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7</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85</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167</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219</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124</a:t>
                      </a:r>
                      <a:endParaRPr lang="en-US" sz="14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744014139"/>
                  </a:ext>
                </a:extLst>
              </a:tr>
              <a:tr h="791027">
                <a:tc>
                  <a:txBody>
                    <a:bodyPr/>
                    <a:lstStyle/>
                    <a:p>
                      <a:pPr algn="ctr" fontAlgn="ctr"/>
                      <a:r>
                        <a:rPr lang="en-US" sz="1400" u="none" strike="noStrike">
                          <a:effectLst/>
                        </a:rPr>
                        <a:t>1.1.-08.11.2019.</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780</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18</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14</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24</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21</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19</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16</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3</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7</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143</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a:effectLst/>
                        </a:rPr>
                        <a:t>232</a:t>
                      </a:r>
                      <a:endParaRPr lang="en-US"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dirty="0">
                          <a:effectLst/>
                        </a:rPr>
                        <a:t>336</a:t>
                      </a:r>
                      <a:endParaRPr lang="en-US" sz="14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117848745"/>
                  </a:ext>
                </a:extLst>
              </a:tr>
            </a:tbl>
          </a:graphicData>
        </a:graphic>
      </p:graphicFrame>
    </p:spTree>
    <p:extLst>
      <p:ext uri="{BB962C8B-B14F-4D97-AF65-F5344CB8AC3E}">
        <p14:creationId xmlns:p14="http://schemas.microsoft.com/office/powerpoint/2010/main" val="41031736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676275"/>
            <a:ext cx="8767763" cy="763588"/>
          </a:xfrm>
        </p:spPr>
        <p:txBody>
          <a:bodyPr>
            <a:noAutofit/>
          </a:bodyPr>
          <a:lstStyle/>
          <a:p>
            <a:pPr>
              <a:buClr>
                <a:srgbClr val="FF0000"/>
              </a:buClr>
              <a:buFont typeface="Wingdings" panose="05000000000000000000" pitchFamily="2" charset="2"/>
              <a:buChar char="q"/>
            </a:pPr>
            <a:r>
              <a:rPr lang="en-US" altLang="sr-Latn-RS" sz="2800" b="1" dirty="0">
                <a:solidFill>
                  <a:srgbClr val="D9D9D9"/>
                </a:solidFill>
                <a:latin typeface="Bookman Old Style" panose="02050604050505020204" pitchFamily="18" charset="0"/>
                <a:cs typeface="Times New Roman" panose="02020603050405020304" pitchFamily="18" charset="0"/>
              </a:rPr>
              <a:t> </a:t>
            </a:r>
            <a:r>
              <a:rPr lang="en-US" altLang="sr-Latn-RS" sz="2800" b="1" dirty="0" err="1">
                <a:solidFill>
                  <a:srgbClr val="D9D9D9"/>
                </a:solidFill>
                <a:latin typeface="Bookman Old Style" panose="02050604050505020204" pitchFamily="18" charset="0"/>
                <a:cs typeface="Times New Roman" panose="02020603050405020304" pitchFamily="18" charset="0"/>
              </a:rPr>
              <a:t>Starosna</a:t>
            </a:r>
            <a:r>
              <a:rPr lang="en-US" altLang="sr-Latn-RS" sz="2800" b="1" dirty="0">
                <a:solidFill>
                  <a:srgbClr val="D9D9D9"/>
                </a:solidFill>
                <a:latin typeface="Bookman Old Style" panose="02050604050505020204" pitchFamily="18" charset="0"/>
                <a:cs typeface="Times New Roman" panose="02020603050405020304" pitchFamily="18" charset="0"/>
              </a:rPr>
              <a:t> </a:t>
            </a:r>
            <a:r>
              <a:rPr lang="en-US" altLang="sr-Latn-RS" sz="2800" b="1" dirty="0" err="1">
                <a:solidFill>
                  <a:srgbClr val="D9D9D9"/>
                </a:solidFill>
                <a:latin typeface="Bookman Old Style" panose="02050604050505020204" pitchFamily="18" charset="0"/>
                <a:cs typeface="Times New Roman" panose="02020603050405020304" pitchFamily="18" charset="0"/>
              </a:rPr>
              <a:t>struktura</a:t>
            </a:r>
            <a:endParaRPr lang="sr-Latn-RS" altLang="sr-Latn-RS" sz="2800" b="1" dirty="0">
              <a:solidFill>
                <a:srgbClr val="D9D9D9"/>
              </a:solidFill>
              <a:latin typeface="Bookman Old Style" panose="02050604050505020204" pitchFamily="18" charset="0"/>
              <a:cs typeface="Times New Roman" panose="02020603050405020304" pitchFamily="18" charset="0"/>
            </a:endParaRPr>
          </a:p>
        </p:txBody>
      </p:sp>
      <p:graphicFrame>
        <p:nvGraphicFramePr>
          <p:cNvPr id="8" name="Chart 7"/>
          <p:cNvGraphicFramePr>
            <a:graphicFrameLocks/>
          </p:cNvGraphicFramePr>
          <p:nvPr/>
        </p:nvGraphicFramePr>
        <p:xfrm>
          <a:off x="1930009" y="1690859"/>
          <a:ext cx="8271803" cy="4586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40224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3"/>
          <p:cNvSpPr>
            <a:spLocks noGrp="1"/>
          </p:cNvSpPr>
          <p:nvPr>
            <p:ph type="title"/>
          </p:nvPr>
        </p:nvSpPr>
        <p:spPr>
          <a:xfrm>
            <a:off x="646114" y="784225"/>
            <a:ext cx="9404351" cy="685800"/>
          </a:xfrm>
        </p:spPr>
        <p:txBody>
          <a:bodyPr/>
          <a:lstStyle/>
          <a:p>
            <a:pPr>
              <a:buClr>
                <a:srgbClr val="FF0000"/>
              </a:buClr>
              <a:buFont typeface="Wingdings" panose="05000000000000000000" pitchFamily="2" charset="2"/>
              <a:buChar char="q"/>
            </a:pPr>
            <a:r>
              <a:rPr lang="en-US" altLang="sr-Latn-RS" sz="2800" b="1" dirty="0" err="1">
                <a:latin typeface="Bookman Old Style" panose="02050604050505020204" pitchFamily="18" charset="0"/>
              </a:rPr>
              <a:t>Školska</a:t>
            </a:r>
            <a:r>
              <a:rPr lang="en-US" altLang="sr-Latn-RS" sz="2800" b="1" dirty="0">
                <a:latin typeface="Bookman Old Style" panose="02050604050505020204" pitchFamily="18" charset="0"/>
              </a:rPr>
              <a:t> </a:t>
            </a:r>
            <a:r>
              <a:rPr lang="en-US" altLang="sr-Latn-RS" sz="2800" b="1" dirty="0" err="1">
                <a:latin typeface="Bookman Old Style" panose="02050604050505020204" pitchFamily="18" charset="0"/>
              </a:rPr>
              <a:t>sprema</a:t>
            </a:r>
            <a:endParaRPr lang="en-US" altLang="sr-Latn-RS" sz="2800" b="1" dirty="0">
              <a:latin typeface="Bookman Old Style" panose="02050604050505020204" pitchFamily="18" charset="0"/>
            </a:endParaRPr>
          </a:p>
        </p:txBody>
      </p:sp>
      <p:graphicFrame>
        <p:nvGraphicFramePr>
          <p:cNvPr id="6" name="Chart 5"/>
          <p:cNvGraphicFramePr>
            <a:graphicFrameLocks/>
          </p:cNvGraphicFramePr>
          <p:nvPr/>
        </p:nvGraphicFramePr>
        <p:xfrm>
          <a:off x="1711234" y="1358901"/>
          <a:ext cx="8164287" cy="49638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857447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2"/>
          <p:cNvSpPr>
            <a:spLocks noGrp="1"/>
          </p:cNvSpPr>
          <p:nvPr>
            <p:ph type="title"/>
          </p:nvPr>
        </p:nvSpPr>
        <p:spPr>
          <a:xfrm>
            <a:off x="633414" y="769940"/>
            <a:ext cx="9404351" cy="631825"/>
          </a:xfrm>
        </p:spPr>
        <p:txBody>
          <a:bodyPr/>
          <a:lstStyle/>
          <a:p>
            <a:pPr>
              <a:buClr>
                <a:srgbClr val="FF0000"/>
              </a:buClr>
              <a:buFont typeface="Wingdings" panose="05000000000000000000" pitchFamily="2" charset="2"/>
              <a:buChar char="q"/>
            </a:pPr>
            <a:r>
              <a:rPr lang="en-US" altLang="sr-Latn-RS" sz="2800" b="1" dirty="0">
                <a:latin typeface="Bookman Old Style" panose="02050604050505020204" pitchFamily="18" charset="0"/>
              </a:rPr>
              <a:t> </a:t>
            </a:r>
            <a:r>
              <a:rPr lang="sr-Latn-CS" altLang="sr-Latn-RS" sz="2800" b="1" dirty="0">
                <a:latin typeface="Bookman Old Style" panose="02050604050505020204" pitchFamily="18" charset="0"/>
              </a:rPr>
              <a:t>Zaposlenost </a:t>
            </a:r>
            <a:r>
              <a:rPr lang="sr-Cyrl-RS" altLang="sr-Latn-RS" sz="2800" b="1" dirty="0">
                <a:latin typeface="Bookman Old Style" panose="02050604050505020204" pitchFamily="18" charset="0"/>
              </a:rPr>
              <a:t> </a:t>
            </a:r>
          </a:p>
        </p:txBody>
      </p:sp>
      <p:graphicFrame>
        <p:nvGraphicFramePr>
          <p:cNvPr id="24579" name="Chart 4"/>
          <p:cNvGraphicFramePr>
            <a:graphicFrameLocks/>
          </p:cNvGraphicFramePr>
          <p:nvPr/>
        </p:nvGraphicFramePr>
        <p:xfrm>
          <a:off x="2220914" y="1670051"/>
          <a:ext cx="7880351" cy="4627563"/>
        </p:xfrm>
        <a:graphic>
          <a:graphicData uri="http://schemas.openxmlformats.org/presentationml/2006/ole">
            <mc:AlternateContent xmlns:mc="http://schemas.openxmlformats.org/markup-compatibility/2006">
              <mc:Choice xmlns:v="urn:schemas-microsoft-com:vml" Requires="v">
                <p:oleObj spid="_x0000_s1033" name="Chart" r:id="rId4" imgW="7888908" imgH="4633362" progId="Excel.Chart.8">
                  <p:embed/>
                </p:oleObj>
              </mc:Choice>
              <mc:Fallback>
                <p:oleObj name="Chart" r:id="rId4" imgW="7888908" imgH="4633362" progId="Excel.Chart.8">
                  <p:embed/>
                  <p:pic>
                    <p:nvPicPr>
                      <p:cNvPr id="24579" name="Char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0914" y="1670051"/>
                        <a:ext cx="7880351" cy="4627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9344815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3"/>
          <p:cNvSpPr>
            <a:spLocks noGrp="1"/>
          </p:cNvSpPr>
          <p:nvPr>
            <p:ph type="title"/>
          </p:nvPr>
        </p:nvSpPr>
        <p:spPr>
          <a:xfrm>
            <a:off x="593726" y="811214"/>
            <a:ext cx="9404351" cy="698500"/>
          </a:xfrm>
        </p:spPr>
        <p:txBody>
          <a:bodyPr/>
          <a:lstStyle/>
          <a:p>
            <a:pPr>
              <a:buClr>
                <a:srgbClr val="FF0000"/>
              </a:buClr>
              <a:buFont typeface="Wingdings" panose="05000000000000000000" pitchFamily="2" charset="2"/>
              <a:buChar char="q"/>
            </a:pPr>
            <a:r>
              <a:rPr lang="en-US" altLang="sr-Latn-RS" sz="2800" b="1" dirty="0" err="1">
                <a:latin typeface="Bookman Old Style" panose="02050604050505020204" pitchFamily="18" charset="0"/>
              </a:rPr>
              <a:t>Bračni</a:t>
            </a:r>
            <a:r>
              <a:rPr lang="en-US" altLang="sr-Latn-RS" sz="2800" b="1" dirty="0">
                <a:latin typeface="Bookman Old Style" panose="02050604050505020204" pitchFamily="18" charset="0"/>
              </a:rPr>
              <a:t> status</a:t>
            </a:r>
          </a:p>
        </p:txBody>
      </p:sp>
      <p:graphicFrame>
        <p:nvGraphicFramePr>
          <p:cNvPr id="26627" name="Chart 4"/>
          <p:cNvGraphicFramePr>
            <a:graphicFrameLocks/>
          </p:cNvGraphicFramePr>
          <p:nvPr/>
        </p:nvGraphicFramePr>
        <p:xfrm>
          <a:off x="2271714" y="1468439"/>
          <a:ext cx="7107237" cy="4673600"/>
        </p:xfrm>
        <a:graphic>
          <a:graphicData uri="http://schemas.openxmlformats.org/presentationml/2006/ole">
            <mc:AlternateContent xmlns:mc="http://schemas.openxmlformats.org/markup-compatibility/2006">
              <mc:Choice xmlns:v="urn:schemas-microsoft-com:vml" Requires="v">
                <p:oleObj spid="_x0000_s2057" name="Chart" r:id="rId4" imgW="7114649" imgH="4682134" progId="Excel.Chart.8">
                  <p:embed/>
                </p:oleObj>
              </mc:Choice>
              <mc:Fallback>
                <p:oleObj name="Chart" r:id="rId4" imgW="7114649" imgH="4682134" progId="Excel.Chart.8">
                  <p:embed/>
                  <p:pic>
                    <p:nvPicPr>
                      <p:cNvPr id="26627" name="Char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1714" y="1468439"/>
                        <a:ext cx="7107237" cy="467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24584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501650" y="731839"/>
            <a:ext cx="9404351" cy="646112"/>
          </a:xfrm>
        </p:spPr>
        <p:txBody>
          <a:bodyPr/>
          <a:lstStyle/>
          <a:p>
            <a:pPr>
              <a:buClr>
                <a:srgbClr val="FF0000"/>
              </a:buClr>
              <a:buFont typeface="Wingdings" panose="05000000000000000000" pitchFamily="2" charset="2"/>
              <a:buChar char="q"/>
            </a:pPr>
            <a:r>
              <a:rPr lang="en-US" altLang="sr-Latn-RS" sz="2800" b="1" dirty="0" err="1">
                <a:latin typeface="Bookman Old Style" panose="02050604050505020204" pitchFamily="18" charset="0"/>
              </a:rPr>
              <a:t>Karakter</a:t>
            </a:r>
            <a:r>
              <a:rPr lang="en-US" altLang="sr-Latn-RS" sz="2800" b="1" dirty="0">
                <a:latin typeface="Bookman Old Style" panose="02050604050505020204" pitchFamily="18" charset="0"/>
              </a:rPr>
              <a:t> </a:t>
            </a:r>
            <a:r>
              <a:rPr lang="en-US" altLang="sr-Latn-RS" sz="2800" b="1" dirty="0" err="1">
                <a:latin typeface="Bookman Old Style" panose="02050604050505020204" pitchFamily="18" charset="0"/>
              </a:rPr>
              <a:t>mesta</a:t>
            </a:r>
            <a:r>
              <a:rPr lang="en-US" altLang="sr-Latn-RS" sz="2800" b="1" dirty="0">
                <a:latin typeface="Bookman Old Style" panose="02050604050505020204" pitchFamily="18" charset="0"/>
              </a:rPr>
              <a:t> </a:t>
            </a:r>
            <a:r>
              <a:rPr lang="en-US" altLang="sr-Latn-RS" sz="2800" b="1" dirty="0" err="1">
                <a:latin typeface="Bookman Old Style" panose="02050604050505020204" pitchFamily="18" charset="0"/>
              </a:rPr>
              <a:t>prebivališta</a:t>
            </a:r>
            <a:endParaRPr lang="en-US" altLang="sr-Latn-RS" sz="2800" b="1" dirty="0">
              <a:latin typeface="Bookman Old Style" panose="02050604050505020204" pitchFamily="18" charset="0"/>
            </a:endParaRPr>
          </a:p>
        </p:txBody>
      </p:sp>
      <p:graphicFrame>
        <p:nvGraphicFramePr>
          <p:cNvPr id="28675" name="Chart 5"/>
          <p:cNvGraphicFramePr>
            <a:graphicFrameLocks/>
          </p:cNvGraphicFramePr>
          <p:nvPr/>
        </p:nvGraphicFramePr>
        <p:xfrm>
          <a:off x="2690814" y="1370013"/>
          <a:ext cx="6840537" cy="4546600"/>
        </p:xfrm>
        <a:graphic>
          <a:graphicData uri="http://schemas.openxmlformats.org/presentationml/2006/ole">
            <mc:AlternateContent xmlns:mc="http://schemas.openxmlformats.org/markup-compatibility/2006">
              <mc:Choice xmlns:v="urn:schemas-microsoft-com:vml" Requires="v">
                <p:oleObj spid="_x0000_s3081" name="Chart" r:id="rId4" imgW="6846401" imgH="4554107" progId="Excel.Chart.8">
                  <p:embed/>
                </p:oleObj>
              </mc:Choice>
              <mc:Fallback>
                <p:oleObj name="Chart" r:id="rId4" imgW="6846401" imgH="4554107" progId="Excel.Chart.8">
                  <p:embed/>
                  <p:pic>
                    <p:nvPicPr>
                      <p:cNvPr id="28675" name="Chart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0814" y="1370013"/>
                        <a:ext cx="6840537" cy="4546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6840164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539750" y="663575"/>
            <a:ext cx="9404351" cy="763588"/>
          </a:xfrm>
        </p:spPr>
        <p:txBody>
          <a:bodyPr/>
          <a:lstStyle/>
          <a:p>
            <a:pPr>
              <a:buClr>
                <a:srgbClr val="FF0000"/>
              </a:buClr>
              <a:buFont typeface="Wingdings" panose="05000000000000000000" pitchFamily="2" charset="2"/>
              <a:buChar char="q"/>
            </a:pPr>
            <a:r>
              <a:rPr lang="en-US" altLang="sr-Latn-RS" sz="2800" b="1" dirty="0" err="1">
                <a:latin typeface="Bookman Old Style" panose="02050604050505020204" pitchFamily="18" charset="0"/>
              </a:rPr>
              <a:t>Ranija</a:t>
            </a:r>
            <a:r>
              <a:rPr lang="en-US" altLang="sr-Latn-RS" sz="2800" b="1" dirty="0">
                <a:latin typeface="Bookman Old Style" panose="02050604050505020204" pitchFamily="18" charset="0"/>
              </a:rPr>
              <a:t> </a:t>
            </a:r>
            <a:r>
              <a:rPr lang="en-US" altLang="sr-Latn-RS" sz="2800" b="1" dirty="0" err="1">
                <a:latin typeface="Bookman Old Style" panose="02050604050505020204" pitchFamily="18" charset="0"/>
              </a:rPr>
              <a:t>osuđivanost</a:t>
            </a:r>
            <a:endParaRPr lang="en-US" altLang="sr-Latn-RS" sz="2800" b="1" dirty="0">
              <a:latin typeface="Bookman Old Style" panose="02050604050505020204" pitchFamily="18" charset="0"/>
            </a:endParaRPr>
          </a:p>
        </p:txBody>
      </p:sp>
      <p:graphicFrame>
        <p:nvGraphicFramePr>
          <p:cNvPr id="7" name="Chart 6"/>
          <p:cNvGraphicFramePr>
            <a:graphicFrameLocks/>
          </p:cNvGraphicFramePr>
          <p:nvPr/>
        </p:nvGraphicFramePr>
        <p:xfrm>
          <a:off x="2222696" y="1152983"/>
          <a:ext cx="7357403" cy="5359791"/>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3649525" y="5918369"/>
            <a:ext cx="2583736" cy="461665"/>
          </a:xfrm>
          <a:prstGeom prst="rect">
            <a:avLst/>
          </a:prstGeom>
          <a:solidFill>
            <a:schemeClr val="accent1"/>
          </a:solidFill>
        </p:spPr>
        <p:txBody>
          <a:bodyPr wrap="square" rtlCol="0">
            <a:spAutoFit/>
          </a:bodyPr>
          <a:lstStyle/>
          <a:p>
            <a:pPr algn="ctr"/>
            <a:r>
              <a:rPr lang="sr-Latn-CS" sz="2400" dirty="0"/>
              <a:t>Nije osuđivan</a:t>
            </a:r>
          </a:p>
        </p:txBody>
      </p:sp>
      <p:sp>
        <p:nvSpPr>
          <p:cNvPr id="5" name="TextBox 4"/>
          <p:cNvSpPr txBox="1"/>
          <p:nvPr/>
        </p:nvSpPr>
        <p:spPr>
          <a:xfrm>
            <a:off x="6928985" y="5918369"/>
            <a:ext cx="2583736" cy="461665"/>
          </a:xfrm>
          <a:prstGeom prst="rect">
            <a:avLst/>
          </a:prstGeom>
          <a:solidFill>
            <a:schemeClr val="accent1"/>
          </a:solidFill>
        </p:spPr>
        <p:txBody>
          <a:bodyPr wrap="square" rtlCol="0">
            <a:spAutoFit/>
          </a:bodyPr>
          <a:lstStyle/>
          <a:p>
            <a:pPr algn="ctr"/>
            <a:r>
              <a:rPr lang="sr-Latn-CS" sz="2400" dirty="0"/>
              <a:t>Osuđivan</a:t>
            </a:r>
          </a:p>
        </p:txBody>
      </p:sp>
    </p:spTree>
    <p:extLst>
      <p:ext uri="{BB962C8B-B14F-4D97-AF65-F5344CB8AC3E}">
        <p14:creationId xmlns:p14="http://schemas.microsoft.com/office/powerpoint/2010/main" val="6408801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87365" y="771526"/>
            <a:ext cx="9801225" cy="723900"/>
          </a:xfrm>
        </p:spPr>
        <p:txBody>
          <a:bodyPr>
            <a:normAutofit fontScale="90000"/>
          </a:bodyPr>
          <a:lstStyle/>
          <a:p>
            <a:pPr>
              <a:buClr>
                <a:srgbClr val="FF0000"/>
              </a:buClr>
              <a:buFont typeface="Wingdings" panose="05000000000000000000" pitchFamily="2" charset="2"/>
              <a:buChar char="q"/>
            </a:pPr>
            <a:r>
              <a:rPr lang="en-US" altLang="sr-Latn-RS" sz="2800" b="1" dirty="0">
                <a:latin typeface="Bookman Old Style" panose="02050604050505020204" pitchFamily="18" charset="0"/>
              </a:rPr>
              <a:t> </a:t>
            </a:r>
            <a:r>
              <a:rPr lang="sr-Latn-CS" altLang="sr-Latn-RS" sz="2800" b="1" dirty="0">
                <a:latin typeface="Bookman Old Style" panose="02050604050505020204" pitchFamily="18" charset="0"/>
              </a:rPr>
              <a:t>Struktura ranije izvršenih krivičnih dela</a:t>
            </a:r>
            <a:endParaRPr lang="sr-Latn-RS" altLang="sr-Latn-RS" sz="2800" b="1" dirty="0">
              <a:latin typeface="Bookman Old Style" panose="02050604050505020204" pitchFamily="18" charset="0"/>
            </a:endParaRPr>
          </a:p>
        </p:txBody>
      </p:sp>
      <p:graphicFrame>
        <p:nvGraphicFramePr>
          <p:cNvPr id="5" name="Chart 4"/>
          <p:cNvGraphicFramePr>
            <a:graphicFrameLocks/>
          </p:cNvGraphicFramePr>
          <p:nvPr/>
        </p:nvGraphicFramePr>
        <p:xfrm>
          <a:off x="1947625" y="1811973"/>
          <a:ext cx="8088923" cy="43152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24736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646113" y="452439"/>
            <a:ext cx="9617075" cy="1400175"/>
          </a:xfrm>
        </p:spPr>
        <p:txBody>
          <a:bodyPr/>
          <a:lstStyle/>
          <a:p>
            <a:pPr>
              <a:buClr>
                <a:srgbClr val="FF0000"/>
              </a:buClr>
              <a:buFont typeface="Wingdings" panose="05000000000000000000" pitchFamily="2" charset="2"/>
              <a:buChar char="q"/>
            </a:pPr>
            <a:r>
              <a:rPr lang="en-US" altLang="sr-Latn-RS" sz="2800" b="1" dirty="0" err="1">
                <a:latin typeface="Bookman Old Style" panose="02050604050505020204" pitchFamily="18" charset="0"/>
              </a:rPr>
              <a:t>Broj</a:t>
            </a:r>
            <a:r>
              <a:rPr lang="en-US" altLang="sr-Latn-RS" sz="2800" b="1" dirty="0">
                <a:latin typeface="Bookman Old Style" panose="02050604050505020204" pitchFamily="18" charset="0"/>
              </a:rPr>
              <a:t> </a:t>
            </a:r>
            <a:r>
              <a:rPr lang="en-US" altLang="sr-Latn-RS" sz="2800" b="1" dirty="0" err="1">
                <a:latin typeface="Bookman Old Style" panose="02050604050505020204" pitchFamily="18" charset="0"/>
              </a:rPr>
              <a:t>izvršenih</a:t>
            </a:r>
            <a:r>
              <a:rPr lang="en-US" altLang="sr-Latn-RS" sz="2800" b="1" dirty="0">
                <a:latin typeface="Bookman Old Style" panose="02050604050505020204" pitchFamily="18" charset="0"/>
              </a:rPr>
              <a:t> </a:t>
            </a:r>
            <a:r>
              <a:rPr lang="en-US" altLang="sr-Latn-RS" sz="2800" b="1" dirty="0" err="1">
                <a:latin typeface="Bookman Old Style" panose="02050604050505020204" pitchFamily="18" charset="0"/>
              </a:rPr>
              <a:t>krivičnih</a:t>
            </a:r>
            <a:r>
              <a:rPr lang="en-US" altLang="sr-Latn-RS" sz="2800" b="1" dirty="0">
                <a:latin typeface="Bookman Old Style" panose="02050604050505020204" pitchFamily="18" charset="0"/>
              </a:rPr>
              <a:t> </a:t>
            </a:r>
            <a:r>
              <a:rPr lang="en-US" altLang="sr-Latn-RS" sz="2800" b="1" dirty="0" err="1">
                <a:latin typeface="Bookman Old Style" panose="02050604050505020204" pitchFamily="18" charset="0"/>
              </a:rPr>
              <a:t>dela</a:t>
            </a:r>
            <a:r>
              <a:rPr lang="en-US" altLang="sr-Latn-RS" sz="2800" b="1" dirty="0">
                <a:latin typeface="Bookman Old Style" panose="02050604050505020204" pitchFamily="18" charset="0"/>
              </a:rPr>
              <a:t> </a:t>
            </a:r>
            <a:r>
              <a:rPr lang="en-US" altLang="sr-Latn-RS" sz="2800" b="1" dirty="0" err="1">
                <a:latin typeface="Bookman Old Style" panose="02050604050505020204" pitchFamily="18" charset="0"/>
              </a:rPr>
              <a:t>iz</a:t>
            </a:r>
            <a:r>
              <a:rPr lang="en-US" altLang="sr-Latn-RS" sz="2800" b="1" dirty="0">
                <a:latin typeface="Bookman Old Style" panose="02050604050505020204" pitchFamily="18" charset="0"/>
              </a:rPr>
              <a:t> čl.185 KZ, </a:t>
            </a:r>
            <a:r>
              <a:rPr lang="en-US" altLang="sr-Latn-RS" sz="2800" b="1" dirty="0" err="1">
                <a:latin typeface="Bookman Old Style" panose="02050604050505020204" pitchFamily="18" charset="0"/>
              </a:rPr>
              <a:t>po</a:t>
            </a:r>
            <a:r>
              <a:rPr lang="en-US" altLang="sr-Latn-RS" sz="2800" b="1" dirty="0">
                <a:latin typeface="Bookman Old Style" panose="02050604050505020204" pitchFamily="18" charset="0"/>
              </a:rPr>
              <a:t> </a:t>
            </a:r>
            <a:r>
              <a:rPr lang="en-US" altLang="sr-Latn-RS" sz="2800" b="1" dirty="0" err="1">
                <a:latin typeface="Bookman Old Style" panose="02050604050505020204" pitchFamily="18" charset="0"/>
              </a:rPr>
              <a:t>regionima</a:t>
            </a:r>
            <a:r>
              <a:rPr lang="en-US" altLang="sr-Latn-RS" sz="2800" b="1" dirty="0">
                <a:latin typeface="Bookman Old Style" panose="02050604050505020204" pitchFamily="18" charset="0"/>
              </a:rPr>
              <a:t> </a:t>
            </a:r>
            <a:r>
              <a:rPr lang="en-US" altLang="sr-Latn-RS" sz="2800" b="1" dirty="0" err="1">
                <a:latin typeface="Bookman Old Style" panose="02050604050505020204" pitchFamily="18" charset="0"/>
              </a:rPr>
              <a:t>Republike</a:t>
            </a:r>
            <a:r>
              <a:rPr lang="en-US" altLang="sr-Latn-RS" sz="2800" b="1" dirty="0">
                <a:latin typeface="Bookman Old Style" panose="02050604050505020204" pitchFamily="18" charset="0"/>
              </a:rPr>
              <a:t> </a:t>
            </a:r>
            <a:r>
              <a:rPr lang="en-US" altLang="sr-Latn-RS" sz="2800" b="1" dirty="0" err="1">
                <a:latin typeface="Bookman Old Style" panose="02050604050505020204" pitchFamily="18" charset="0"/>
              </a:rPr>
              <a:t>Srbije</a:t>
            </a:r>
            <a:endParaRPr lang="sr-Latn-RS" altLang="sr-Latn-RS" sz="2800" b="1" dirty="0">
              <a:latin typeface="Bookman Old Style" panose="02050604050505020204" pitchFamily="18" charset="0"/>
            </a:endParaRPr>
          </a:p>
        </p:txBody>
      </p:sp>
      <p:graphicFrame>
        <p:nvGraphicFramePr>
          <p:cNvPr id="4" name="Chart 3"/>
          <p:cNvGraphicFramePr/>
          <p:nvPr/>
        </p:nvGraphicFramePr>
        <p:xfrm>
          <a:off x="393896" y="1708883"/>
          <a:ext cx="11296357" cy="492911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441952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buClr>
                <a:srgbClr val="FF0000"/>
              </a:buClr>
              <a:buFont typeface="Wingdings" panose="05000000000000000000" pitchFamily="2" charset="2"/>
              <a:buChar char="q"/>
            </a:pPr>
            <a:r>
              <a:rPr lang="en-US" altLang="sr-Latn-RS" sz="2800" b="1" dirty="0">
                <a:solidFill>
                  <a:srgbClr val="FFFFFF"/>
                </a:solidFill>
                <a:latin typeface="Bookman Old Style" panose="02050604050505020204" pitchFamily="18" charset="0"/>
              </a:rPr>
              <a:t>Region Beograd</a:t>
            </a:r>
            <a:endParaRPr lang="sr-Latn-RS" altLang="sr-Latn-RS" sz="2800" b="1" dirty="0">
              <a:solidFill>
                <a:srgbClr val="FFFFFF"/>
              </a:solidFill>
              <a:latin typeface="Bookman Old Style" panose="02050604050505020204" pitchFamily="18" charset="0"/>
            </a:endParaRPr>
          </a:p>
        </p:txBody>
      </p:sp>
      <p:graphicFrame>
        <p:nvGraphicFramePr>
          <p:cNvPr id="5" name="Chart 4"/>
          <p:cNvGraphicFramePr>
            <a:graphicFrameLocks/>
          </p:cNvGraphicFramePr>
          <p:nvPr>
            <p:extLst>
              <p:ext uri="{D42A27DB-BD31-4B8C-83A1-F6EECF244321}">
                <p14:modId xmlns:p14="http://schemas.microsoft.com/office/powerpoint/2010/main" val="3322535740"/>
              </p:ext>
            </p:extLst>
          </p:nvPr>
        </p:nvGraphicFramePr>
        <p:xfrm>
          <a:off x="1930008" y="1420839"/>
          <a:ext cx="8539091" cy="43609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819387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19138" y="698501"/>
            <a:ext cx="9404351" cy="657225"/>
          </a:xfrm>
          <a:prstGeom prst="rect">
            <a:avLst/>
          </a:prstGeom>
        </p:spPr>
        <p:txBody>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
                <a:srgbClr val="FF0000"/>
              </a:buClr>
              <a:buSzTx/>
              <a:buFont typeface="Wingdings" panose="05000000000000000000" pitchFamily="2" charset="2"/>
              <a:buChar char="q"/>
            </a:pPr>
            <a:r>
              <a:rPr lang="en-US" altLang="sr-Latn-RS" sz="2800" b="1" dirty="0">
                <a:solidFill>
                  <a:srgbClr val="FFFFFF"/>
                </a:solidFill>
                <a:latin typeface="Bookman Old Style" panose="02050604050505020204" pitchFamily="18" charset="0"/>
              </a:rPr>
              <a:t> </a:t>
            </a:r>
            <a:r>
              <a:rPr lang="sr-Latn-CS" altLang="sr-Latn-RS" sz="2800" b="1" dirty="0">
                <a:solidFill>
                  <a:srgbClr val="FFFFFF"/>
                </a:solidFill>
                <a:latin typeface="Bookman Old Style" panose="02050604050505020204" pitchFamily="18" charset="0"/>
              </a:rPr>
              <a:t>Region Severoistočna Srbija</a:t>
            </a:r>
            <a:endParaRPr lang="sr-Cyrl-RS" altLang="sr-Latn-RS" sz="2800" b="1" dirty="0">
              <a:solidFill>
                <a:srgbClr val="FFFFFF"/>
              </a:solidFill>
              <a:latin typeface="Bookman Old Style" panose="02050604050505020204" pitchFamily="18" charset="0"/>
            </a:endParaRPr>
          </a:p>
        </p:txBody>
      </p:sp>
      <p:graphicFrame>
        <p:nvGraphicFramePr>
          <p:cNvPr id="38915" name="Chart 4"/>
          <p:cNvGraphicFramePr>
            <a:graphicFrameLocks/>
          </p:cNvGraphicFramePr>
          <p:nvPr/>
        </p:nvGraphicFramePr>
        <p:xfrm>
          <a:off x="3214689" y="1400175"/>
          <a:ext cx="5681663" cy="4332288"/>
        </p:xfrm>
        <a:graphic>
          <a:graphicData uri="http://schemas.openxmlformats.org/presentationml/2006/ole">
            <mc:AlternateContent xmlns:mc="http://schemas.openxmlformats.org/markup-compatibility/2006">
              <mc:Choice xmlns:v="urn:schemas-microsoft-com:vml" Requires="v">
                <p:oleObj spid="_x0000_s4105" name="Chart" r:id="rId3" imgW="5694157" imgH="4340728" progId="Excel.Chart.8">
                  <p:embed/>
                </p:oleObj>
              </mc:Choice>
              <mc:Fallback>
                <p:oleObj name="Chart" r:id="rId3" imgW="5694157" imgH="4340728" progId="Excel.Chart.8">
                  <p:embed/>
                  <p:pic>
                    <p:nvPicPr>
                      <p:cNvPr id="38915" name="Chart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4689" y="1400175"/>
                        <a:ext cx="5681663" cy="4332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558842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241A7-C890-4A0F-B9A0-96084FC58310}"/>
              </a:ext>
            </a:extLst>
          </p:cNvPr>
          <p:cNvSpPr>
            <a:spLocks noGrp="1"/>
          </p:cNvSpPr>
          <p:nvPr>
            <p:ph type="title"/>
          </p:nvPr>
        </p:nvSpPr>
        <p:spPr/>
        <p:txBody>
          <a:bodyPr/>
          <a:lstStyle/>
          <a:p>
            <a:r>
              <a:rPr lang="sr-Cyrl-RS" dirty="0"/>
              <a:t>Део практичних ствари</a:t>
            </a:r>
            <a:endParaRPr lang="en-US" dirty="0"/>
          </a:p>
        </p:txBody>
      </p:sp>
      <p:graphicFrame>
        <p:nvGraphicFramePr>
          <p:cNvPr id="4" name="Content Placeholder 3">
            <a:extLst>
              <a:ext uri="{FF2B5EF4-FFF2-40B4-BE49-F238E27FC236}">
                <a16:creationId xmlns:a16="http://schemas.microsoft.com/office/drawing/2014/main" id="{70D04A2F-E026-4CC7-A246-71F6C68CDFC1}"/>
              </a:ext>
            </a:extLst>
          </p:cNvPr>
          <p:cNvGraphicFramePr>
            <a:graphicFrameLocks noGrp="1"/>
          </p:cNvGraphicFramePr>
          <p:nvPr>
            <p:ph idx="1"/>
          </p:nvPr>
        </p:nvGraphicFramePr>
        <p:xfrm>
          <a:off x="685800" y="2141538"/>
          <a:ext cx="10131425" cy="36496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120799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19138" y="736601"/>
            <a:ext cx="9404351" cy="696913"/>
          </a:xfrm>
          <a:prstGeom prst="rect">
            <a:avLst/>
          </a:prstGeom>
        </p:spPr>
        <p:txBody>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
                <a:srgbClr val="FF0000"/>
              </a:buClr>
              <a:buSzTx/>
              <a:buFont typeface="Wingdings" panose="05000000000000000000" pitchFamily="2" charset="2"/>
              <a:buChar char="q"/>
            </a:pPr>
            <a:r>
              <a:rPr lang="en-US" altLang="sr-Latn-RS" sz="2800" b="1" dirty="0">
                <a:solidFill>
                  <a:srgbClr val="FFFFFF"/>
                </a:solidFill>
                <a:latin typeface="Bookman Old Style" panose="02050604050505020204" pitchFamily="18" charset="0"/>
              </a:rPr>
              <a:t> </a:t>
            </a:r>
            <a:r>
              <a:rPr lang="sr-Latn-CS" altLang="sr-Latn-RS" sz="2800" b="1" dirty="0">
                <a:solidFill>
                  <a:srgbClr val="FFFFFF"/>
                </a:solidFill>
                <a:latin typeface="Bookman Old Style" panose="02050604050505020204" pitchFamily="18" charset="0"/>
              </a:rPr>
              <a:t>Region Jugoistočna Srbija </a:t>
            </a:r>
            <a:endParaRPr lang="sr-Cyrl-RS" altLang="sr-Latn-RS" sz="2800" b="1" dirty="0">
              <a:solidFill>
                <a:srgbClr val="FFFFFF"/>
              </a:solidFill>
              <a:latin typeface="Bookman Old Style" panose="02050604050505020204" pitchFamily="18" charset="0"/>
            </a:endParaRPr>
          </a:p>
        </p:txBody>
      </p:sp>
      <p:graphicFrame>
        <p:nvGraphicFramePr>
          <p:cNvPr id="39939" name="Chart 4"/>
          <p:cNvGraphicFramePr>
            <a:graphicFrameLocks/>
          </p:cNvGraphicFramePr>
          <p:nvPr/>
        </p:nvGraphicFramePr>
        <p:xfrm>
          <a:off x="1698625" y="1589088"/>
          <a:ext cx="8135939" cy="4743451"/>
        </p:xfrm>
        <a:graphic>
          <a:graphicData uri="http://schemas.openxmlformats.org/presentationml/2006/ole">
            <mc:AlternateContent xmlns:mc="http://schemas.openxmlformats.org/markup-compatibility/2006">
              <mc:Choice xmlns:v="urn:schemas-microsoft-com:vml" Requires="v">
                <p:oleObj spid="_x0000_s5129" name="Chart" r:id="rId3" imgW="8138865" imgH="4749196" progId="Excel.Chart.8">
                  <p:embed/>
                </p:oleObj>
              </mc:Choice>
              <mc:Fallback>
                <p:oleObj name="Chart" r:id="rId3" imgW="8138865" imgH="4749196" progId="Excel.Chart.8">
                  <p:embed/>
                  <p:pic>
                    <p:nvPicPr>
                      <p:cNvPr id="39939" name="Chart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8625" y="1589088"/>
                        <a:ext cx="8135939" cy="47434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7035144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98514" y="658813"/>
            <a:ext cx="9404351" cy="711200"/>
          </a:xfrm>
          <a:prstGeom prst="rect">
            <a:avLst/>
          </a:prstGeom>
        </p:spPr>
        <p:txBody>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
                <a:srgbClr val="FF0000"/>
              </a:buClr>
              <a:buSzTx/>
              <a:buFont typeface="Wingdings" panose="05000000000000000000" pitchFamily="2" charset="2"/>
              <a:buChar char="q"/>
            </a:pPr>
            <a:r>
              <a:rPr lang="en-US" altLang="sr-Latn-RS" sz="2800" b="1" dirty="0">
                <a:solidFill>
                  <a:srgbClr val="FFFFFF"/>
                </a:solidFill>
                <a:latin typeface="Bookman Old Style" panose="02050604050505020204" pitchFamily="18" charset="0"/>
              </a:rPr>
              <a:t> </a:t>
            </a:r>
            <a:r>
              <a:rPr lang="sr-Latn-CS" altLang="sr-Latn-RS" sz="2800" b="1" dirty="0">
                <a:solidFill>
                  <a:srgbClr val="FFFFFF"/>
                </a:solidFill>
                <a:latin typeface="Bookman Old Style" panose="02050604050505020204" pitchFamily="18" charset="0"/>
              </a:rPr>
              <a:t>Region Šumadija i Zapadna Srbija </a:t>
            </a:r>
            <a:endParaRPr lang="sr-Cyrl-RS" altLang="sr-Latn-RS" sz="2800" b="1" dirty="0">
              <a:solidFill>
                <a:srgbClr val="FFFFFF"/>
              </a:solidFill>
              <a:latin typeface="Bookman Old Style" panose="02050604050505020204" pitchFamily="18" charset="0"/>
            </a:endParaRPr>
          </a:p>
        </p:txBody>
      </p:sp>
      <p:graphicFrame>
        <p:nvGraphicFramePr>
          <p:cNvPr id="40963" name="Chart 4"/>
          <p:cNvGraphicFramePr>
            <a:graphicFrameLocks/>
          </p:cNvGraphicFramePr>
          <p:nvPr/>
        </p:nvGraphicFramePr>
        <p:xfrm>
          <a:off x="1052513" y="1357314"/>
          <a:ext cx="9374187" cy="5133975"/>
        </p:xfrm>
        <a:graphic>
          <a:graphicData uri="http://schemas.openxmlformats.org/presentationml/2006/ole">
            <mc:AlternateContent xmlns:mc="http://schemas.openxmlformats.org/markup-compatibility/2006">
              <mc:Choice xmlns:v="urn:schemas-microsoft-com:vml" Requires="v">
                <p:oleObj spid="_x0000_s6153" name="Chart" r:id="rId3" imgW="8785097" imgH="4980864" progId="Excel.Chart.8">
                  <p:embed/>
                </p:oleObj>
              </mc:Choice>
              <mc:Fallback>
                <p:oleObj name="Chart" r:id="rId3" imgW="8785097" imgH="4980864" progId="Excel.Chart.8">
                  <p:embed/>
                  <p:pic>
                    <p:nvPicPr>
                      <p:cNvPr id="40963" name="Chart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2513" y="1357314"/>
                        <a:ext cx="9374187" cy="5133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049504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25475" y="684214"/>
            <a:ext cx="9404351" cy="815975"/>
          </a:xfrm>
          <a:prstGeom prst="rect">
            <a:avLst/>
          </a:prstGeom>
        </p:spPr>
        <p:txBody>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
                <a:srgbClr val="FF0000"/>
              </a:buClr>
              <a:buSzTx/>
              <a:buFont typeface="Wingdings" panose="05000000000000000000" pitchFamily="2" charset="2"/>
              <a:buChar char="q"/>
            </a:pPr>
            <a:r>
              <a:rPr lang="en-US" altLang="sr-Latn-RS" sz="2800" b="1" dirty="0">
                <a:solidFill>
                  <a:srgbClr val="FFFFFF"/>
                </a:solidFill>
                <a:latin typeface="Bookman Old Style" panose="02050604050505020204" pitchFamily="18" charset="0"/>
              </a:rPr>
              <a:t> </a:t>
            </a:r>
            <a:r>
              <a:rPr lang="sr-Latn-CS" altLang="sr-Latn-RS" sz="2800" b="1" dirty="0">
                <a:solidFill>
                  <a:srgbClr val="FFFFFF"/>
                </a:solidFill>
                <a:latin typeface="Bookman Old Style" panose="02050604050505020204" pitchFamily="18" charset="0"/>
              </a:rPr>
              <a:t>Region Vojvodina</a:t>
            </a:r>
            <a:endParaRPr lang="sr-Cyrl-RS" altLang="sr-Latn-RS" sz="2800" b="1" dirty="0">
              <a:solidFill>
                <a:srgbClr val="FFFFFF"/>
              </a:solidFill>
              <a:latin typeface="Bookman Old Style" panose="02050604050505020204" pitchFamily="18" charset="0"/>
            </a:endParaRPr>
          </a:p>
        </p:txBody>
      </p:sp>
      <p:graphicFrame>
        <p:nvGraphicFramePr>
          <p:cNvPr id="41987" name="Chart 4"/>
          <p:cNvGraphicFramePr>
            <a:graphicFrameLocks/>
          </p:cNvGraphicFramePr>
          <p:nvPr/>
        </p:nvGraphicFramePr>
        <p:xfrm>
          <a:off x="1265240" y="1254125"/>
          <a:ext cx="9267825" cy="5603875"/>
        </p:xfrm>
        <a:graphic>
          <a:graphicData uri="http://schemas.openxmlformats.org/presentationml/2006/ole">
            <mc:AlternateContent xmlns:mc="http://schemas.openxmlformats.org/markup-compatibility/2006">
              <mc:Choice xmlns:v="urn:schemas-microsoft-com:vml" Requires="v">
                <p:oleObj spid="_x0000_s7177" name="Chart" r:id="rId3" imgW="8590008" imgH="5267401" progId="Excel.Chart.8">
                  <p:embed/>
                </p:oleObj>
              </mc:Choice>
              <mc:Fallback>
                <p:oleObj name="Chart" r:id="rId3" imgW="8590008" imgH="5267401" progId="Excel.Chart.8">
                  <p:embed/>
                  <p:pic>
                    <p:nvPicPr>
                      <p:cNvPr id="41987" name="Chart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5240" y="1254125"/>
                        <a:ext cx="9267825" cy="5603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2657131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3"/>
          <p:cNvSpPr>
            <a:spLocks noGrp="1"/>
          </p:cNvSpPr>
          <p:nvPr>
            <p:ph type="title" idx="4294967295"/>
          </p:nvPr>
        </p:nvSpPr>
        <p:spPr>
          <a:xfrm>
            <a:off x="869950" y="715963"/>
            <a:ext cx="9404351" cy="830263"/>
          </a:xfrm>
        </p:spPr>
        <p:txBody>
          <a:bodyPr/>
          <a:lstStyle/>
          <a:p>
            <a:pPr>
              <a:buClr>
                <a:srgbClr val="FF0000"/>
              </a:buClr>
              <a:buSzPct val="80000"/>
              <a:buFont typeface="Wingdings" panose="05000000000000000000" pitchFamily="2" charset="2"/>
              <a:buChar char="q"/>
            </a:pPr>
            <a:r>
              <a:rPr lang="en-US" altLang="sr-Latn-RS" b="1" dirty="0" err="1">
                <a:solidFill>
                  <a:schemeClr val="tx1"/>
                </a:solidFill>
                <a:latin typeface="Bookman Old Style" panose="02050604050505020204" pitchFamily="18" charset="0"/>
              </a:rPr>
              <a:t>Zaključci</a:t>
            </a:r>
            <a:endParaRPr lang="en-US" altLang="sr-Latn-RS" b="1" dirty="0">
              <a:solidFill>
                <a:schemeClr val="tx1"/>
              </a:solidFill>
              <a:latin typeface="Bookman Old Style" panose="02050604050505020204" pitchFamily="18" charset="0"/>
            </a:endParaRPr>
          </a:p>
        </p:txBody>
      </p:sp>
      <p:sp>
        <p:nvSpPr>
          <p:cNvPr id="55299" name="Content Placeholder 4"/>
          <p:cNvSpPr>
            <a:spLocks noGrp="1"/>
          </p:cNvSpPr>
          <p:nvPr>
            <p:ph idx="4294967295"/>
          </p:nvPr>
        </p:nvSpPr>
        <p:spPr>
          <a:xfrm>
            <a:off x="998539" y="1947863"/>
            <a:ext cx="10350500" cy="2062163"/>
          </a:xfrm>
        </p:spPr>
        <p:txBody>
          <a:bodyPr>
            <a:normAutofit fontScale="62500" lnSpcReduction="20000"/>
          </a:bodyPr>
          <a:lstStyle/>
          <a:p>
            <a:pPr algn="just">
              <a:buClr>
                <a:srgbClr val="FF0000"/>
              </a:buClr>
              <a:buSzTx/>
              <a:buFont typeface="Wingdings" panose="05000000000000000000" pitchFamily="2" charset="2"/>
              <a:buChar char="q"/>
            </a:pPr>
            <a:r>
              <a:rPr lang="sr-Latn-CS" altLang="sr-Latn-RS" sz="2600" dirty="0">
                <a:latin typeface="Bookman Old Style" panose="02050604050505020204" pitchFamily="18" charset="0"/>
              </a:rPr>
              <a:t>Rezultati istraživanja pokazuju najveći broj izvršilaca krivičnog dela iz čl. 185 KZ, pripada uzrasnoj strukturi od 30-40 godina, sa prosekom od 36,6 godina starosti. </a:t>
            </a:r>
          </a:p>
          <a:p>
            <a:pPr algn="just">
              <a:buClr>
                <a:srgbClr val="FF0000"/>
              </a:buClr>
              <a:buSzTx/>
              <a:buFont typeface="Wingdings" panose="05000000000000000000" pitchFamily="2" charset="2"/>
              <a:buChar char="q"/>
            </a:pPr>
            <a:endParaRPr lang="sr-Latn-CS" altLang="sr-Latn-RS" sz="2600" dirty="0">
              <a:latin typeface="Bookman Old Style" panose="02050604050505020204" pitchFamily="18" charset="0"/>
            </a:endParaRPr>
          </a:p>
          <a:p>
            <a:pPr algn="just">
              <a:buClr>
                <a:srgbClr val="FF0000"/>
              </a:buClr>
              <a:buSzTx/>
              <a:buFont typeface="Wingdings" panose="05000000000000000000" pitchFamily="2" charset="2"/>
              <a:buChar char="q"/>
            </a:pPr>
            <a:r>
              <a:rPr lang="sr-Latn-CS" altLang="sr-Latn-RS" sz="2600" dirty="0">
                <a:latin typeface="Bookman Old Style" panose="02050604050505020204" pitchFamily="18" charset="0"/>
              </a:rPr>
              <a:t> 32% lica pripada uzrasnoj strukturi od 18-30 godina. </a:t>
            </a:r>
          </a:p>
          <a:p>
            <a:pPr algn="just">
              <a:buClr>
                <a:srgbClr val="FF0000"/>
              </a:buClr>
              <a:buSzTx/>
              <a:buFont typeface="Wingdings" panose="05000000000000000000" pitchFamily="2" charset="2"/>
              <a:buChar char="q"/>
            </a:pPr>
            <a:endParaRPr lang="sr-Latn-CS" altLang="sr-Latn-RS" sz="2600" dirty="0">
              <a:latin typeface="Bookman Old Style" panose="02050604050505020204" pitchFamily="18" charset="0"/>
            </a:endParaRPr>
          </a:p>
          <a:p>
            <a:pPr algn="just">
              <a:buClr>
                <a:srgbClr val="FF0000"/>
              </a:buClr>
              <a:buSzTx/>
              <a:buFont typeface="Wingdings" panose="05000000000000000000" pitchFamily="2" charset="2"/>
              <a:buChar char="q"/>
            </a:pPr>
            <a:r>
              <a:rPr lang="sr-Latn-CS" altLang="sr-Latn-RS" sz="2600" dirty="0">
                <a:latin typeface="Bookman Old Style" panose="02050604050505020204" pitchFamily="18" charset="0"/>
              </a:rPr>
              <a:t> 34% lica pripada uzrasnoj strukturi od 40-70 godina, među kojima je čak 8% penzionera.</a:t>
            </a:r>
          </a:p>
          <a:p>
            <a:pPr algn="just">
              <a:buClr>
                <a:srgbClr val="FF0000"/>
              </a:buClr>
              <a:buSzTx/>
              <a:buFont typeface="Wingdings" panose="05000000000000000000" pitchFamily="2" charset="2"/>
              <a:buChar char="q"/>
            </a:pPr>
            <a:endParaRPr lang="sr-Latn-CS" altLang="sr-Latn-RS" sz="2600" dirty="0">
              <a:latin typeface="Bookman Old Style" panose="02050604050505020204" pitchFamily="18" charset="0"/>
            </a:endParaRPr>
          </a:p>
        </p:txBody>
      </p:sp>
    </p:spTree>
    <p:extLst>
      <p:ext uri="{BB962C8B-B14F-4D97-AF65-F5344CB8AC3E}">
        <p14:creationId xmlns:p14="http://schemas.microsoft.com/office/powerpoint/2010/main" val="3191502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5298"/>
                                        </p:tgtEl>
                                        <p:attrNameLst>
                                          <p:attrName>style.visibility</p:attrName>
                                        </p:attrNameLst>
                                      </p:cBhvr>
                                      <p:to>
                                        <p:strVal val="visible"/>
                                      </p:to>
                                    </p:set>
                                    <p:animEffect transition="in" filter="barn(inVertical)">
                                      <p:cBhvr>
                                        <p:cTn id="7" dur="500"/>
                                        <p:tgtEl>
                                          <p:spTgt spid="5529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5299">
                                            <p:txEl>
                                              <p:pRg st="0" end="0"/>
                                            </p:txEl>
                                          </p:spTgt>
                                        </p:tgtEl>
                                        <p:attrNameLst>
                                          <p:attrName>style.visibility</p:attrName>
                                        </p:attrNameLst>
                                      </p:cBhvr>
                                      <p:to>
                                        <p:strVal val="visible"/>
                                      </p:to>
                                    </p:set>
                                    <p:anim calcmode="lin" valueType="num">
                                      <p:cBhvr additive="base">
                                        <p:cTn id="11" dur="500" fill="hold"/>
                                        <p:tgtEl>
                                          <p:spTgt spid="55299">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5299">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5299">
                                            <p:txEl>
                                              <p:pRg st="2" end="2"/>
                                            </p:txEl>
                                          </p:spTgt>
                                        </p:tgtEl>
                                        <p:attrNameLst>
                                          <p:attrName>style.visibility</p:attrName>
                                        </p:attrNameLst>
                                      </p:cBhvr>
                                      <p:to>
                                        <p:strVal val="visible"/>
                                      </p:to>
                                    </p:set>
                                    <p:anim calcmode="lin" valueType="num">
                                      <p:cBhvr additive="base">
                                        <p:cTn id="16" dur="500" fill="hold"/>
                                        <p:tgtEl>
                                          <p:spTgt spid="55299">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55299">
                                            <p:txEl>
                                              <p:pRg st="2" end="2"/>
                                            </p:txEl>
                                          </p:spTgt>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55299">
                                            <p:txEl>
                                              <p:pRg st="4" end="4"/>
                                            </p:txEl>
                                          </p:spTgt>
                                        </p:tgtEl>
                                        <p:attrNameLst>
                                          <p:attrName>style.visibility</p:attrName>
                                        </p:attrNameLst>
                                      </p:cBhvr>
                                      <p:to>
                                        <p:strVal val="visible"/>
                                      </p:to>
                                    </p:set>
                                    <p:anim calcmode="lin" valueType="num">
                                      <p:cBhvr additive="base">
                                        <p:cTn id="21" dur="500" fill="hold"/>
                                        <p:tgtEl>
                                          <p:spTgt spid="55299">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529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p:bldP spid="55299"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idx="4294967295"/>
          </p:nvPr>
        </p:nvSpPr>
        <p:spPr>
          <a:xfrm>
            <a:off x="725489" y="690563"/>
            <a:ext cx="9404351" cy="817563"/>
          </a:xfrm>
        </p:spPr>
        <p:txBody>
          <a:bodyPr/>
          <a:lstStyle/>
          <a:p>
            <a:pPr>
              <a:buClr>
                <a:srgbClr val="FF0000"/>
              </a:buClr>
              <a:buFont typeface="Wingdings" panose="05000000000000000000" pitchFamily="2" charset="2"/>
              <a:buChar char="q"/>
            </a:pPr>
            <a:r>
              <a:rPr lang="en-US" altLang="sr-Latn-RS" sz="2800" b="1" dirty="0" err="1">
                <a:latin typeface="Bookman Old Style" panose="02050604050505020204" pitchFamily="18" charset="0"/>
              </a:rPr>
              <a:t>Zaključci</a:t>
            </a:r>
            <a:endParaRPr lang="en-US" altLang="sr-Latn-RS" sz="2800" b="1" dirty="0">
              <a:latin typeface="Bookman Old Style" panose="02050604050505020204" pitchFamily="18" charset="0"/>
            </a:endParaRPr>
          </a:p>
        </p:txBody>
      </p:sp>
      <p:sp>
        <p:nvSpPr>
          <p:cNvPr id="57347" name="Text Placeholder 2"/>
          <p:cNvSpPr>
            <a:spLocks noGrp="1"/>
          </p:cNvSpPr>
          <p:nvPr>
            <p:ph idx="4294967295"/>
          </p:nvPr>
        </p:nvSpPr>
        <p:spPr>
          <a:xfrm>
            <a:off x="828884" y="2101575"/>
            <a:ext cx="11102975" cy="4195763"/>
          </a:xfrm>
        </p:spPr>
        <p:txBody>
          <a:bodyPr/>
          <a:lstStyle/>
          <a:p>
            <a:pPr algn="just">
              <a:buClr>
                <a:srgbClr val="FF0000"/>
              </a:buClr>
              <a:buSzTx/>
              <a:buFont typeface="Wingdings" panose="05000000000000000000" pitchFamily="2" charset="2"/>
              <a:buChar char="q"/>
            </a:pPr>
            <a:r>
              <a:rPr lang="sr-Latn-CS" altLang="sr-Latn-RS" sz="2400" dirty="0">
                <a:latin typeface="Bookman Old Style" panose="02050604050505020204" pitchFamily="18" charset="0"/>
              </a:rPr>
              <a:t>U pogledu ostalih socio-demografskih modaliteta, rezultati istraživanja pokazuju da su izvršioci krivičnog dela iz čl. 185 KZ:</a:t>
            </a:r>
          </a:p>
          <a:p>
            <a:pPr algn="just">
              <a:buClr>
                <a:srgbClr val="FF0000"/>
              </a:buClr>
              <a:buSzTx/>
              <a:buFont typeface="Wingdings" panose="05000000000000000000" pitchFamily="2" charset="2"/>
              <a:buChar char="q"/>
            </a:pPr>
            <a:endParaRPr lang="sr-Latn-CS" altLang="sr-Latn-RS" sz="2400" dirty="0">
              <a:latin typeface="Bookman Old Style" panose="02050604050505020204" pitchFamily="18" charset="0"/>
            </a:endParaRPr>
          </a:p>
          <a:p>
            <a:pPr algn="just">
              <a:buClr>
                <a:srgbClr val="FF0000"/>
              </a:buClr>
              <a:buSzTx/>
              <a:buFont typeface="Wingdings" panose="05000000000000000000" pitchFamily="2" charset="2"/>
              <a:buChar char="q"/>
            </a:pPr>
            <a:r>
              <a:rPr lang="sr-Latn-CS" altLang="sr-Latn-RS" sz="2400" dirty="0">
                <a:latin typeface="Bookman Old Style" panose="02050604050505020204" pitchFamily="18" charset="0"/>
              </a:rPr>
              <a:t> lica sa završenom srednjom školom,</a:t>
            </a:r>
          </a:p>
          <a:p>
            <a:pPr algn="just">
              <a:buClr>
                <a:srgbClr val="FF0000"/>
              </a:buClr>
              <a:buSzTx/>
              <a:buFont typeface="Wingdings" panose="05000000000000000000" pitchFamily="2" charset="2"/>
              <a:buChar char="q"/>
            </a:pPr>
            <a:r>
              <a:rPr lang="sr-Latn-CS" altLang="sr-Latn-RS" sz="2400" dirty="0">
                <a:latin typeface="Bookman Old Style" panose="02050604050505020204" pitchFamily="18" charset="0"/>
              </a:rPr>
              <a:t> lica koja su u istom procentu zaposleni i nezaposleni,  </a:t>
            </a:r>
          </a:p>
          <a:p>
            <a:pPr algn="just">
              <a:buClr>
                <a:srgbClr val="FF0000"/>
              </a:buClr>
              <a:buSzTx/>
              <a:buFont typeface="Wingdings" panose="05000000000000000000" pitchFamily="2" charset="2"/>
              <a:buChar char="q"/>
            </a:pPr>
            <a:r>
              <a:rPr lang="sr-Latn-CS" altLang="sr-Latn-RS" sz="2400" dirty="0">
                <a:latin typeface="Bookman Old Style" panose="02050604050505020204" pitchFamily="18" charset="0"/>
              </a:rPr>
              <a:t> neoženjeni,</a:t>
            </a:r>
          </a:p>
          <a:p>
            <a:pPr algn="just">
              <a:buClr>
                <a:srgbClr val="FF0000"/>
              </a:buClr>
              <a:buSzTx/>
              <a:buFont typeface="Wingdings" panose="05000000000000000000" pitchFamily="2" charset="2"/>
              <a:buChar char="q"/>
            </a:pPr>
            <a:r>
              <a:rPr lang="sr-Latn-CS" altLang="sr-Latn-RS" sz="2400" dirty="0">
                <a:latin typeface="Bookman Old Style" panose="02050604050505020204" pitchFamily="18" charset="0"/>
              </a:rPr>
              <a:t> neosuđivani,</a:t>
            </a:r>
          </a:p>
          <a:p>
            <a:pPr algn="just">
              <a:buClr>
                <a:srgbClr val="FF0000"/>
              </a:buClr>
              <a:buSzTx/>
              <a:buFont typeface="Wingdings" panose="05000000000000000000" pitchFamily="2" charset="2"/>
              <a:buChar char="q"/>
            </a:pPr>
            <a:r>
              <a:rPr lang="sr-Latn-CS" altLang="sr-Latn-RS" sz="2400" dirty="0">
                <a:latin typeface="Bookman Old Style" panose="02050604050505020204" pitchFamily="18" charset="0"/>
              </a:rPr>
              <a:t> gravitiraju iz gradskih sredina.</a:t>
            </a:r>
          </a:p>
          <a:p>
            <a:pPr algn="just">
              <a:buClr>
                <a:srgbClr val="FF0000"/>
              </a:buClr>
              <a:buSzTx/>
              <a:buFont typeface="Wingdings" panose="05000000000000000000" pitchFamily="2" charset="2"/>
              <a:buChar char="q"/>
            </a:pPr>
            <a:endParaRPr lang="sr-Latn-CS" altLang="sr-Latn-RS" sz="2400" dirty="0">
              <a:latin typeface="Bookman Old Style" panose="02050604050505020204" pitchFamily="18" charset="0"/>
            </a:endParaRPr>
          </a:p>
          <a:p>
            <a:pPr>
              <a:buFont typeface="Wingdings 3" panose="05040102010807070707" pitchFamily="18" charset="2"/>
              <a:buNone/>
            </a:pPr>
            <a:endParaRPr lang="en-US" altLang="sr-Latn-RS" sz="2600" dirty="0">
              <a:latin typeface="Bookman Old Style" panose="02050604050505020204" pitchFamily="18" charset="0"/>
            </a:endParaRPr>
          </a:p>
          <a:p>
            <a:endParaRPr lang="en-US" altLang="sr-Latn-RS" dirty="0">
              <a:latin typeface="Bookman Old Style" panose="02050604050505020204" pitchFamily="18" charset="0"/>
            </a:endParaRPr>
          </a:p>
        </p:txBody>
      </p:sp>
    </p:spTree>
    <p:extLst>
      <p:ext uri="{BB962C8B-B14F-4D97-AF65-F5344CB8AC3E}">
        <p14:creationId xmlns:p14="http://schemas.microsoft.com/office/powerpoint/2010/main" val="3553786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7346"/>
                                        </p:tgtEl>
                                        <p:attrNameLst>
                                          <p:attrName>style.visibility</p:attrName>
                                        </p:attrNameLst>
                                      </p:cBhvr>
                                      <p:to>
                                        <p:strVal val="visible"/>
                                      </p:to>
                                    </p:set>
                                    <p:animEffect transition="in" filter="wipe(down)">
                                      <p:cBhvr>
                                        <p:cTn id="7" dur="500"/>
                                        <p:tgtEl>
                                          <p:spTgt spid="57346"/>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57347">
                                            <p:txEl>
                                              <p:pRg st="0" end="0"/>
                                            </p:txEl>
                                          </p:spTgt>
                                        </p:tgtEl>
                                        <p:attrNameLst>
                                          <p:attrName>style.visibility</p:attrName>
                                        </p:attrNameLst>
                                      </p:cBhvr>
                                      <p:to>
                                        <p:strVal val="visible"/>
                                      </p:to>
                                    </p:set>
                                    <p:animEffect transition="in" filter="wipe(down)">
                                      <p:cBhvr>
                                        <p:cTn id="11" dur="580">
                                          <p:stCondLst>
                                            <p:cond delay="0"/>
                                          </p:stCondLst>
                                        </p:cTn>
                                        <p:tgtEl>
                                          <p:spTgt spid="57347">
                                            <p:txEl>
                                              <p:pRg st="0" end="0"/>
                                            </p:txEl>
                                          </p:spTgt>
                                        </p:tgtEl>
                                      </p:cBhvr>
                                    </p:animEffect>
                                    <p:anim calcmode="lin" valueType="num">
                                      <p:cBhvr>
                                        <p:cTn id="12" dur="1822" tmFilter="0,0; 0.14,0.36; 0.43,0.73; 0.71,0.91; 1.0,1.0">
                                          <p:stCondLst>
                                            <p:cond delay="0"/>
                                          </p:stCondLst>
                                        </p:cTn>
                                        <p:tgtEl>
                                          <p:spTgt spid="57347">
                                            <p:txEl>
                                              <p:pRg st="0" end="0"/>
                                            </p:txEl>
                                          </p:spTgt>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57347">
                                            <p:txEl>
                                              <p:pRg st="0" end="0"/>
                                            </p:txEl>
                                          </p:spTgt>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57347">
                                            <p:txEl>
                                              <p:pRg st="0" end="0"/>
                                            </p:txEl>
                                          </p:spTgt>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57347">
                                            <p:txEl>
                                              <p:pRg st="0" end="0"/>
                                            </p:txEl>
                                          </p:spTgt>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57347">
                                            <p:txEl>
                                              <p:pRg st="0" end="0"/>
                                            </p:txEl>
                                          </p:spTgt>
                                        </p:tgtEl>
                                        <p:attrNameLst>
                                          <p:attrName>ppt_y</p:attrName>
                                        </p:attrNameLst>
                                      </p:cBhvr>
                                      <p:tavLst>
                                        <p:tav tm="0" fmla="#ppt_y-sin(pi*$)/81">
                                          <p:val>
                                            <p:fltVal val="0"/>
                                          </p:val>
                                        </p:tav>
                                        <p:tav tm="100000">
                                          <p:val>
                                            <p:fltVal val="1"/>
                                          </p:val>
                                        </p:tav>
                                      </p:tavLst>
                                    </p:anim>
                                    <p:animScale>
                                      <p:cBhvr>
                                        <p:cTn id="17" dur="26">
                                          <p:stCondLst>
                                            <p:cond delay="650"/>
                                          </p:stCondLst>
                                        </p:cTn>
                                        <p:tgtEl>
                                          <p:spTgt spid="57347">
                                            <p:txEl>
                                              <p:pRg st="0" end="0"/>
                                            </p:txEl>
                                          </p:spTgt>
                                        </p:tgtEl>
                                      </p:cBhvr>
                                      <p:to x="100000" y="60000"/>
                                    </p:animScale>
                                    <p:animScale>
                                      <p:cBhvr>
                                        <p:cTn id="18" dur="166" decel="50000">
                                          <p:stCondLst>
                                            <p:cond delay="676"/>
                                          </p:stCondLst>
                                        </p:cTn>
                                        <p:tgtEl>
                                          <p:spTgt spid="57347">
                                            <p:txEl>
                                              <p:pRg st="0" end="0"/>
                                            </p:txEl>
                                          </p:spTgt>
                                        </p:tgtEl>
                                      </p:cBhvr>
                                      <p:to x="100000" y="100000"/>
                                    </p:animScale>
                                    <p:animScale>
                                      <p:cBhvr>
                                        <p:cTn id="19" dur="26">
                                          <p:stCondLst>
                                            <p:cond delay="1312"/>
                                          </p:stCondLst>
                                        </p:cTn>
                                        <p:tgtEl>
                                          <p:spTgt spid="57347">
                                            <p:txEl>
                                              <p:pRg st="0" end="0"/>
                                            </p:txEl>
                                          </p:spTgt>
                                        </p:tgtEl>
                                      </p:cBhvr>
                                      <p:to x="100000" y="80000"/>
                                    </p:animScale>
                                    <p:animScale>
                                      <p:cBhvr>
                                        <p:cTn id="20" dur="166" decel="50000">
                                          <p:stCondLst>
                                            <p:cond delay="1338"/>
                                          </p:stCondLst>
                                        </p:cTn>
                                        <p:tgtEl>
                                          <p:spTgt spid="57347">
                                            <p:txEl>
                                              <p:pRg st="0" end="0"/>
                                            </p:txEl>
                                          </p:spTgt>
                                        </p:tgtEl>
                                      </p:cBhvr>
                                      <p:to x="100000" y="100000"/>
                                    </p:animScale>
                                    <p:animScale>
                                      <p:cBhvr>
                                        <p:cTn id="21" dur="26">
                                          <p:stCondLst>
                                            <p:cond delay="1642"/>
                                          </p:stCondLst>
                                        </p:cTn>
                                        <p:tgtEl>
                                          <p:spTgt spid="57347">
                                            <p:txEl>
                                              <p:pRg st="0" end="0"/>
                                            </p:txEl>
                                          </p:spTgt>
                                        </p:tgtEl>
                                      </p:cBhvr>
                                      <p:to x="100000" y="90000"/>
                                    </p:animScale>
                                    <p:animScale>
                                      <p:cBhvr>
                                        <p:cTn id="22" dur="166" decel="50000">
                                          <p:stCondLst>
                                            <p:cond delay="1668"/>
                                          </p:stCondLst>
                                        </p:cTn>
                                        <p:tgtEl>
                                          <p:spTgt spid="57347">
                                            <p:txEl>
                                              <p:pRg st="0" end="0"/>
                                            </p:txEl>
                                          </p:spTgt>
                                        </p:tgtEl>
                                      </p:cBhvr>
                                      <p:to x="100000" y="100000"/>
                                    </p:animScale>
                                    <p:animScale>
                                      <p:cBhvr>
                                        <p:cTn id="23" dur="26">
                                          <p:stCondLst>
                                            <p:cond delay="1808"/>
                                          </p:stCondLst>
                                        </p:cTn>
                                        <p:tgtEl>
                                          <p:spTgt spid="57347">
                                            <p:txEl>
                                              <p:pRg st="0" end="0"/>
                                            </p:txEl>
                                          </p:spTgt>
                                        </p:tgtEl>
                                      </p:cBhvr>
                                      <p:to x="100000" y="95000"/>
                                    </p:animScale>
                                    <p:animScale>
                                      <p:cBhvr>
                                        <p:cTn id="24" dur="166" decel="50000">
                                          <p:stCondLst>
                                            <p:cond delay="1834"/>
                                          </p:stCondLst>
                                        </p:cTn>
                                        <p:tgtEl>
                                          <p:spTgt spid="57347">
                                            <p:txEl>
                                              <p:pRg st="0" end="0"/>
                                            </p:txEl>
                                          </p:spTgt>
                                        </p:tgtEl>
                                      </p:cBhvr>
                                      <p:to x="100000" y="100000"/>
                                    </p:animScale>
                                  </p:childTnLst>
                                </p:cTn>
                              </p:par>
                            </p:childTnLst>
                          </p:cTn>
                        </p:par>
                        <p:par>
                          <p:cTn id="25" fill="hold">
                            <p:stCondLst>
                              <p:cond delay="2500"/>
                            </p:stCondLst>
                            <p:childTnLst>
                              <p:par>
                                <p:cTn id="26" presetID="26" presetClass="entr" presetSubtype="0" fill="hold" grpId="0" nodeType="afterEffect">
                                  <p:stCondLst>
                                    <p:cond delay="0"/>
                                  </p:stCondLst>
                                  <p:childTnLst>
                                    <p:set>
                                      <p:cBhvr>
                                        <p:cTn id="27" dur="1" fill="hold">
                                          <p:stCondLst>
                                            <p:cond delay="0"/>
                                          </p:stCondLst>
                                        </p:cTn>
                                        <p:tgtEl>
                                          <p:spTgt spid="57347">
                                            <p:txEl>
                                              <p:pRg st="2" end="2"/>
                                            </p:txEl>
                                          </p:spTgt>
                                        </p:tgtEl>
                                        <p:attrNameLst>
                                          <p:attrName>style.visibility</p:attrName>
                                        </p:attrNameLst>
                                      </p:cBhvr>
                                      <p:to>
                                        <p:strVal val="visible"/>
                                      </p:to>
                                    </p:set>
                                    <p:animEffect transition="in" filter="wipe(down)">
                                      <p:cBhvr>
                                        <p:cTn id="28" dur="580">
                                          <p:stCondLst>
                                            <p:cond delay="0"/>
                                          </p:stCondLst>
                                        </p:cTn>
                                        <p:tgtEl>
                                          <p:spTgt spid="57347">
                                            <p:txEl>
                                              <p:pRg st="2" end="2"/>
                                            </p:txEl>
                                          </p:spTgt>
                                        </p:tgtEl>
                                      </p:cBhvr>
                                    </p:animEffect>
                                    <p:anim calcmode="lin" valueType="num">
                                      <p:cBhvr>
                                        <p:cTn id="29" dur="1822" tmFilter="0,0; 0.14,0.36; 0.43,0.73; 0.71,0.91; 1.0,1.0">
                                          <p:stCondLst>
                                            <p:cond delay="0"/>
                                          </p:stCondLst>
                                        </p:cTn>
                                        <p:tgtEl>
                                          <p:spTgt spid="57347">
                                            <p:txEl>
                                              <p:pRg st="2" end="2"/>
                                            </p:txEl>
                                          </p:spTgt>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57347">
                                            <p:txEl>
                                              <p:pRg st="2" end="2"/>
                                            </p:txEl>
                                          </p:spTgt>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57347">
                                            <p:txEl>
                                              <p:pRg st="2" end="2"/>
                                            </p:txEl>
                                          </p:spTgt>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57347">
                                            <p:txEl>
                                              <p:pRg st="2" end="2"/>
                                            </p:txEl>
                                          </p:spTgt>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57347">
                                            <p:txEl>
                                              <p:pRg st="2" end="2"/>
                                            </p:txEl>
                                          </p:spTgt>
                                        </p:tgtEl>
                                        <p:attrNameLst>
                                          <p:attrName>ppt_y</p:attrName>
                                        </p:attrNameLst>
                                      </p:cBhvr>
                                      <p:tavLst>
                                        <p:tav tm="0" fmla="#ppt_y-sin(pi*$)/81">
                                          <p:val>
                                            <p:fltVal val="0"/>
                                          </p:val>
                                        </p:tav>
                                        <p:tav tm="100000">
                                          <p:val>
                                            <p:fltVal val="1"/>
                                          </p:val>
                                        </p:tav>
                                      </p:tavLst>
                                    </p:anim>
                                    <p:animScale>
                                      <p:cBhvr>
                                        <p:cTn id="34" dur="26">
                                          <p:stCondLst>
                                            <p:cond delay="650"/>
                                          </p:stCondLst>
                                        </p:cTn>
                                        <p:tgtEl>
                                          <p:spTgt spid="57347">
                                            <p:txEl>
                                              <p:pRg st="2" end="2"/>
                                            </p:txEl>
                                          </p:spTgt>
                                        </p:tgtEl>
                                      </p:cBhvr>
                                      <p:to x="100000" y="60000"/>
                                    </p:animScale>
                                    <p:animScale>
                                      <p:cBhvr>
                                        <p:cTn id="35" dur="166" decel="50000">
                                          <p:stCondLst>
                                            <p:cond delay="676"/>
                                          </p:stCondLst>
                                        </p:cTn>
                                        <p:tgtEl>
                                          <p:spTgt spid="57347">
                                            <p:txEl>
                                              <p:pRg st="2" end="2"/>
                                            </p:txEl>
                                          </p:spTgt>
                                        </p:tgtEl>
                                      </p:cBhvr>
                                      <p:to x="100000" y="100000"/>
                                    </p:animScale>
                                    <p:animScale>
                                      <p:cBhvr>
                                        <p:cTn id="36" dur="26">
                                          <p:stCondLst>
                                            <p:cond delay="1312"/>
                                          </p:stCondLst>
                                        </p:cTn>
                                        <p:tgtEl>
                                          <p:spTgt spid="57347">
                                            <p:txEl>
                                              <p:pRg st="2" end="2"/>
                                            </p:txEl>
                                          </p:spTgt>
                                        </p:tgtEl>
                                      </p:cBhvr>
                                      <p:to x="100000" y="80000"/>
                                    </p:animScale>
                                    <p:animScale>
                                      <p:cBhvr>
                                        <p:cTn id="37" dur="166" decel="50000">
                                          <p:stCondLst>
                                            <p:cond delay="1338"/>
                                          </p:stCondLst>
                                        </p:cTn>
                                        <p:tgtEl>
                                          <p:spTgt spid="57347">
                                            <p:txEl>
                                              <p:pRg st="2" end="2"/>
                                            </p:txEl>
                                          </p:spTgt>
                                        </p:tgtEl>
                                      </p:cBhvr>
                                      <p:to x="100000" y="100000"/>
                                    </p:animScale>
                                    <p:animScale>
                                      <p:cBhvr>
                                        <p:cTn id="38" dur="26">
                                          <p:stCondLst>
                                            <p:cond delay="1642"/>
                                          </p:stCondLst>
                                        </p:cTn>
                                        <p:tgtEl>
                                          <p:spTgt spid="57347">
                                            <p:txEl>
                                              <p:pRg st="2" end="2"/>
                                            </p:txEl>
                                          </p:spTgt>
                                        </p:tgtEl>
                                      </p:cBhvr>
                                      <p:to x="100000" y="90000"/>
                                    </p:animScale>
                                    <p:animScale>
                                      <p:cBhvr>
                                        <p:cTn id="39" dur="166" decel="50000">
                                          <p:stCondLst>
                                            <p:cond delay="1668"/>
                                          </p:stCondLst>
                                        </p:cTn>
                                        <p:tgtEl>
                                          <p:spTgt spid="57347">
                                            <p:txEl>
                                              <p:pRg st="2" end="2"/>
                                            </p:txEl>
                                          </p:spTgt>
                                        </p:tgtEl>
                                      </p:cBhvr>
                                      <p:to x="100000" y="100000"/>
                                    </p:animScale>
                                    <p:animScale>
                                      <p:cBhvr>
                                        <p:cTn id="40" dur="26">
                                          <p:stCondLst>
                                            <p:cond delay="1808"/>
                                          </p:stCondLst>
                                        </p:cTn>
                                        <p:tgtEl>
                                          <p:spTgt spid="57347">
                                            <p:txEl>
                                              <p:pRg st="2" end="2"/>
                                            </p:txEl>
                                          </p:spTgt>
                                        </p:tgtEl>
                                      </p:cBhvr>
                                      <p:to x="100000" y="95000"/>
                                    </p:animScale>
                                    <p:animScale>
                                      <p:cBhvr>
                                        <p:cTn id="41" dur="166" decel="50000">
                                          <p:stCondLst>
                                            <p:cond delay="1834"/>
                                          </p:stCondLst>
                                        </p:cTn>
                                        <p:tgtEl>
                                          <p:spTgt spid="57347">
                                            <p:txEl>
                                              <p:pRg st="2" end="2"/>
                                            </p:txEl>
                                          </p:spTgt>
                                        </p:tgtEl>
                                      </p:cBhvr>
                                      <p:to x="100000" y="100000"/>
                                    </p:animScale>
                                  </p:childTnLst>
                                </p:cTn>
                              </p:par>
                            </p:childTnLst>
                          </p:cTn>
                        </p:par>
                        <p:par>
                          <p:cTn id="42" fill="hold">
                            <p:stCondLst>
                              <p:cond delay="4500"/>
                            </p:stCondLst>
                            <p:childTnLst>
                              <p:par>
                                <p:cTn id="43" presetID="26" presetClass="entr" presetSubtype="0" fill="hold" grpId="0" nodeType="afterEffect">
                                  <p:stCondLst>
                                    <p:cond delay="0"/>
                                  </p:stCondLst>
                                  <p:childTnLst>
                                    <p:set>
                                      <p:cBhvr>
                                        <p:cTn id="44" dur="1" fill="hold">
                                          <p:stCondLst>
                                            <p:cond delay="0"/>
                                          </p:stCondLst>
                                        </p:cTn>
                                        <p:tgtEl>
                                          <p:spTgt spid="57347">
                                            <p:txEl>
                                              <p:pRg st="3" end="3"/>
                                            </p:txEl>
                                          </p:spTgt>
                                        </p:tgtEl>
                                        <p:attrNameLst>
                                          <p:attrName>style.visibility</p:attrName>
                                        </p:attrNameLst>
                                      </p:cBhvr>
                                      <p:to>
                                        <p:strVal val="visible"/>
                                      </p:to>
                                    </p:set>
                                    <p:animEffect transition="in" filter="wipe(down)">
                                      <p:cBhvr>
                                        <p:cTn id="45" dur="580">
                                          <p:stCondLst>
                                            <p:cond delay="0"/>
                                          </p:stCondLst>
                                        </p:cTn>
                                        <p:tgtEl>
                                          <p:spTgt spid="57347">
                                            <p:txEl>
                                              <p:pRg st="3" end="3"/>
                                            </p:txEl>
                                          </p:spTgt>
                                        </p:tgtEl>
                                      </p:cBhvr>
                                    </p:animEffect>
                                    <p:anim calcmode="lin" valueType="num">
                                      <p:cBhvr>
                                        <p:cTn id="46" dur="1822" tmFilter="0,0; 0.14,0.36; 0.43,0.73; 0.71,0.91; 1.0,1.0">
                                          <p:stCondLst>
                                            <p:cond delay="0"/>
                                          </p:stCondLst>
                                        </p:cTn>
                                        <p:tgtEl>
                                          <p:spTgt spid="57347">
                                            <p:txEl>
                                              <p:pRg st="3" end="3"/>
                                            </p:txEl>
                                          </p:spTgt>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57347">
                                            <p:txEl>
                                              <p:pRg st="3" end="3"/>
                                            </p:txEl>
                                          </p:spTgt>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57347">
                                            <p:txEl>
                                              <p:pRg st="3" end="3"/>
                                            </p:txEl>
                                          </p:spTgt>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57347">
                                            <p:txEl>
                                              <p:pRg st="3" end="3"/>
                                            </p:txEl>
                                          </p:spTgt>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57347">
                                            <p:txEl>
                                              <p:pRg st="3" end="3"/>
                                            </p:txEl>
                                          </p:spTgt>
                                        </p:tgtEl>
                                        <p:attrNameLst>
                                          <p:attrName>ppt_y</p:attrName>
                                        </p:attrNameLst>
                                      </p:cBhvr>
                                      <p:tavLst>
                                        <p:tav tm="0" fmla="#ppt_y-sin(pi*$)/81">
                                          <p:val>
                                            <p:fltVal val="0"/>
                                          </p:val>
                                        </p:tav>
                                        <p:tav tm="100000">
                                          <p:val>
                                            <p:fltVal val="1"/>
                                          </p:val>
                                        </p:tav>
                                      </p:tavLst>
                                    </p:anim>
                                    <p:animScale>
                                      <p:cBhvr>
                                        <p:cTn id="51" dur="26">
                                          <p:stCondLst>
                                            <p:cond delay="650"/>
                                          </p:stCondLst>
                                        </p:cTn>
                                        <p:tgtEl>
                                          <p:spTgt spid="57347">
                                            <p:txEl>
                                              <p:pRg st="3" end="3"/>
                                            </p:txEl>
                                          </p:spTgt>
                                        </p:tgtEl>
                                      </p:cBhvr>
                                      <p:to x="100000" y="60000"/>
                                    </p:animScale>
                                    <p:animScale>
                                      <p:cBhvr>
                                        <p:cTn id="52" dur="166" decel="50000">
                                          <p:stCondLst>
                                            <p:cond delay="676"/>
                                          </p:stCondLst>
                                        </p:cTn>
                                        <p:tgtEl>
                                          <p:spTgt spid="57347">
                                            <p:txEl>
                                              <p:pRg st="3" end="3"/>
                                            </p:txEl>
                                          </p:spTgt>
                                        </p:tgtEl>
                                      </p:cBhvr>
                                      <p:to x="100000" y="100000"/>
                                    </p:animScale>
                                    <p:animScale>
                                      <p:cBhvr>
                                        <p:cTn id="53" dur="26">
                                          <p:stCondLst>
                                            <p:cond delay="1312"/>
                                          </p:stCondLst>
                                        </p:cTn>
                                        <p:tgtEl>
                                          <p:spTgt spid="57347">
                                            <p:txEl>
                                              <p:pRg st="3" end="3"/>
                                            </p:txEl>
                                          </p:spTgt>
                                        </p:tgtEl>
                                      </p:cBhvr>
                                      <p:to x="100000" y="80000"/>
                                    </p:animScale>
                                    <p:animScale>
                                      <p:cBhvr>
                                        <p:cTn id="54" dur="166" decel="50000">
                                          <p:stCondLst>
                                            <p:cond delay="1338"/>
                                          </p:stCondLst>
                                        </p:cTn>
                                        <p:tgtEl>
                                          <p:spTgt spid="57347">
                                            <p:txEl>
                                              <p:pRg st="3" end="3"/>
                                            </p:txEl>
                                          </p:spTgt>
                                        </p:tgtEl>
                                      </p:cBhvr>
                                      <p:to x="100000" y="100000"/>
                                    </p:animScale>
                                    <p:animScale>
                                      <p:cBhvr>
                                        <p:cTn id="55" dur="26">
                                          <p:stCondLst>
                                            <p:cond delay="1642"/>
                                          </p:stCondLst>
                                        </p:cTn>
                                        <p:tgtEl>
                                          <p:spTgt spid="57347">
                                            <p:txEl>
                                              <p:pRg st="3" end="3"/>
                                            </p:txEl>
                                          </p:spTgt>
                                        </p:tgtEl>
                                      </p:cBhvr>
                                      <p:to x="100000" y="90000"/>
                                    </p:animScale>
                                    <p:animScale>
                                      <p:cBhvr>
                                        <p:cTn id="56" dur="166" decel="50000">
                                          <p:stCondLst>
                                            <p:cond delay="1668"/>
                                          </p:stCondLst>
                                        </p:cTn>
                                        <p:tgtEl>
                                          <p:spTgt spid="57347">
                                            <p:txEl>
                                              <p:pRg st="3" end="3"/>
                                            </p:txEl>
                                          </p:spTgt>
                                        </p:tgtEl>
                                      </p:cBhvr>
                                      <p:to x="100000" y="100000"/>
                                    </p:animScale>
                                    <p:animScale>
                                      <p:cBhvr>
                                        <p:cTn id="57" dur="26">
                                          <p:stCondLst>
                                            <p:cond delay="1808"/>
                                          </p:stCondLst>
                                        </p:cTn>
                                        <p:tgtEl>
                                          <p:spTgt spid="57347">
                                            <p:txEl>
                                              <p:pRg st="3" end="3"/>
                                            </p:txEl>
                                          </p:spTgt>
                                        </p:tgtEl>
                                      </p:cBhvr>
                                      <p:to x="100000" y="95000"/>
                                    </p:animScale>
                                    <p:animScale>
                                      <p:cBhvr>
                                        <p:cTn id="58" dur="166" decel="50000">
                                          <p:stCondLst>
                                            <p:cond delay="1834"/>
                                          </p:stCondLst>
                                        </p:cTn>
                                        <p:tgtEl>
                                          <p:spTgt spid="57347">
                                            <p:txEl>
                                              <p:pRg st="3" end="3"/>
                                            </p:txEl>
                                          </p:spTgt>
                                        </p:tgtEl>
                                      </p:cBhvr>
                                      <p:to x="100000" y="100000"/>
                                    </p:animScale>
                                  </p:childTnLst>
                                </p:cTn>
                              </p:par>
                            </p:childTnLst>
                          </p:cTn>
                        </p:par>
                        <p:par>
                          <p:cTn id="59" fill="hold">
                            <p:stCondLst>
                              <p:cond delay="6500"/>
                            </p:stCondLst>
                            <p:childTnLst>
                              <p:par>
                                <p:cTn id="60" presetID="26" presetClass="entr" presetSubtype="0" fill="hold" grpId="0" nodeType="afterEffect">
                                  <p:stCondLst>
                                    <p:cond delay="0"/>
                                  </p:stCondLst>
                                  <p:childTnLst>
                                    <p:set>
                                      <p:cBhvr>
                                        <p:cTn id="61" dur="1" fill="hold">
                                          <p:stCondLst>
                                            <p:cond delay="0"/>
                                          </p:stCondLst>
                                        </p:cTn>
                                        <p:tgtEl>
                                          <p:spTgt spid="57347">
                                            <p:txEl>
                                              <p:pRg st="4" end="4"/>
                                            </p:txEl>
                                          </p:spTgt>
                                        </p:tgtEl>
                                        <p:attrNameLst>
                                          <p:attrName>style.visibility</p:attrName>
                                        </p:attrNameLst>
                                      </p:cBhvr>
                                      <p:to>
                                        <p:strVal val="visible"/>
                                      </p:to>
                                    </p:set>
                                    <p:animEffect transition="in" filter="wipe(down)">
                                      <p:cBhvr>
                                        <p:cTn id="62" dur="580">
                                          <p:stCondLst>
                                            <p:cond delay="0"/>
                                          </p:stCondLst>
                                        </p:cTn>
                                        <p:tgtEl>
                                          <p:spTgt spid="57347">
                                            <p:txEl>
                                              <p:pRg st="4" end="4"/>
                                            </p:txEl>
                                          </p:spTgt>
                                        </p:tgtEl>
                                      </p:cBhvr>
                                    </p:animEffect>
                                    <p:anim calcmode="lin" valueType="num">
                                      <p:cBhvr>
                                        <p:cTn id="63" dur="1822" tmFilter="0,0; 0.14,0.36; 0.43,0.73; 0.71,0.91; 1.0,1.0">
                                          <p:stCondLst>
                                            <p:cond delay="0"/>
                                          </p:stCondLst>
                                        </p:cTn>
                                        <p:tgtEl>
                                          <p:spTgt spid="57347">
                                            <p:txEl>
                                              <p:pRg st="4" end="4"/>
                                            </p:txEl>
                                          </p:spTgt>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57347">
                                            <p:txEl>
                                              <p:pRg st="4" end="4"/>
                                            </p:txEl>
                                          </p:spTgt>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57347">
                                            <p:txEl>
                                              <p:pRg st="4" end="4"/>
                                            </p:txEl>
                                          </p:spTgt>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57347">
                                            <p:txEl>
                                              <p:pRg st="4" end="4"/>
                                            </p:txEl>
                                          </p:spTgt>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57347">
                                            <p:txEl>
                                              <p:pRg st="4" end="4"/>
                                            </p:txEl>
                                          </p:spTgt>
                                        </p:tgtEl>
                                        <p:attrNameLst>
                                          <p:attrName>ppt_y</p:attrName>
                                        </p:attrNameLst>
                                      </p:cBhvr>
                                      <p:tavLst>
                                        <p:tav tm="0" fmla="#ppt_y-sin(pi*$)/81">
                                          <p:val>
                                            <p:fltVal val="0"/>
                                          </p:val>
                                        </p:tav>
                                        <p:tav tm="100000">
                                          <p:val>
                                            <p:fltVal val="1"/>
                                          </p:val>
                                        </p:tav>
                                      </p:tavLst>
                                    </p:anim>
                                    <p:animScale>
                                      <p:cBhvr>
                                        <p:cTn id="68" dur="26">
                                          <p:stCondLst>
                                            <p:cond delay="650"/>
                                          </p:stCondLst>
                                        </p:cTn>
                                        <p:tgtEl>
                                          <p:spTgt spid="57347">
                                            <p:txEl>
                                              <p:pRg st="4" end="4"/>
                                            </p:txEl>
                                          </p:spTgt>
                                        </p:tgtEl>
                                      </p:cBhvr>
                                      <p:to x="100000" y="60000"/>
                                    </p:animScale>
                                    <p:animScale>
                                      <p:cBhvr>
                                        <p:cTn id="69" dur="166" decel="50000">
                                          <p:stCondLst>
                                            <p:cond delay="676"/>
                                          </p:stCondLst>
                                        </p:cTn>
                                        <p:tgtEl>
                                          <p:spTgt spid="57347">
                                            <p:txEl>
                                              <p:pRg st="4" end="4"/>
                                            </p:txEl>
                                          </p:spTgt>
                                        </p:tgtEl>
                                      </p:cBhvr>
                                      <p:to x="100000" y="100000"/>
                                    </p:animScale>
                                    <p:animScale>
                                      <p:cBhvr>
                                        <p:cTn id="70" dur="26">
                                          <p:stCondLst>
                                            <p:cond delay="1312"/>
                                          </p:stCondLst>
                                        </p:cTn>
                                        <p:tgtEl>
                                          <p:spTgt spid="57347">
                                            <p:txEl>
                                              <p:pRg st="4" end="4"/>
                                            </p:txEl>
                                          </p:spTgt>
                                        </p:tgtEl>
                                      </p:cBhvr>
                                      <p:to x="100000" y="80000"/>
                                    </p:animScale>
                                    <p:animScale>
                                      <p:cBhvr>
                                        <p:cTn id="71" dur="166" decel="50000">
                                          <p:stCondLst>
                                            <p:cond delay="1338"/>
                                          </p:stCondLst>
                                        </p:cTn>
                                        <p:tgtEl>
                                          <p:spTgt spid="57347">
                                            <p:txEl>
                                              <p:pRg st="4" end="4"/>
                                            </p:txEl>
                                          </p:spTgt>
                                        </p:tgtEl>
                                      </p:cBhvr>
                                      <p:to x="100000" y="100000"/>
                                    </p:animScale>
                                    <p:animScale>
                                      <p:cBhvr>
                                        <p:cTn id="72" dur="26">
                                          <p:stCondLst>
                                            <p:cond delay="1642"/>
                                          </p:stCondLst>
                                        </p:cTn>
                                        <p:tgtEl>
                                          <p:spTgt spid="57347">
                                            <p:txEl>
                                              <p:pRg st="4" end="4"/>
                                            </p:txEl>
                                          </p:spTgt>
                                        </p:tgtEl>
                                      </p:cBhvr>
                                      <p:to x="100000" y="90000"/>
                                    </p:animScale>
                                    <p:animScale>
                                      <p:cBhvr>
                                        <p:cTn id="73" dur="166" decel="50000">
                                          <p:stCondLst>
                                            <p:cond delay="1668"/>
                                          </p:stCondLst>
                                        </p:cTn>
                                        <p:tgtEl>
                                          <p:spTgt spid="57347">
                                            <p:txEl>
                                              <p:pRg st="4" end="4"/>
                                            </p:txEl>
                                          </p:spTgt>
                                        </p:tgtEl>
                                      </p:cBhvr>
                                      <p:to x="100000" y="100000"/>
                                    </p:animScale>
                                    <p:animScale>
                                      <p:cBhvr>
                                        <p:cTn id="74" dur="26">
                                          <p:stCondLst>
                                            <p:cond delay="1808"/>
                                          </p:stCondLst>
                                        </p:cTn>
                                        <p:tgtEl>
                                          <p:spTgt spid="57347">
                                            <p:txEl>
                                              <p:pRg st="4" end="4"/>
                                            </p:txEl>
                                          </p:spTgt>
                                        </p:tgtEl>
                                      </p:cBhvr>
                                      <p:to x="100000" y="95000"/>
                                    </p:animScale>
                                    <p:animScale>
                                      <p:cBhvr>
                                        <p:cTn id="75" dur="166" decel="50000">
                                          <p:stCondLst>
                                            <p:cond delay="1834"/>
                                          </p:stCondLst>
                                        </p:cTn>
                                        <p:tgtEl>
                                          <p:spTgt spid="57347">
                                            <p:txEl>
                                              <p:pRg st="4" end="4"/>
                                            </p:txEl>
                                          </p:spTgt>
                                        </p:tgtEl>
                                      </p:cBhvr>
                                      <p:to x="100000" y="100000"/>
                                    </p:animScale>
                                  </p:childTnLst>
                                </p:cTn>
                              </p:par>
                            </p:childTnLst>
                          </p:cTn>
                        </p:par>
                        <p:par>
                          <p:cTn id="76" fill="hold">
                            <p:stCondLst>
                              <p:cond delay="8500"/>
                            </p:stCondLst>
                            <p:childTnLst>
                              <p:par>
                                <p:cTn id="77" presetID="26" presetClass="entr" presetSubtype="0" fill="hold" grpId="0" nodeType="afterEffect">
                                  <p:stCondLst>
                                    <p:cond delay="0"/>
                                  </p:stCondLst>
                                  <p:childTnLst>
                                    <p:set>
                                      <p:cBhvr>
                                        <p:cTn id="78" dur="1" fill="hold">
                                          <p:stCondLst>
                                            <p:cond delay="0"/>
                                          </p:stCondLst>
                                        </p:cTn>
                                        <p:tgtEl>
                                          <p:spTgt spid="57347">
                                            <p:txEl>
                                              <p:pRg st="5" end="5"/>
                                            </p:txEl>
                                          </p:spTgt>
                                        </p:tgtEl>
                                        <p:attrNameLst>
                                          <p:attrName>style.visibility</p:attrName>
                                        </p:attrNameLst>
                                      </p:cBhvr>
                                      <p:to>
                                        <p:strVal val="visible"/>
                                      </p:to>
                                    </p:set>
                                    <p:animEffect transition="in" filter="wipe(down)">
                                      <p:cBhvr>
                                        <p:cTn id="79" dur="580">
                                          <p:stCondLst>
                                            <p:cond delay="0"/>
                                          </p:stCondLst>
                                        </p:cTn>
                                        <p:tgtEl>
                                          <p:spTgt spid="57347">
                                            <p:txEl>
                                              <p:pRg st="5" end="5"/>
                                            </p:txEl>
                                          </p:spTgt>
                                        </p:tgtEl>
                                      </p:cBhvr>
                                    </p:animEffect>
                                    <p:anim calcmode="lin" valueType="num">
                                      <p:cBhvr>
                                        <p:cTn id="80" dur="1822" tmFilter="0,0; 0.14,0.36; 0.43,0.73; 0.71,0.91; 1.0,1.0">
                                          <p:stCondLst>
                                            <p:cond delay="0"/>
                                          </p:stCondLst>
                                        </p:cTn>
                                        <p:tgtEl>
                                          <p:spTgt spid="57347">
                                            <p:txEl>
                                              <p:pRg st="5" end="5"/>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57347">
                                            <p:txEl>
                                              <p:pRg st="5" end="5"/>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57347">
                                            <p:txEl>
                                              <p:pRg st="5" end="5"/>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57347">
                                            <p:txEl>
                                              <p:pRg st="5" end="5"/>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57347">
                                            <p:txEl>
                                              <p:pRg st="5" end="5"/>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57347">
                                            <p:txEl>
                                              <p:pRg st="5" end="5"/>
                                            </p:txEl>
                                          </p:spTgt>
                                        </p:tgtEl>
                                      </p:cBhvr>
                                      <p:to x="100000" y="60000"/>
                                    </p:animScale>
                                    <p:animScale>
                                      <p:cBhvr>
                                        <p:cTn id="86" dur="166" decel="50000">
                                          <p:stCondLst>
                                            <p:cond delay="676"/>
                                          </p:stCondLst>
                                        </p:cTn>
                                        <p:tgtEl>
                                          <p:spTgt spid="57347">
                                            <p:txEl>
                                              <p:pRg st="5" end="5"/>
                                            </p:txEl>
                                          </p:spTgt>
                                        </p:tgtEl>
                                      </p:cBhvr>
                                      <p:to x="100000" y="100000"/>
                                    </p:animScale>
                                    <p:animScale>
                                      <p:cBhvr>
                                        <p:cTn id="87" dur="26">
                                          <p:stCondLst>
                                            <p:cond delay="1312"/>
                                          </p:stCondLst>
                                        </p:cTn>
                                        <p:tgtEl>
                                          <p:spTgt spid="57347">
                                            <p:txEl>
                                              <p:pRg st="5" end="5"/>
                                            </p:txEl>
                                          </p:spTgt>
                                        </p:tgtEl>
                                      </p:cBhvr>
                                      <p:to x="100000" y="80000"/>
                                    </p:animScale>
                                    <p:animScale>
                                      <p:cBhvr>
                                        <p:cTn id="88" dur="166" decel="50000">
                                          <p:stCondLst>
                                            <p:cond delay="1338"/>
                                          </p:stCondLst>
                                        </p:cTn>
                                        <p:tgtEl>
                                          <p:spTgt spid="57347">
                                            <p:txEl>
                                              <p:pRg st="5" end="5"/>
                                            </p:txEl>
                                          </p:spTgt>
                                        </p:tgtEl>
                                      </p:cBhvr>
                                      <p:to x="100000" y="100000"/>
                                    </p:animScale>
                                    <p:animScale>
                                      <p:cBhvr>
                                        <p:cTn id="89" dur="26">
                                          <p:stCondLst>
                                            <p:cond delay="1642"/>
                                          </p:stCondLst>
                                        </p:cTn>
                                        <p:tgtEl>
                                          <p:spTgt spid="57347">
                                            <p:txEl>
                                              <p:pRg st="5" end="5"/>
                                            </p:txEl>
                                          </p:spTgt>
                                        </p:tgtEl>
                                      </p:cBhvr>
                                      <p:to x="100000" y="90000"/>
                                    </p:animScale>
                                    <p:animScale>
                                      <p:cBhvr>
                                        <p:cTn id="90" dur="166" decel="50000">
                                          <p:stCondLst>
                                            <p:cond delay="1668"/>
                                          </p:stCondLst>
                                        </p:cTn>
                                        <p:tgtEl>
                                          <p:spTgt spid="57347">
                                            <p:txEl>
                                              <p:pRg st="5" end="5"/>
                                            </p:txEl>
                                          </p:spTgt>
                                        </p:tgtEl>
                                      </p:cBhvr>
                                      <p:to x="100000" y="100000"/>
                                    </p:animScale>
                                    <p:animScale>
                                      <p:cBhvr>
                                        <p:cTn id="91" dur="26">
                                          <p:stCondLst>
                                            <p:cond delay="1808"/>
                                          </p:stCondLst>
                                        </p:cTn>
                                        <p:tgtEl>
                                          <p:spTgt spid="57347">
                                            <p:txEl>
                                              <p:pRg st="5" end="5"/>
                                            </p:txEl>
                                          </p:spTgt>
                                        </p:tgtEl>
                                      </p:cBhvr>
                                      <p:to x="100000" y="95000"/>
                                    </p:animScale>
                                    <p:animScale>
                                      <p:cBhvr>
                                        <p:cTn id="92" dur="166" decel="50000">
                                          <p:stCondLst>
                                            <p:cond delay="1834"/>
                                          </p:stCondLst>
                                        </p:cTn>
                                        <p:tgtEl>
                                          <p:spTgt spid="57347">
                                            <p:txEl>
                                              <p:pRg st="5" end="5"/>
                                            </p:txEl>
                                          </p:spTgt>
                                        </p:tgtEl>
                                      </p:cBhvr>
                                      <p:to x="100000" y="100000"/>
                                    </p:animScale>
                                  </p:childTnLst>
                                </p:cTn>
                              </p:par>
                            </p:childTnLst>
                          </p:cTn>
                        </p:par>
                        <p:par>
                          <p:cTn id="93" fill="hold">
                            <p:stCondLst>
                              <p:cond delay="10500"/>
                            </p:stCondLst>
                            <p:childTnLst>
                              <p:par>
                                <p:cTn id="94" presetID="26" presetClass="entr" presetSubtype="0" fill="hold" grpId="0" nodeType="afterEffect">
                                  <p:stCondLst>
                                    <p:cond delay="0"/>
                                  </p:stCondLst>
                                  <p:childTnLst>
                                    <p:set>
                                      <p:cBhvr>
                                        <p:cTn id="95" dur="1" fill="hold">
                                          <p:stCondLst>
                                            <p:cond delay="0"/>
                                          </p:stCondLst>
                                        </p:cTn>
                                        <p:tgtEl>
                                          <p:spTgt spid="57347">
                                            <p:txEl>
                                              <p:pRg st="6" end="6"/>
                                            </p:txEl>
                                          </p:spTgt>
                                        </p:tgtEl>
                                        <p:attrNameLst>
                                          <p:attrName>style.visibility</p:attrName>
                                        </p:attrNameLst>
                                      </p:cBhvr>
                                      <p:to>
                                        <p:strVal val="visible"/>
                                      </p:to>
                                    </p:set>
                                    <p:animEffect transition="in" filter="wipe(down)">
                                      <p:cBhvr>
                                        <p:cTn id="96" dur="580">
                                          <p:stCondLst>
                                            <p:cond delay="0"/>
                                          </p:stCondLst>
                                        </p:cTn>
                                        <p:tgtEl>
                                          <p:spTgt spid="57347">
                                            <p:txEl>
                                              <p:pRg st="6" end="6"/>
                                            </p:txEl>
                                          </p:spTgt>
                                        </p:tgtEl>
                                      </p:cBhvr>
                                    </p:animEffect>
                                    <p:anim calcmode="lin" valueType="num">
                                      <p:cBhvr>
                                        <p:cTn id="97" dur="1822" tmFilter="0,0; 0.14,0.36; 0.43,0.73; 0.71,0.91; 1.0,1.0">
                                          <p:stCondLst>
                                            <p:cond delay="0"/>
                                          </p:stCondLst>
                                        </p:cTn>
                                        <p:tgtEl>
                                          <p:spTgt spid="57347">
                                            <p:txEl>
                                              <p:pRg st="6" end="6"/>
                                            </p:txEl>
                                          </p:spTgt>
                                        </p:tgtEl>
                                        <p:attrNameLst>
                                          <p:attrName>ppt_x</p:attrName>
                                        </p:attrNameLst>
                                      </p:cBhvr>
                                      <p:tavLst>
                                        <p:tav tm="0">
                                          <p:val>
                                            <p:strVal val="#ppt_x-0.25"/>
                                          </p:val>
                                        </p:tav>
                                        <p:tav tm="100000">
                                          <p:val>
                                            <p:strVal val="#ppt_x"/>
                                          </p:val>
                                        </p:tav>
                                      </p:tavLst>
                                    </p:anim>
                                    <p:anim calcmode="lin" valueType="num">
                                      <p:cBhvr>
                                        <p:cTn id="98" dur="664" tmFilter="0.0,0.0; 0.25,0.07; 0.50,0.2; 0.75,0.467; 1.0,1.0">
                                          <p:stCondLst>
                                            <p:cond delay="0"/>
                                          </p:stCondLst>
                                        </p:cTn>
                                        <p:tgtEl>
                                          <p:spTgt spid="57347">
                                            <p:txEl>
                                              <p:pRg st="6" end="6"/>
                                            </p:txEl>
                                          </p:spTgt>
                                        </p:tgtEl>
                                        <p:attrNameLst>
                                          <p:attrName>ppt_y</p:attrName>
                                        </p:attrNameLst>
                                      </p:cBhvr>
                                      <p:tavLst>
                                        <p:tav tm="0" fmla="#ppt_y-sin(pi*$)/3">
                                          <p:val>
                                            <p:fltVal val="0.5"/>
                                          </p:val>
                                        </p:tav>
                                        <p:tav tm="100000">
                                          <p:val>
                                            <p:fltVal val="1"/>
                                          </p:val>
                                        </p:tav>
                                      </p:tavLst>
                                    </p:anim>
                                    <p:anim calcmode="lin" valueType="num">
                                      <p:cBhvr>
                                        <p:cTn id="99" dur="664" tmFilter="0, 0; 0.125,0.2665; 0.25,0.4; 0.375,0.465; 0.5,0.5;  0.625,0.535; 0.75,0.6; 0.875,0.7335; 1,1">
                                          <p:stCondLst>
                                            <p:cond delay="664"/>
                                          </p:stCondLst>
                                        </p:cTn>
                                        <p:tgtEl>
                                          <p:spTgt spid="57347">
                                            <p:txEl>
                                              <p:pRg st="6" end="6"/>
                                            </p:txEl>
                                          </p:spTgt>
                                        </p:tgtEl>
                                        <p:attrNameLst>
                                          <p:attrName>ppt_y</p:attrName>
                                        </p:attrNameLst>
                                      </p:cBhvr>
                                      <p:tavLst>
                                        <p:tav tm="0" fmla="#ppt_y-sin(pi*$)/9">
                                          <p:val>
                                            <p:fltVal val="0"/>
                                          </p:val>
                                        </p:tav>
                                        <p:tav tm="100000">
                                          <p:val>
                                            <p:fltVal val="1"/>
                                          </p:val>
                                        </p:tav>
                                      </p:tavLst>
                                    </p:anim>
                                    <p:anim calcmode="lin" valueType="num">
                                      <p:cBhvr>
                                        <p:cTn id="100" dur="332" tmFilter="0, 0; 0.125,0.2665; 0.25,0.4; 0.375,0.465; 0.5,0.5;  0.625,0.535; 0.75,0.6; 0.875,0.7335; 1,1">
                                          <p:stCondLst>
                                            <p:cond delay="1324"/>
                                          </p:stCondLst>
                                        </p:cTn>
                                        <p:tgtEl>
                                          <p:spTgt spid="57347">
                                            <p:txEl>
                                              <p:pRg st="6" end="6"/>
                                            </p:txEl>
                                          </p:spTgt>
                                        </p:tgtEl>
                                        <p:attrNameLst>
                                          <p:attrName>ppt_y</p:attrName>
                                        </p:attrNameLst>
                                      </p:cBhvr>
                                      <p:tavLst>
                                        <p:tav tm="0" fmla="#ppt_y-sin(pi*$)/27">
                                          <p:val>
                                            <p:fltVal val="0"/>
                                          </p:val>
                                        </p:tav>
                                        <p:tav tm="100000">
                                          <p:val>
                                            <p:fltVal val="1"/>
                                          </p:val>
                                        </p:tav>
                                      </p:tavLst>
                                    </p:anim>
                                    <p:anim calcmode="lin" valueType="num">
                                      <p:cBhvr>
                                        <p:cTn id="101" dur="164" tmFilter="0, 0; 0.125,0.2665; 0.25,0.4; 0.375,0.465; 0.5,0.5;  0.625,0.535; 0.75,0.6; 0.875,0.7335; 1,1">
                                          <p:stCondLst>
                                            <p:cond delay="1656"/>
                                          </p:stCondLst>
                                        </p:cTn>
                                        <p:tgtEl>
                                          <p:spTgt spid="57347">
                                            <p:txEl>
                                              <p:pRg st="6" end="6"/>
                                            </p:txEl>
                                          </p:spTgt>
                                        </p:tgtEl>
                                        <p:attrNameLst>
                                          <p:attrName>ppt_y</p:attrName>
                                        </p:attrNameLst>
                                      </p:cBhvr>
                                      <p:tavLst>
                                        <p:tav tm="0" fmla="#ppt_y-sin(pi*$)/81">
                                          <p:val>
                                            <p:fltVal val="0"/>
                                          </p:val>
                                        </p:tav>
                                        <p:tav tm="100000">
                                          <p:val>
                                            <p:fltVal val="1"/>
                                          </p:val>
                                        </p:tav>
                                      </p:tavLst>
                                    </p:anim>
                                    <p:animScale>
                                      <p:cBhvr>
                                        <p:cTn id="102" dur="26">
                                          <p:stCondLst>
                                            <p:cond delay="650"/>
                                          </p:stCondLst>
                                        </p:cTn>
                                        <p:tgtEl>
                                          <p:spTgt spid="57347">
                                            <p:txEl>
                                              <p:pRg st="6" end="6"/>
                                            </p:txEl>
                                          </p:spTgt>
                                        </p:tgtEl>
                                      </p:cBhvr>
                                      <p:to x="100000" y="60000"/>
                                    </p:animScale>
                                    <p:animScale>
                                      <p:cBhvr>
                                        <p:cTn id="103" dur="166" decel="50000">
                                          <p:stCondLst>
                                            <p:cond delay="676"/>
                                          </p:stCondLst>
                                        </p:cTn>
                                        <p:tgtEl>
                                          <p:spTgt spid="57347">
                                            <p:txEl>
                                              <p:pRg st="6" end="6"/>
                                            </p:txEl>
                                          </p:spTgt>
                                        </p:tgtEl>
                                      </p:cBhvr>
                                      <p:to x="100000" y="100000"/>
                                    </p:animScale>
                                    <p:animScale>
                                      <p:cBhvr>
                                        <p:cTn id="104" dur="26">
                                          <p:stCondLst>
                                            <p:cond delay="1312"/>
                                          </p:stCondLst>
                                        </p:cTn>
                                        <p:tgtEl>
                                          <p:spTgt spid="57347">
                                            <p:txEl>
                                              <p:pRg st="6" end="6"/>
                                            </p:txEl>
                                          </p:spTgt>
                                        </p:tgtEl>
                                      </p:cBhvr>
                                      <p:to x="100000" y="80000"/>
                                    </p:animScale>
                                    <p:animScale>
                                      <p:cBhvr>
                                        <p:cTn id="105" dur="166" decel="50000">
                                          <p:stCondLst>
                                            <p:cond delay="1338"/>
                                          </p:stCondLst>
                                        </p:cTn>
                                        <p:tgtEl>
                                          <p:spTgt spid="57347">
                                            <p:txEl>
                                              <p:pRg st="6" end="6"/>
                                            </p:txEl>
                                          </p:spTgt>
                                        </p:tgtEl>
                                      </p:cBhvr>
                                      <p:to x="100000" y="100000"/>
                                    </p:animScale>
                                    <p:animScale>
                                      <p:cBhvr>
                                        <p:cTn id="106" dur="26">
                                          <p:stCondLst>
                                            <p:cond delay="1642"/>
                                          </p:stCondLst>
                                        </p:cTn>
                                        <p:tgtEl>
                                          <p:spTgt spid="57347">
                                            <p:txEl>
                                              <p:pRg st="6" end="6"/>
                                            </p:txEl>
                                          </p:spTgt>
                                        </p:tgtEl>
                                      </p:cBhvr>
                                      <p:to x="100000" y="90000"/>
                                    </p:animScale>
                                    <p:animScale>
                                      <p:cBhvr>
                                        <p:cTn id="107" dur="166" decel="50000">
                                          <p:stCondLst>
                                            <p:cond delay="1668"/>
                                          </p:stCondLst>
                                        </p:cTn>
                                        <p:tgtEl>
                                          <p:spTgt spid="57347">
                                            <p:txEl>
                                              <p:pRg st="6" end="6"/>
                                            </p:txEl>
                                          </p:spTgt>
                                        </p:tgtEl>
                                      </p:cBhvr>
                                      <p:to x="100000" y="100000"/>
                                    </p:animScale>
                                    <p:animScale>
                                      <p:cBhvr>
                                        <p:cTn id="108" dur="26">
                                          <p:stCondLst>
                                            <p:cond delay="1808"/>
                                          </p:stCondLst>
                                        </p:cTn>
                                        <p:tgtEl>
                                          <p:spTgt spid="57347">
                                            <p:txEl>
                                              <p:pRg st="6" end="6"/>
                                            </p:txEl>
                                          </p:spTgt>
                                        </p:tgtEl>
                                      </p:cBhvr>
                                      <p:to x="100000" y="95000"/>
                                    </p:animScale>
                                    <p:animScale>
                                      <p:cBhvr>
                                        <p:cTn id="109" dur="166" decel="50000">
                                          <p:stCondLst>
                                            <p:cond delay="1834"/>
                                          </p:stCondLst>
                                        </p:cTn>
                                        <p:tgtEl>
                                          <p:spTgt spid="57347">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p:bldP spid="57347"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3DAACA-5F88-4D6A-9BE3-F4223E395617}"/>
              </a:ext>
            </a:extLst>
          </p:cNvPr>
          <p:cNvSpPr>
            <a:spLocks noGrp="1"/>
          </p:cNvSpPr>
          <p:nvPr>
            <p:ph idx="1"/>
          </p:nvPr>
        </p:nvSpPr>
        <p:spPr>
          <a:xfrm>
            <a:off x="1103312" y="576776"/>
            <a:ext cx="9011359" cy="5922498"/>
          </a:xfrm>
        </p:spPr>
        <p:txBody>
          <a:bodyPr>
            <a:normAutofit/>
          </a:bodyPr>
          <a:lstStyle/>
          <a:p>
            <a:pPr marL="0" indent="0" algn="ctr">
              <a:buNone/>
            </a:pPr>
            <a:r>
              <a:rPr lang="sr-Cyrl-RS" sz="3200" b="1" i="1" dirty="0">
                <a:latin typeface="Times New Roman" panose="02020603050405020304" pitchFamily="18" charset="0"/>
                <a:cs typeface="Times New Roman" panose="02020603050405020304" pitchFamily="18" charset="0"/>
              </a:rPr>
              <a:t>Истраживање кривичног дела дечије порнографије у Републици Србији</a:t>
            </a:r>
          </a:p>
          <a:p>
            <a:pPr marL="0" indent="0" algn="just">
              <a:buNone/>
            </a:pPr>
            <a:r>
              <a:rPr lang="ru-RU" sz="2400" dirty="0">
                <a:latin typeface="Times New Roman" panose="02020603050405020304" pitchFamily="18" charset="0"/>
                <a:cs typeface="Times New Roman" panose="02020603050405020304" pitchFamily="18" charset="0"/>
              </a:rPr>
              <a:t>Предмет емпиријског истраживања представљају подаци Управе за аналитику Министарства унутрашњих послова, који се односе на број евидентираних кривичних дела и поднетих кривичних пријава за кривична дела из чл. 185 (приказивање, прибављање и поседовање порнографског материјала и искоришћавање малолетног лица за порнографију),  и чл. 185б (искоришћавање рачунарске мреже или комуникације другим техничим средствима за извршење кривичног дела против полне слободе према малолетном лицу).</a:t>
            </a:r>
          </a:p>
          <a:p>
            <a:pPr marL="0" indent="0" algn="just">
              <a:buNone/>
            </a:pPr>
            <a:r>
              <a:rPr lang="ru-RU" sz="2400" dirty="0">
                <a:latin typeface="Times New Roman" panose="02020603050405020304" pitchFamily="18" charset="0"/>
                <a:cs typeface="Times New Roman" panose="02020603050405020304" pitchFamily="18" charset="0"/>
              </a:rPr>
              <a:t>Такође, коришћени су и подаци који се односе на извршиоце и оштећене овим кривичним делима, у смислу пола и година старости.</a:t>
            </a:r>
          </a:p>
          <a:p>
            <a:pPr marL="0" indent="0" algn="just">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93518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69EF2F-2B4E-4F9C-88ED-C1EC24A94D05}"/>
              </a:ext>
            </a:extLst>
          </p:cNvPr>
          <p:cNvSpPr>
            <a:spLocks noGrp="1"/>
          </p:cNvSpPr>
          <p:nvPr>
            <p:ph idx="1"/>
          </p:nvPr>
        </p:nvSpPr>
        <p:spPr>
          <a:xfrm>
            <a:off x="1103312" y="323558"/>
            <a:ext cx="8946541" cy="5924842"/>
          </a:xfrm>
        </p:spPr>
        <p:txBody>
          <a:bodyPr>
            <a:normAutofit/>
          </a:bodyPr>
          <a:lstStyle/>
          <a:p>
            <a:pPr marL="0" indent="0" algn="ctr">
              <a:buNone/>
            </a:pPr>
            <a:r>
              <a:rPr lang="sr-Cyrl-RS" sz="2400" i="1" dirty="0">
                <a:latin typeface="Times New Roman" panose="02020603050405020304" pitchFamily="18" charset="0"/>
                <a:cs typeface="Times New Roman" panose="02020603050405020304" pitchFamily="18" charset="0"/>
              </a:rPr>
              <a:t>Статистичка анализа кривичног дела из члана 185 КЗ (приказивање, прибављање и поседовање порнографског материјала и искоришћавање малолетног лица за порнографију</a:t>
            </a:r>
            <a:r>
              <a:rPr lang="sr-Cyrl-RS" sz="2400" dirty="0">
                <a:latin typeface="Times New Roman" panose="02020603050405020304" pitchFamily="18" charset="0"/>
                <a:cs typeface="Times New Roman" panose="02020603050405020304" pitchFamily="18" charset="0"/>
              </a:rPr>
              <a:t>)</a:t>
            </a:r>
          </a:p>
          <a:p>
            <a:pPr marL="0" indent="0" algn="ctr">
              <a:buNone/>
            </a:pPr>
            <a:endParaRPr lang="sr-Cyrl-RS" sz="2400" dirty="0">
              <a:latin typeface="Times New Roman" panose="02020603050405020304" pitchFamily="18" charset="0"/>
              <a:cs typeface="Times New Roman" panose="02020603050405020304" pitchFamily="18" charset="0"/>
            </a:endParaRPr>
          </a:p>
          <a:p>
            <a:pPr marL="0" indent="0" algn="ctr">
              <a:buNone/>
            </a:pPr>
            <a:endParaRPr lang="en-US" sz="2400" dirty="0">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5FED0B47-470D-45FF-B8BA-39256D131C95}"/>
              </a:ext>
            </a:extLst>
          </p:cNvPr>
          <p:cNvPicPr>
            <a:picLocks noChangeAspect="1"/>
          </p:cNvPicPr>
          <p:nvPr/>
        </p:nvPicPr>
        <p:blipFill>
          <a:blip r:embed="rId2"/>
          <a:stretch>
            <a:fillRect/>
          </a:stretch>
        </p:blipFill>
        <p:spPr>
          <a:xfrm>
            <a:off x="1378634" y="1685392"/>
            <a:ext cx="8671219" cy="4563008"/>
          </a:xfrm>
          <a:prstGeom prst="rect">
            <a:avLst/>
          </a:prstGeom>
        </p:spPr>
      </p:pic>
      <p:sp>
        <p:nvSpPr>
          <p:cNvPr id="4" name="TextBox 3">
            <a:extLst>
              <a:ext uri="{FF2B5EF4-FFF2-40B4-BE49-F238E27FC236}">
                <a16:creationId xmlns:a16="http://schemas.microsoft.com/office/drawing/2014/main" id="{7FC5A1D8-A878-439C-9B42-B098A7647244}"/>
              </a:ext>
            </a:extLst>
          </p:cNvPr>
          <p:cNvSpPr txBox="1"/>
          <p:nvPr/>
        </p:nvSpPr>
        <p:spPr>
          <a:xfrm>
            <a:off x="2124222" y="6358597"/>
            <a:ext cx="7272996" cy="369332"/>
          </a:xfrm>
          <a:prstGeom prst="rect">
            <a:avLst/>
          </a:prstGeom>
          <a:noFill/>
        </p:spPr>
        <p:txBody>
          <a:bodyPr wrap="square" rtlCol="0">
            <a:spAutoFit/>
          </a:bodyPr>
          <a:lstStyle/>
          <a:p>
            <a:pPr algn="ctr"/>
            <a:r>
              <a:rPr lang="sr-Cyrl-RS" i="1" dirty="0">
                <a:latin typeface="Times New Roman" panose="02020603050405020304" pitchFamily="18" charset="0"/>
                <a:cs typeface="Times New Roman" panose="02020603050405020304" pitchFamily="18" charset="0"/>
              </a:rPr>
              <a:t>Графикон бр. 1 </a:t>
            </a:r>
            <a:endParaRPr lang="en-US"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49150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E6D05771-2D71-4EB2-A41E-D37E29AF0A8B}"/>
              </a:ext>
            </a:extLst>
          </p:cNvPr>
          <p:cNvPicPr>
            <a:picLocks noGrp="1" noChangeAspect="1"/>
          </p:cNvPicPr>
          <p:nvPr>
            <p:ph idx="1"/>
          </p:nvPr>
        </p:nvPicPr>
        <p:blipFill>
          <a:blip r:embed="rId2"/>
          <a:stretch>
            <a:fillRect/>
          </a:stretch>
        </p:blipFill>
        <p:spPr>
          <a:xfrm>
            <a:off x="858130" y="1372782"/>
            <a:ext cx="4791722" cy="4247734"/>
          </a:xfrm>
          <a:prstGeom prst="rect">
            <a:avLst/>
          </a:prstGeom>
        </p:spPr>
      </p:pic>
      <p:pic>
        <p:nvPicPr>
          <p:cNvPr id="7" name="Picture 6">
            <a:extLst>
              <a:ext uri="{FF2B5EF4-FFF2-40B4-BE49-F238E27FC236}">
                <a16:creationId xmlns:a16="http://schemas.microsoft.com/office/drawing/2014/main" id="{C15956FF-FF4B-4EFE-9BDB-099F1A45B2B3}"/>
              </a:ext>
            </a:extLst>
          </p:cNvPr>
          <p:cNvPicPr>
            <a:picLocks noChangeAspect="1"/>
          </p:cNvPicPr>
          <p:nvPr/>
        </p:nvPicPr>
        <p:blipFill>
          <a:blip r:embed="rId3"/>
          <a:stretch>
            <a:fillRect/>
          </a:stretch>
        </p:blipFill>
        <p:spPr>
          <a:xfrm>
            <a:off x="6049702" y="1372781"/>
            <a:ext cx="4986468" cy="4247733"/>
          </a:xfrm>
          <a:prstGeom prst="rect">
            <a:avLst/>
          </a:prstGeom>
        </p:spPr>
      </p:pic>
      <p:sp>
        <p:nvSpPr>
          <p:cNvPr id="8" name="TextBox 7">
            <a:extLst>
              <a:ext uri="{FF2B5EF4-FFF2-40B4-BE49-F238E27FC236}">
                <a16:creationId xmlns:a16="http://schemas.microsoft.com/office/drawing/2014/main" id="{75809054-CB81-4238-A95E-B71D7310792C}"/>
              </a:ext>
            </a:extLst>
          </p:cNvPr>
          <p:cNvSpPr txBox="1"/>
          <p:nvPr/>
        </p:nvSpPr>
        <p:spPr>
          <a:xfrm>
            <a:off x="914400" y="5950634"/>
            <a:ext cx="4572000" cy="369332"/>
          </a:xfrm>
          <a:prstGeom prst="rect">
            <a:avLst/>
          </a:prstGeom>
          <a:noFill/>
        </p:spPr>
        <p:txBody>
          <a:bodyPr wrap="square" rtlCol="0">
            <a:spAutoFit/>
          </a:bodyPr>
          <a:lstStyle/>
          <a:p>
            <a:pPr algn="ctr"/>
            <a:r>
              <a:rPr lang="sr-Cyrl-RS" i="1" dirty="0">
                <a:latin typeface="Times New Roman" panose="02020603050405020304" pitchFamily="18" charset="0"/>
                <a:cs typeface="Times New Roman" panose="02020603050405020304" pitchFamily="18" charset="0"/>
              </a:rPr>
              <a:t>Графикон бр. 2</a:t>
            </a:r>
            <a:endParaRPr lang="en-US" i="1"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982F21C2-53E2-44E5-BFD4-4EEFE4FECDF1}"/>
              </a:ext>
            </a:extLst>
          </p:cNvPr>
          <p:cNvSpPr txBox="1"/>
          <p:nvPr/>
        </p:nvSpPr>
        <p:spPr>
          <a:xfrm>
            <a:off x="6049702" y="5950634"/>
            <a:ext cx="4613609" cy="369332"/>
          </a:xfrm>
          <a:prstGeom prst="rect">
            <a:avLst/>
          </a:prstGeom>
          <a:noFill/>
        </p:spPr>
        <p:txBody>
          <a:bodyPr wrap="square" rtlCol="0">
            <a:spAutoFit/>
          </a:bodyPr>
          <a:lstStyle/>
          <a:p>
            <a:pPr algn="ctr"/>
            <a:r>
              <a:rPr lang="sr-Cyrl-RS" i="1" dirty="0">
                <a:latin typeface="Times New Roman" panose="02020603050405020304" pitchFamily="18" charset="0"/>
                <a:cs typeface="Times New Roman" panose="02020603050405020304" pitchFamily="18" charset="0"/>
              </a:rPr>
              <a:t>Графикон бр. 3</a:t>
            </a:r>
            <a:endParaRPr lang="en-US"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9153585"/>
      </p:ext>
    </p:extLst>
  </p:cSld>
  <p:clrMapOvr>
    <a:masterClrMapping/>
  </p:clrMapOvr>
  <p:transition spd="slow">
    <p:push dir="u"/>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1C83CDA-B8EA-4880-8109-1FEC12555666}"/>
              </a:ext>
            </a:extLst>
          </p:cNvPr>
          <p:cNvSpPr txBox="1"/>
          <p:nvPr/>
        </p:nvSpPr>
        <p:spPr>
          <a:xfrm>
            <a:off x="2588455" y="6119446"/>
            <a:ext cx="6175717" cy="369332"/>
          </a:xfrm>
          <a:prstGeom prst="rect">
            <a:avLst/>
          </a:prstGeom>
          <a:noFill/>
        </p:spPr>
        <p:txBody>
          <a:bodyPr wrap="square" rtlCol="0">
            <a:spAutoFit/>
          </a:bodyPr>
          <a:lstStyle/>
          <a:p>
            <a:pPr algn="ctr"/>
            <a:r>
              <a:rPr lang="sr-Cyrl-RS" i="1" dirty="0">
                <a:latin typeface="Times New Roman" panose="02020603050405020304" pitchFamily="18" charset="0"/>
                <a:cs typeface="Times New Roman" panose="02020603050405020304" pitchFamily="18" charset="0"/>
              </a:rPr>
              <a:t>Графикон бр. 4</a:t>
            </a:r>
            <a:endParaRPr lang="en-US" i="1" dirty="0">
              <a:latin typeface="Times New Roman" panose="02020603050405020304" pitchFamily="18" charset="0"/>
              <a:cs typeface="Times New Roman" panose="02020603050405020304" pitchFamily="18" charset="0"/>
            </a:endParaRPr>
          </a:p>
        </p:txBody>
      </p:sp>
      <p:pic>
        <p:nvPicPr>
          <p:cNvPr id="7" name="Content Placeholder 6">
            <a:extLst>
              <a:ext uri="{FF2B5EF4-FFF2-40B4-BE49-F238E27FC236}">
                <a16:creationId xmlns:a16="http://schemas.microsoft.com/office/drawing/2014/main" id="{A0B6B278-9CF4-4818-8F60-22CB3DA18098}"/>
              </a:ext>
            </a:extLst>
          </p:cNvPr>
          <p:cNvPicPr>
            <a:picLocks noGrp="1" noChangeAspect="1"/>
          </p:cNvPicPr>
          <p:nvPr>
            <p:ph idx="1"/>
          </p:nvPr>
        </p:nvPicPr>
        <p:blipFill>
          <a:blip r:embed="rId2"/>
          <a:stretch>
            <a:fillRect/>
          </a:stretch>
        </p:blipFill>
        <p:spPr>
          <a:xfrm>
            <a:off x="1287857" y="1014699"/>
            <a:ext cx="8971951" cy="4879664"/>
          </a:xfrm>
          <a:prstGeom prst="rect">
            <a:avLst/>
          </a:prstGeom>
        </p:spPr>
      </p:pic>
    </p:spTree>
    <p:extLst>
      <p:ext uri="{BB962C8B-B14F-4D97-AF65-F5344CB8AC3E}">
        <p14:creationId xmlns:p14="http://schemas.microsoft.com/office/powerpoint/2010/main" val="98114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E7ED6C9-8F80-4009-8CE7-FF7C7EBA00B3}"/>
              </a:ext>
            </a:extLst>
          </p:cNvPr>
          <p:cNvPicPr>
            <a:picLocks noGrp="1" noChangeAspect="1"/>
          </p:cNvPicPr>
          <p:nvPr>
            <p:ph idx="1"/>
          </p:nvPr>
        </p:nvPicPr>
        <p:blipFill>
          <a:blip r:embed="rId2"/>
          <a:stretch>
            <a:fillRect/>
          </a:stretch>
        </p:blipFill>
        <p:spPr>
          <a:xfrm>
            <a:off x="1098660" y="805451"/>
            <a:ext cx="9017192" cy="4793492"/>
          </a:xfrm>
          <a:prstGeom prst="rect">
            <a:avLst/>
          </a:prstGeom>
        </p:spPr>
      </p:pic>
      <p:sp>
        <p:nvSpPr>
          <p:cNvPr id="5" name="TextBox 4">
            <a:extLst>
              <a:ext uri="{FF2B5EF4-FFF2-40B4-BE49-F238E27FC236}">
                <a16:creationId xmlns:a16="http://schemas.microsoft.com/office/drawing/2014/main" id="{7487B15F-B4DA-477A-B503-7BAF2054223D}"/>
              </a:ext>
            </a:extLst>
          </p:cNvPr>
          <p:cNvSpPr txBox="1"/>
          <p:nvPr/>
        </p:nvSpPr>
        <p:spPr>
          <a:xfrm>
            <a:off x="2644726" y="6049108"/>
            <a:ext cx="6175717" cy="369332"/>
          </a:xfrm>
          <a:prstGeom prst="rect">
            <a:avLst/>
          </a:prstGeom>
          <a:noFill/>
        </p:spPr>
        <p:txBody>
          <a:bodyPr wrap="square" rtlCol="0">
            <a:spAutoFit/>
          </a:bodyPr>
          <a:lstStyle/>
          <a:p>
            <a:pPr algn="ctr"/>
            <a:r>
              <a:rPr lang="sr-Cyrl-RS" i="1" dirty="0">
                <a:latin typeface="Times New Roman" panose="02020603050405020304" pitchFamily="18" charset="0"/>
                <a:cs typeface="Times New Roman" panose="02020603050405020304" pitchFamily="18" charset="0"/>
              </a:rPr>
              <a:t>Графикон бр. 5</a:t>
            </a:r>
            <a:endParaRPr lang="en-US"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16891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Autofit/>
          </a:bodyPr>
          <a:lstStyle/>
          <a:p>
            <a:r>
              <a:rPr lang="en-US" altLang="en-US" sz="2933" dirty="0"/>
              <a:t>-</a:t>
            </a:r>
            <a:r>
              <a:rPr lang="en-US" altLang="en-US" sz="2933" dirty="0" err="1"/>
              <a:t>Krivična</a:t>
            </a:r>
            <a:endParaRPr lang="en-US" altLang="en-US" sz="2933" dirty="0"/>
          </a:p>
          <a:p>
            <a:endParaRPr lang="en-US" altLang="en-US" sz="2933" dirty="0"/>
          </a:p>
          <a:p>
            <a:r>
              <a:rPr lang="en-US" altLang="en-US" sz="2933" dirty="0"/>
              <a:t>-</a:t>
            </a:r>
            <a:r>
              <a:rPr lang="en-US" altLang="en-US" sz="2933" dirty="0" err="1"/>
              <a:t>Prekršajna</a:t>
            </a:r>
            <a:endParaRPr lang="en-US" altLang="en-US" sz="2933" dirty="0"/>
          </a:p>
          <a:p>
            <a:endParaRPr lang="en-US" altLang="en-US" sz="2933" dirty="0"/>
          </a:p>
          <a:p>
            <a:r>
              <a:rPr lang="en-US" altLang="en-US" sz="2933" dirty="0"/>
              <a:t>-</a:t>
            </a:r>
            <a:r>
              <a:rPr lang="en-US" altLang="en-US" sz="2933" dirty="0" err="1"/>
              <a:t>Odgovornost</a:t>
            </a:r>
            <a:r>
              <a:rPr lang="en-US" altLang="en-US" sz="2933" dirty="0"/>
              <a:t> </a:t>
            </a:r>
            <a:r>
              <a:rPr lang="en-US" altLang="en-US" sz="2933" dirty="0" err="1"/>
              <a:t>za</a:t>
            </a:r>
            <a:r>
              <a:rPr lang="en-US" altLang="en-US" sz="2933" dirty="0"/>
              <a:t> </a:t>
            </a:r>
            <a:r>
              <a:rPr lang="en-US" altLang="en-US" sz="2933" dirty="0" err="1"/>
              <a:t>privredni</a:t>
            </a:r>
            <a:r>
              <a:rPr lang="en-US" altLang="en-US" sz="2933" dirty="0"/>
              <a:t> </a:t>
            </a:r>
            <a:r>
              <a:rPr lang="en-US" altLang="en-US" sz="2933" dirty="0" err="1"/>
              <a:t>prestup</a:t>
            </a:r>
            <a:endParaRPr lang="en-US" altLang="en-US" sz="2933" dirty="0"/>
          </a:p>
          <a:p>
            <a:endParaRPr lang="en-US" altLang="en-US" sz="2933" dirty="0"/>
          </a:p>
          <a:p>
            <a:r>
              <a:rPr lang="en-US" altLang="en-US" sz="2933" dirty="0"/>
              <a:t>-</a:t>
            </a:r>
            <a:r>
              <a:rPr lang="en-US" altLang="en-US" sz="2933" dirty="0" err="1"/>
              <a:t>Građansko-pravna</a:t>
            </a:r>
            <a:r>
              <a:rPr lang="en-US" altLang="en-US" sz="2933" dirty="0"/>
              <a:t> </a:t>
            </a:r>
            <a:r>
              <a:rPr lang="en-US" altLang="en-US" sz="2933" dirty="0" err="1"/>
              <a:t>ili</a:t>
            </a:r>
            <a:r>
              <a:rPr lang="en-US" altLang="en-US" sz="2933" dirty="0"/>
              <a:t> </a:t>
            </a:r>
            <a:r>
              <a:rPr lang="en-US" altLang="en-US" sz="2933" dirty="0" err="1"/>
              <a:t>imovinska</a:t>
            </a:r>
            <a:r>
              <a:rPr lang="en-US" altLang="en-US" sz="2933" dirty="0"/>
              <a:t> </a:t>
            </a:r>
            <a:r>
              <a:rPr lang="en-US" altLang="en-US" sz="2933" dirty="0" err="1"/>
              <a:t>odgovornost</a:t>
            </a:r>
            <a:endParaRPr lang="en-CA" sz="2933" dirty="0"/>
          </a:p>
        </p:txBody>
      </p:sp>
      <p:sp>
        <p:nvSpPr>
          <p:cNvPr id="3" name="Title 2"/>
          <p:cNvSpPr>
            <a:spLocks noGrp="1"/>
          </p:cNvSpPr>
          <p:nvPr>
            <p:ph type="title"/>
          </p:nvPr>
        </p:nvSpPr>
        <p:spPr/>
        <p:txBody>
          <a:bodyPr>
            <a:normAutofit/>
          </a:bodyPr>
          <a:lstStyle/>
          <a:p>
            <a:r>
              <a:rPr lang="en-US" altLang="en-US" dirty="0"/>
              <a:t>OBLICI ODGOVORNOSTI</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34399" y="4401779"/>
            <a:ext cx="3550516" cy="2307836"/>
          </a:xfrm>
          <a:prstGeom prst="rect">
            <a:avLst/>
          </a:prstGeom>
        </p:spPr>
      </p:pic>
    </p:spTree>
    <p:extLst>
      <p:ext uri="{BB962C8B-B14F-4D97-AF65-F5344CB8AC3E}">
        <p14:creationId xmlns:p14="http://schemas.microsoft.com/office/powerpoint/2010/main" val="258681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barn(inVertical)">
                                      <p:cBhvr>
                                        <p:cTn id="16" dur="500"/>
                                        <p:tgtEl>
                                          <p:spTgt spid="2">
                                            <p:txEl>
                                              <p:pRg st="2" end="2"/>
                                            </p:txEl>
                                          </p:spTgt>
                                        </p:tgtEl>
                                      </p:cBhvr>
                                    </p:animEffect>
                                  </p:childTnLst>
                                </p:cTn>
                              </p:par>
                            </p:childTnLst>
                          </p:cTn>
                        </p:par>
                        <p:par>
                          <p:cTn id="17" fill="hold">
                            <p:stCondLst>
                              <p:cond delay="1500"/>
                            </p:stCondLst>
                            <p:childTnLst>
                              <p:par>
                                <p:cTn id="18" presetID="16" presetClass="entr" presetSubtype="21" fill="hold" grpId="0" nodeType="after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barn(inVertical)">
                                      <p:cBhvr>
                                        <p:cTn id="20" dur="500"/>
                                        <p:tgtEl>
                                          <p:spTgt spid="2">
                                            <p:txEl>
                                              <p:pRg st="4" end="4"/>
                                            </p:txEl>
                                          </p:spTgt>
                                        </p:tgtEl>
                                      </p:cBhvr>
                                    </p:animEffect>
                                  </p:childTnLst>
                                </p:cTn>
                              </p:par>
                            </p:childTnLst>
                          </p:cTn>
                        </p:par>
                        <p:par>
                          <p:cTn id="21" fill="hold">
                            <p:stCondLst>
                              <p:cond delay="2000"/>
                            </p:stCondLst>
                            <p:childTnLst>
                              <p:par>
                                <p:cTn id="22" presetID="16" presetClass="entr" presetSubtype="21" fill="hold" grpId="0" nodeType="after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Effect transition="in" filter="barn(inVertical)">
                                      <p:cBhvr>
                                        <p:cTn id="24" dur="500"/>
                                        <p:tgtEl>
                                          <p:spTgt spid="2">
                                            <p:txEl>
                                              <p:pRg st="6" end="6"/>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DDF38B4-B005-4B27-9501-430B2A844266}"/>
              </a:ext>
            </a:extLst>
          </p:cNvPr>
          <p:cNvPicPr>
            <a:picLocks noGrp="1" noChangeAspect="1"/>
          </p:cNvPicPr>
          <p:nvPr>
            <p:ph idx="1"/>
          </p:nvPr>
        </p:nvPicPr>
        <p:blipFill>
          <a:blip r:embed="rId2"/>
          <a:stretch>
            <a:fillRect/>
          </a:stretch>
        </p:blipFill>
        <p:spPr>
          <a:xfrm>
            <a:off x="590843" y="1335424"/>
            <a:ext cx="5000941" cy="4263518"/>
          </a:xfrm>
          <a:prstGeom prst="rect">
            <a:avLst/>
          </a:prstGeom>
        </p:spPr>
      </p:pic>
      <p:pic>
        <p:nvPicPr>
          <p:cNvPr id="5" name="Picture 4">
            <a:extLst>
              <a:ext uri="{FF2B5EF4-FFF2-40B4-BE49-F238E27FC236}">
                <a16:creationId xmlns:a16="http://schemas.microsoft.com/office/drawing/2014/main" id="{DD4F1AA5-7382-4050-BBC3-740D6EA328AF}"/>
              </a:ext>
            </a:extLst>
          </p:cNvPr>
          <p:cNvPicPr>
            <a:picLocks noChangeAspect="1"/>
          </p:cNvPicPr>
          <p:nvPr/>
        </p:nvPicPr>
        <p:blipFill>
          <a:blip r:embed="rId3"/>
          <a:stretch>
            <a:fillRect/>
          </a:stretch>
        </p:blipFill>
        <p:spPr>
          <a:xfrm>
            <a:off x="5946523" y="1335424"/>
            <a:ext cx="5166954" cy="4263518"/>
          </a:xfrm>
          <a:prstGeom prst="rect">
            <a:avLst/>
          </a:prstGeom>
        </p:spPr>
      </p:pic>
      <p:sp>
        <p:nvSpPr>
          <p:cNvPr id="6" name="TextBox 5">
            <a:extLst>
              <a:ext uri="{FF2B5EF4-FFF2-40B4-BE49-F238E27FC236}">
                <a16:creationId xmlns:a16="http://schemas.microsoft.com/office/drawing/2014/main" id="{AC69130D-1037-4312-9F6B-79EEF47CA980}"/>
              </a:ext>
            </a:extLst>
          </p:cNvPr>
          <p:cNvSpPr txBox="1"/>
          <p:nvPr/>
        </p:nvSpPr>
        <p:spPr>
          <a:xfrm>
            <a:off x="815926" y="5978769"/>
            <a:ext cx="4529797" cy="369332"/>
          </a:xfrm>
          <a:prstGeom prst="rect">
            <a:avLst/>
          </a:prstGeom>
          <a:noFill/>
        </p:spPr>
        <p:txBody>
          <a:bodyPr wrap="square" rtlCol="0">
            <a:spAutoFit/>
          </a:bodyPr>
          <a:lstStyle/>
          <a:p>
            <a:pPr algn="ctr"/>
            <a:r>
              <a:rPr lang="sr-Cyrl-RS" i="1" dirty="0">
                <a:latin typeface="Times New Roman" panose="02020603050405020304" pitchFamily="18" charset="0"/>
                <a:cs typeface="Times New Roman" panose="02020603050405020304" pitchFamily="18" charset="0"/>
              </a:rPr>
              <a:t>Графикон бр. 6</a:t>
            </a:r>
            <a:endParaRPr lang="en-US" i="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6ADE140D-F17F-412D-8D85-86A0C1A045F6}"/>
              </a:ext>
            </a:extLst>
          </p:cNvPr>
          <p:cNvSpPr txBox="1"/>
          <p:nvPr/>
        </p:nvSpPr>
        <p:spPr>
          <a:xfrm>
            <a:off x="6302326" y="5978769"/>
            <a:ext cx="4529797" cy="369332"/>
          </a:xfrm>
          <a:prstGeom prst="rect">
            <a:avLst/>
          </a:prstGeom>
          <a:noFill/>
        </p:spPr>
        <p:txBody>
          <a:bodyPr wrap="square" rtlCol="0">
            <a:spAutoFit/>
          </a:bodyPr>
          <a:lstStyle/>
          <a:p>
            <a:pPr algn="ctr"/>
            <a:r>
              <a:rPr lang="sr-Cyrl-RS" i="1" dirty="0">
                <a:latin typeface="Times New Roman" panose="02020603050405020304" pitchFamily="18" charset="0"/>
                <a:cs typeface="Times New Roman" panose="02020603050405020304" pitchFamily="18" charset="0"/>
              </a:rPr>
              <a:t>Графикон бр. 7</a:t>
            </a:r>
            <a:endParaRPr lang="en-US" i="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E14FD1D9-9016-4B9A-83BA-352609D3DF76}"/>
              </a:ext>
            </a:extLst>
          </p:cNvPr>
          <p:cNvSpPr txBox="1"/>
          <p:nvPr/>
        </p:nvSpPr>
        <p:spPr>
          <a:xfrm>
            <a:off x="1378634" y="450166"/>
            <a:ext cx="8553157" cy="461665"/>
          </a:xfrm>
          <a:prstGeom prst="rect">
            <a:avLst/>
          </a:prstGeom>
          <a:noFill/>
        </p:spPr>
        <p:txBody>
          <a:bodyPr wrap="square" rtlCol="0">
            <a:spAutoFit/>
          </a:bodyPr>
          <a:lstStyle/>
          <a:p>
            <a:pPr algn="ctr"/>
            <a:r>
              <a:rPr lang="sr-Cyrl-RS" sz="2400" dirty="0">
                <a:latin typeface="Times New Roman" panose="02020603050405020304" pitchFamily="18" charset="0"/>
                <a:cs typeface="Times New Roman" panose="02020603050405020304" pitchFamily="18" charset="0"/>
              </a:rPr>
              <a:t>Виктимолошки аспект дечије порнографије</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0825100"/>
      </p:ext>
    </p:extLst>
  </p:cSld>
  <p:clrMapOvr>
    <a:masterClrMapping/>
  </p:clrMapOvr>
  <p:transition spd="slow">
    <p:randomBar dir="vert"/>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D955E7F-4190-4976-B72B-C558FC35F8F7}"/>
              </a:ext>
            </a:extLst>
          </p:cNvPr>
          <p:cNvPicPr>
            <a:picLocks noGrp="1" noChangeAspect="1"/>
          </p:cNvPicPr>
          <p:nvPr>
            <p:ph idx="1"/>
          </p:nvPr>
        </p:nvPicPr>
        <p:blipFill>
          <a:blip r:embed="rId2"/>
          <a:stretch>
            <a:fillRect/>
          </a:stretch>
        </p:blipFill>
        <p:spPr>
          <a:xfrm>
            <a:off x="1216886" y="1069145"/>
            <a:ext cx="9024393" cy="4792457"/>
          </a:xfrm>
          <a:prstGeom prst="rect">
            <a:avLst/>
          </a:prstGeom>
        </p:spPr>
      </p:pic>
      <p:sp>
        <p:nvSpPr>
          <p:cNvPr id="6" name="TextBox 5">
            <a:extLst>
              <a:ext uri="{FF2B5EF4-FFF2-40B4-BE49-F238E27FC236}">
                <a16:creationId xmlns:a16="http://schemas.microsoft.com/office/drawing/2014/main" id="{43D69347-2D4C-4E46-87C2-3AAB06D6378E}"/>
              </a:ext>
            </a:extLst>
          </p:cNvPr>
          <p:cNvSpPr txBox="1"/>
          <p:nvPr/>
        </p:nvSpPr>
        <p:spPr>
          <a:xfrm>
            <a:off x="2222695" y="6175717"/>
            <a:ext cx="7258930" cy="369332"/>
          </a:xfrm>
          <a:prstGeom prst="rect">
            <a:avLst/>
          </a:prstGeom>
          <a:noFill/>
        </p:spPr>
        <p:txBody>
          <a:bodyPr wrap="square" rtlCol="0">
            <a:spAutoFit/>
          </a:bodyPr>
          <a:lstStyle/>
          <a:p>
            <a:pPr algn="ctr"/>
            <a:r>
              <a:rPr lang="sr-Cyrl-RS" i="1" dirty="0">
                <a:latin typeface="Times New Roman" panose="02020603050405020304" pitchFamily="18" charset="0"/>
                <a:cs typeface="Times New Roman" panose="02020603050405020304" pitchFamily="18" charset="0"/>
              </a:rPr>
              <a:t>Графикон бр. 8</a:t>
            </a:r>
            <a:endParaRPr lang="en-US"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52110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4303F51-887C-4CDB-93C0-230B30CD6ABD}"/>
              </a:ext>
            </a:extLst>
          </p:cNvPr>
          <p:cNvPicPr>
            <a:picLocks noGrp="1" noChangeAspect="1"/>
          </p:cNvPicPr>
          <p:nvPr>
            <p:ph idx="1"/>
          </p:nvPr>
        </p:nvPicPr>
        <p:blipFill>
          <a:blip r:embed="rId2"/>
          <a:stretch>
            <a:fillRect/>
          </a:stretch>
        </p:blipFill>
        <p:spPr>
          <a:xfrm>
            <a:off x="1272176" y="1111348"/>
            <a:ext cx="8940969" cy="4838537"/>
          </a:xfrm>
          <a:prstGeom prst="rect">
            <a:avLst/>
          </a:prstGeom>
        </p:spPr>
      </p:pic>
      <p:sp>
        <p:nvSpPr>
          <p:cNvPr id="5" name="TextBox 4">
            <a:extLst>
              <a:ext uri="{FF2B5EF4-FFF2-40B4-BE49-F238E27FC236}">
                <a16:creationId xmlns:a16="http://schemas.microsoft.com/office/drawing/2014/main" id="{75820496-D1BE-42F6-B038-27E8664C3222}"/>
              </a:ext>
            </a:extLst>
          </p:cNvPr>
          <p:cNvSpPr txBox="1"/>
          <p:nvPr/>
        </p:nvSpPr>
        <p:spPr>
          <a:xfrm>
            <a:off x="2813538" y="6316394"/>
            <a:ext cx="6316394" cy="369332"/>
          </a:xfrm>
          <a:prstGeom prst="rect">
            <a:avLst/>
          </a:prstGeom>
          <a:noFill/>
        </p:spPr>
        <p:txBody>
          <a:bodyPr wrap="square" rtlCol="0">
            <a:spAutoFit/>
          </a:bodyPr>
          <a:lstStyle/>
          <a:p>
            <a:pPr algn="ctr"/>
            <a:r>
              <a:rPr lang="sr-Cyrl-RS" i="1" dirty="0">
                <a:latin typeface="Times New Roman" panose="02020603050405020304" pitchFamily="18" charset="0"/>
                <a:cs typeface="Times New Roman" panose="02020603050405020304" pitchFamily="18" charset="0"/>
              </a:rPr>
              <a:t>Графикон бр. 9</a:t>
            </a:r>
            <a:endParaRPr lang="en-US"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8512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D910825-4EB2-4C70-BC87-E299F6C2C920}"/>
              </a:ext>
            </a:extLst>
          </p:cNvPr>
          <p:cNvPicPr>
            <a:picLocks noGrp="1" noChangeAspect="1"/>
          </p:cNvPicPr>
          <p:nvPr>
            <p:ph idx="1"/>
          </p:nvPr>
        </p:nvPicPr>
        <p:blipFill>
          <a:blip r:embed="rId2"/>
          <a:stretch>
            <a:fillRect/>
          </a:stretch>
        </p:blipFill>
        <p:spPr>
          <a:xfrm>
            <a:off x="1329210" y="1865082"/>
            <a:ext cx="9132464" cy="4395042"/>
          </a:xfrm>
          <a:prstGeom prst="rect">
            <a:avLst/>
          </a:prstGeom>
        </p:spPr>
      </p:pic>
      <p:sp>
        <p:nvSpPr>
          <p:cNvPr id="5" name="TextBox 4">
            <a:extLst>
              <a:ext uri="{FF2B5EF4-FFF2-40B4-BE49-F238E27FC236}">
                <a16:creationId xmlns:a16="http://schemas.microsoft.com/office/drawing/2014/main" id="{91F7E35C-E403-473A-8B25-50012F72750D}"/>
              </a:ext>
            </a:extLst>
          </p:cNvPr>
          <p:cNvSpPr txBox="1"/>
          <p:nvPr/>
        </p:nvSpPr>
        <p:spPr>
          <a:xfrm>
            <a:off x="1730326" y="295422"/>
            <a:ext cx="8173329" cy="1569660"/>
          </a:xfrm>
          <a:prstGeom prst="rect">
            <a:avLst/>
          </a:prstGeom>
          <a:noFill/>
        </p:spPr>
        <p:txBody>
          <a:bodyPr wrap="square" rtlCol="0">
            <a:spAutoFit/>
          </a:bodyPr>
          <a:lstStyle/>
          <a:p>
            <a:pPr algn="ctr"/>
            <a:r>
              <a:rPr lang="sr-Cyrl-RS" sz="2400" i="1" dirty="0">
                <a:latin typeface="Times New Roman" panose="02020603050405020304" pitchFamily="18" charset="0"/>
                <a:cs typeface="Times New Roman" panose="02020603050405020304" pitchFamily="18" charset="0"/>
              </a:rPr>
              <a:t>Статистичка анализа кривичног дела из чл. 185б КЗ (искоришћавање рачунарске мреже или комуникације другим техничким средствима за извршење кривичног дела против полне слободе према малолетном лицу)</a:t>
            </a:r>
            <a:endParaRPr lang="en-US" sz="2400" i="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11B9963A-1F49-4C46-8085-139C81579FC4}"/>
              </a:ext>
            </a:extLst>
          </p:cNvPr>
          <p:cNvSpPr txBox="1"/>
          <p:nvPr/>
        </p:nvSpPr>
        <p:spPr>
          <a:xfrm>
            <a:off x="2546252" y="6386732"/>
            <a:ext cx="6161650" cy="369332"/>
          </a:xfrm>
          <a:prstGeom prst="rect">
            <a:avLst/>
          </a:prstGeom>
          <a:noFill/>
        </p:spPr>
        <p:txBody>
          <a:bodyPr wrap="square" rtlCol="0">
            <a:spAutoFit/>
          </a:bodyPr>
          <a:lstStyle/>
          <a:p>
            <a:pPr algn="ctr"/>
            <a:r>
              <a:rPr lang="sr-Cyrl-RS" i="1" dirty="0">
                <a:latin typeface="Times New Roman" panose="02020603050405020304" pitchFamily="18" charset="0"/>
                <a:cs typeface="Times New Roman" panose="02020603050405020304" pitchFamily="18" charset="0"/>
              </a:rPr>
              <a:t>Графикон бр. 10</a:t>
            </a:r>
            <a:endParaRPr lang="en-US"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563972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067ED84-507A-426F-B24C-D4EDE56515E1}"/>
              </a:ext>
            </a:extLst>
          </p:cNvPr>
          <p:cNvPicPr>
            <a:picLocks noGrp="1" noChangeAspect="1"/>
          </p:cNvPicPr>
          <p:nvPr>
            <p:ph idx="1"/>
          </p:nvPr>
        </p:nvPicPr>
        <p:blipFill>
          <a:blip r:embed="rId2"/>
          <a:stretch>
            <a:fillRect/>
          </a:stretch>
        </p:blipFill>
        <p:spPr>
          <a:xfrm>
            <a:off x="1195752" y="868010"/>
            <a:ext cx="9096889" cy="4896895"/>
          </a:xfrm>
          <a:prstGeom prst="rect">
            <a:avLst/>
          </a:prstGeom>
        </p:spPr>
      </p:pic>
      <p:sp>
        <p:nvSpPr>
          <p:cNvPr id="5" name="TextBox 4">
            <a:extLst>
              <a:ext uri="{FF2B5EF4-FFF2-40B4-BE49-F238E27FC236}">
                <a16:creationId xmlns:a16="http://schemas.microsoft.com/office/drawing/2014/main" id="{D97F5218-9C4C-44B2-8F0B-CA6AA3805C79}"/>
              </a:ext>
            </a:extLst>
          </p:cNvPr>
          <p:cNvSpPr txBox="1"/>
          <p:nvPr/>
        </p:nvSpPr>
        <p:spPr>
          <a:xfrm>
            <a:off x="1828800" y="5964702"/>
            <a:ext cx="8018585" cy="369332"/>
          </a:xfrm>
          <a:prstGeom prst="rect">
            <a:avLst/>
          </a:prstGeom>
          <a:noFill/>
        </p:spPr>
        <p:txBody>
          <a:bodyPr wrap="square" rtlCol="0">
            <a:spAutoFit/>
          </a:bodyPr>
          <a:lstStyle/>
          <a:p>
            <a:pPr algn="ctr"/>
            <a:r>
              <a:rPr lang="sr-Cyrl-RS" i="1" dirty="0">
                <a:latin typeface="Times New Roman" panose="02020603050405020304" pitchFamily="18" charset="0"/>
                <a:cs typeface="Times New Roman" panose="02020603050405020304" pitchFamily="18" charset="0"/>
              </a:rPr>
              <a:t>Графикон бр. 11</a:t>
            </a:r>
            <a:endParaRPr lang="en-US"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788631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1730B8-E704-4B86-A81C-A2C3ADDF9160}"/>
              </a:ext>
            </a:extLst>
          </p:cNvPr>
          <p:cNvSpPr>
            <a:spLocks noGrp="1"/>
          </p:cNvSpPr>
          <p:nvPr>
            <p:ph idx="1"/>
          </p:nvPr>
        </p:nvSpPr>
        <p:spPr>
          <a:xfrm>
            <a:off x="1103312" y="422032"/>
            <a:ext cx="9053562" cy="6049106"/>
          </a:xfrm>
        </p:spPr>
        <p:txBody>
          <a:bodyPr>
            <a:normAutofit/>
          </a:bodyPr>
          <a:lstStyle/>
          <a:p>
            <a:pPr algn="just"/>
            <a:r>
              <a:rPr lang="ru-RU" sz="2400" dirty="0">
                <a:latin typeface="Times New Roman" panose="02020603050405020304" pitchFamily="18" charset="0"/>
                <a:cs typeface="Times New Roman" panose="02020603050405020304" pitchFamily="18" charset="0"/>
              </a:rPr>
              <a:t>Основни циљ истраживања јесте да се на основу добијених података дође до сазнања о обиму, структури и динамици кривичних дела дечије порнографије у нашој земљи, као и о сазнањима о старосној и полној структури извршиоца, односно оштећених овим кривичним делима. Наведени подаци могу бити од користити ради планирања и организовања ефикасне борбе против ове појаве. Такође, ови подаци могу послужити и за анализу ефикасности досадашњег рада полиције у борби против дечије порнографије у нашој земљи.</a:t>
            </a:r>
          </a:p>
          <a:p>
            <a:pPr algn="just"/>
            <a:r>
              <a:rPr lang="ru-RU" sz="2400" dirty="0">
                <a:latin typeface="Times New Roman" panose="02020603050405020304" pitchFamily="18" charset="0"/>
                <a:cs typeface="Times New Roman" panose="02020603050405020304" pitchFamily="18" charset="0"/>
              </a:rPr>
              <a:t>Просторни оквир истраживања односи се на територију Републике Србије. Што се тиче временског оквира, као репрезентативни период узет је перид од почетка примене Закона о организацији и надлежности државних органа за борбу против високотехнолошког криминала, односно од 1. јануара 2006. године.</a:t>
            </a:r>
          </a:p>
          <a:p>
            <a:pPr algn="just"/>
            <a:endParaRPr lang="ru-RU" sz="2400" dirty="0">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418320776"/>
      </p:ext>
    </p:extLst>
  </p:cSld>
  <p:clrMapOvr>
    <a:masterClrMapping/>
  </p:clrMapOvr>
  <p:transition spd="slow">
    <p:wip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149894-1210-4EE6-925C-AF93D6AC7382}"/>
              </a:ext>
            </a:extLst>
          </p:cNvPr>
          <p:cNvSpPr>
            <a:spLocks noGrp="1"/>
          </p:cNvSpPr>
          <p:nvPr>
            <p:ph idx="1"/>
          </p:nvPr>
        </p:nvSpPr>
        <p:spPr>
          <a:xfrm>
            <a:off x="1103312" y="464233"/>
            <a:ext cx="8946541" cy="5908431"/>
          </a:xfrm>
        </p:spPr>
        <p:txBody>
          <a:bodyPr>
            <a:normAutofit fontScale="92500"/>
          </a:bodyPr>
          <a:lstStyle/>
          <a:p>
            <a:r>
              <a:rPr lang="sr-Cyrl-RS" sz="2400" dirty="0">
                <a:latin typeface="Times New Roman" panose="02020603050405020304" pitchFamily="18" charset="0"/>
                <a:cs typeface="Times New Roman" panose="02020603050405020304" pitchFamily="18" charset="0"/>
              </a:rPr>
              <a:t>Методе и хипотезе истраживања</a:t>
            </a:r>
          </a:p>
          <a:p>
            <a:pPr marL="0" indent="0" algn="just">
              <a:buNone/>
            </a:pPr>
            <a:r>
              <a:rPr lang="ru-RU" sz="2400" dirty="0">
                <a:latin typeface="Times New Roman" panose="02020603050405020304" pitchFamily="18" charset="0"/>
                <a:cs typeface="Times New Roman" panose="02020603050405020304" pitchFamily="18" charset="0"/>
              </a:rPr>
              <a:t>1. Највећи број кривичних дела дечије порнографије чине кривична дела из чл. 185 Кривичног законика;</a:t>
            </a:r>
          </a:p>
          <a:p>
            <a:pPr marL="0" indent="0" algn="just">
              <a:buNone/>
            </a:pPr>
            <a:r>
              <a:rPr lang="ru-RU" sz="2400" dirty="0">
                <a:latin typeface="Times New Roman" panose="02020603050405020304" pitchFamily="18" charset="0"/>
                <a:cs typeface="Times New Roman" panose="02020603050405020304" pitchFamily="18" charset="0"/>
              </a:rPr>
              <a:t>2. Хронолошки посматрано, присутан је тренд раста броја кривичних дела дечије порнографије;</a:t>
            </a:r>
          </a:p>
          <a:p>
            <a:pPr marL="0" indent="0" algn="just">
              <a:buNone/>
            </a:pPr>
            <a:r>
              <a:rPr lang="ru-RU" sz="2400" dirty="0">
                <a:latin typeface="Times New Roman" panose="02020603050405020304" pitchFamily="18" charset="0"/>
                <a:cs typeface="Times New Roman" panose="02020603050405020304" pitchFamily="18" charset="0"/>
              </a:rPr>
              <a:t>3. Проценат решених кривичних дела дечије порнографије је преко 50%;</a:t>
            </a:r>
          </a:p>
          <a:p>
            <a:pPr marL="0" indent="0" algn="just">
              <a:buNone/>
            </a:pPr>
            <a:r>
              <a:rPr lang="ru-RU" sz="2400" dirty="0">
                <a:latin typeface="Times New Roman" panose="02020603050405020304" pitchFamily="18" charset="0"/>
                <a:cs typeface="Times New Roman" panose="02020603050405020304" pitchFamily="18" charset="0"/>
              </a:rPr>
              <a:t>4. Највећи проценат извршиоца кривичног дела из чл. 185 КЗ чине пунолетна лица;</a:t>
            </a:r>
          </a:p>
          <a:p>
            <a:pPr marL="0" indent="0" algn="just">
              <a:buNone/>
            </a:pPr>
            <a:r>
              <a:rPr lang="ru-RU" sz="2400" dirty="0">
                <a:latin typeface="Times New Roman" panose="02020603050405020304" pitchFamily="18" charset="0"/>
                <a:cs typeface="Times New Roman" panose="02020603050405020304" pitchFamily="18" charset="0"/>
              </a:rPr>
              <a:t>5. Највећи проценат извршиоца кривичног дела из чл. 185 КЗ чине лица мушког пола;</a:t>
            </a:r>
          </a:p>
          <a:p>
            <a:pPr marL="0" indent="0" algn="just">
              <a:buNone/>
            </a:pPr>
            <a:r>
              <a:rPr lang="ru-RU" sz="2400" dirty="0">
                <a:latin typeface="Times New Roman" panose="02020603050405020304" pitchFamily="18" charset="0"/>
                <a:cs typeface="Times New Roman" panose="02020603050405020304" pitchFamily="18" charset="0"/>
              </a:rPr>
              <a:t>6. Највећи проценат оштећених лица кривичним делом из чл. 185 КЗ чине деца (лица млађа од 14 година);</a:t>
            </a:r>
          </a:p>
          <a:p>
            <a:pPr marL="0" indent="0" algn="just">
              <a:buNone/>
            </a:pPr>
            <a:r>
              <a:rPr lang="ru-RU" sz="2400" dirty="0">
                <a:latin typeface="Times New Roman" panose="02020603050405020304" pitchFamily="18" charset="0"/>
                <a:cs typeface="Times New Roman" panose="02020603050405020304" pitchFamily="18" charset="0"/>
              </a:rPr>
              <a:t>7. Највећи проценат оштећених лица кривичног дела из чл. 185 КЗ чине лица женског пола;</a:t>
            </a:r>
          </a:p>
          <a:p>
            <a:pPr marL="0" indent="0">
              <a:buNone/>
            </a:pPr>
            <a:endParaRPr lang="sr-Cyrl-R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77502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sr-Latn-CS" sz="8000" dirty="0"/>
              <a:t>Hvala na pažnji</a:t>
            </a:r>
            <a:endParaRPr lang="en-CA" sz="8000" dirty="0"/>
          </a:p>
        </p:txBody>
      </p:sp>
    </p:spTree>
    <p:extLst>
      <p:ext uri="{BB962C8B-B14F-4D97-AF65-F5344CB8AC3E}">
        <p14:creationId xmlns:p14="http://schemas.microsoft.com/office/powerpoint/2010/main" val="163119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
            <a:ext cx="7680960" cy="629265"/>
          </a:xfrm>
        </p:spPr>
        <p:txBody>
          <a:bodyPr>
            <a:normAutofit fontScale="90000"/>
          </a:bodyPr>
          <a:lstStyle/>
          <a:p>
            <a:r>
              <a:rPr lang="sr-Latn-CS" dirty="0"/>
              <a:t>Izmene</a:t>
            </a:r>
          </a:p>
        </p:txBody>
      </p:sp>
      <p:sp>
        <p:nvSpPr>
          <p:cNvPr id="3" name="Content Placeholder 2"/>
          <p:cNvSpPr>
            <a:spLocks noGrp="1"/>
          </p:cNvSpPr>
          <p:nvPr>
            <p:ph idx="1"/>
          </p:nvPr>
        </p:nvSpPr>
        <p:spPr>
          <a:xfrm>
            <a:off x="1290085" y="457200"/>
            <a:ext cx="9149316" cy="6092456"/>
          </a:xfrm>
          <a:prstGeom prst="rect">
            <a:avLst/>
          </a:prstGeom>
        </p:spPr>
        <p:txBody>
          <a:bodyPr>
            <a:noAutofit/>
          </a:bodyPr>
          <a:lstStyle/>
          <a:p>
            <a:pPr algn="just"/>
            <a:r>
              <a:rPr lang="sr-Latn-CS" sz="2667" dirty="0"/>
              <a:t>Posebno tužilaštvo u okviru Višeg</a:t>
            </a:r>
          </a:p>
          <a:p>
            <a:pPr algn="just"/>
            <a:r>
              <a:rPr lang="sr-Latn-CS" sz="2667" dirty="0"/>
              <a:t>Stvarno i mesno nadležno je Odeljenje Višeg Suda u Beogradu, a ne veće, kako je, do poslednjih izmena, bilo. </a:t>
            </a:r>
          </a:p>
          <a:p>
            <a:pPr algn="just"/>
            <a:r>
              <a:rPr lang="sr-Latn-CS" sz="2667" dirty="0"/>
              <a:t>Pored opisanih organa nadležnost u ovoj materiji imaju i Sektor za normativne poslove i međunarodnu saradnju a u okviru njega Odeljenje za međunarodnu pravnu pomoć i, takođe, u okviru MUP RS, UMOPS Nacionalni Centralni Biro INTERPOL –a.</a:t>
            </a:r>
          </a:p>
          <a:p>
            <a:pPr algn="just"/>
            <a:r>
              <a:rPr lang="sr-Latn-CS" sz="2667" dirty="0"/>
              <a:t>Bezbednost – SATIT i CERTOVI </a:t>
            </a:r>
            <a:endParaRPr lang="en-US" sz="2667"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5165" y="4686964"/>
            <a:ext cx="3216971" cy="2066457"/>
          </a:xfrm>
          <a:prstGeom prst="rect">
            <a:avLst/>
          </a:prstGeom>
        </p:spPr>
      </p:pic>
    </p:spTree>
    <p:extLst>
      <p:ext uri="{BB962C8B-B14F-4D97-AF65-F5344CB8AC3E}">
        <p14:creationId xmlns:p14="http://schemas.microsoft.com/office/powerpoint/2010/main" val="156446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par>
                                <p:cTn id="14" presetID="2" presetClass="entr" presetSubtype="4"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additive="base">
                                        <p:cTn id="16"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additive="base">
                                        <p:cTn id="2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49341" y="5089715"/>
            <a:ext cx="2252547" cy="1522287"/>
          </a:xfrm>
          <a:prstGeom prst="rect">
            <a:avLst/>
          </a:prstGeom>
        </p:spPr>
      </p:pic>
      <p:sp>
        <p:nvSpPr>
          <p:cNvPr id="2" name="Title 1"/>
          <p:cNvSpPr>
            <a:spLocks noGrp="1"/>
          </p:cNvSpPr>
          <p:nvPr>
            <p:ph type="title"/>
          </p:nvPr>
        </p:nvSpPr>
        <p:spPr>
          <a:xfrm>
            <a:off x="744189" y="312018"/>
            <a:ext cx="10131425" cy="1456267"/>
          </a:xfrm>
        </p:spPr>
        <p:txBody>
          <a:bodyPr/>
          <a:lstStyle/>
          <a:p>
            <a:r>
              <a:rPr lang="sr-Latn-CS" dirty="0"/>
              <a:t>Postupanje</a:t>
            </a:r>
            <a:endParaRPr lang="en-US" dirty="0"/>
          </a:p>
        </p:txBody>
      </p:sp>
      <p:sp>
        <p:nvSpPr>
          <p:cNvPr id="3" name="Content Placeholder 2"/>
          <p:cNvSpPr>
            <a:spLocks noGrp="1"/>
          </p:cNvSpPr>
          <p:nvPr>
            <p:ph idx="1"/>
          </p:nvPr>
        </p:nvSpPr>
        <p:spPr>
          <a:xfrm>
            <a:off x="1876427" y="1463040"/>
            <a:ext cx="7680960" cy="4724400"/>
          </a:xfrm>
          <a:prstGeom prst="rect">
            <a:avLst/>
          </a:prstGeom>
        </p:spPr>
        <p:txBody>
          <a:bodyPr>
            <a:normAutofit/>
          </a:bodyPr>
          <a:lstStyle/>
          <a:p>
            <a:pPr marL="116414" indent="361942" algn="just"/>
            <a:r>
              <a:rPr lang="sr-Latn-CS" sz="2200" dirty="0"/>
              <a:t>Pre pokretanja krivičnog postupka – prilikom preduzimanja tzv. potražnih radnji, ali određenih  (dokaznih) istražnih, u cilju otkrivanja krivičnih dela i učinilaca, sprečavanje bekstva i sakrivanja učinilaca, i pronalaženje, fiksiranje i obezbeđenje predmeta i tragova kao dokaza o krivičnim delima, kao i prikupljanje obaveštenja od koristi za vođenje krivičnog postupka. U ovom slučaju postupaju policija, Javni Tužilac kao i sud u zakonom propisanim slučajevima.</a:t>
            </a:r>
          </a:p>
          <a:p>
            <a:pPr marL="116414" indent="361942" algn="just"/>
            <a:r>
              <a:rPr lang="sr-Latn-CS" sz="2200" dirty="0"/>
              <a:t>U toku krivičnog postupka – kada postupaju po nalozima i naredbama rukovodećih organa u postupku (sudija za prethodni postupak, sudsko veće, sudija pojedinac) – policija, ali i samostalno u procesnom položaju tužioca, Javni tužilac i ovlašćeni tužilac.</a:t>
            </a:r>
          </a:p>
          <a:p>
            <a:pPr marL="116414" indent="361942" algn="just"/>
            <a:endParaRPr lang="sr-Latn-CS" sz="2200" dirty="0"/>
          </a:p>
        </p:txBody>
      </p:sp>
    </p:spTree>
    <p:extLst>
      <p:ext uri="{BB962C8B-B14F-4D97-AF65-F5344CB8AC3E}">
        <p14:creationId xmlns:p14="http://schemas.microsoft.com/office/powerpoint/2010/main" val="1299164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1" presetID="16" presetClass="entr" presetSubtype="21"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00256" y="5445225"/>
            <a:ext cx="1905000" cy="1244865"/>
          </a:xfrm>
          <a:prstGeom prst="rect">
            <a:avLst/>
          </a:prstGeom>
        </p:spPr>
      </p:pic>
      <p:sp>
        <p:nvSpPr>
          <p:cNvPr id="2" name="Title 1"/>
          <p:cNvSpPr>
            <a:spLocks noGrp="1"/>
          </p:cNvSpPr>
          <p:nvPr>
            <p:ph type="title"/>
          </p:nvPr>
        </p:nvSpPr>
        <p:spPr>
          <a:xfrm>
            <a:off x="2351584" y="260648"/>
            <a:ext cx="7772400" cy="914400"/>
          </a:xfrm>
        </p:spPr>
        <p:txBody>
          <a:bodyPr/>
          <a:lstStyle/>
          <a:p>
            <a:r>
              <a:rPr lang="sr-Latn-CS" dirty="0"/>
              <a:t>Krivično – pravne karakteristike</a:t>
            </a:r>
            <a:endParaRPr lang="en-US" dirty="0"/>
          </a:p>
        </p:txBody>
      </p:sp>
      <p:sp>
        <p:nvSpPr>
          <p:cNvPr id="3" name="Content Placeholder 2"/>
          <p:cNvSpPr>
            <a:spLocks noGrp="1"/>
          </p:cNvSpPr>
          <p:nvPr>
            <p:ph idx="1"/>
          </p:nvPr>
        </p:nvSpPr>
        <p:spPr>
          <a:xfrm>
            <a:off x="-1" y="1567542"/>
            <a:ext cx="11731689" cy="4619897"/>
          </a:xfrm>
          <a:prstGeom prst="rect">
            <a:avLst/>
          </a:prstGeom>
        </p:spPr>
        <p:txBody>
          <a:bodyPr>
            <a:normAutofit/>
          </a:bodyPr>
          <a:lstStyle/>
          <a:p>
            <a:pPr marL="685783" indent="-380990">
              <a:buFont typeface="Arial" panose="020B0604020202020204" pitchFamily="34" charset="0"/>
              <a:buChar char="•"/>
            </a:pPr>
            <a:r>
              <a:rPr lang="sr-Latn-CS" sz="2400" dirty="0"/>
              <a:t>Krivična dela protiv bezbednosti računarskih podataka</a:t>
            </a:r>
          </a:p>
          <a:p>
            <a:pPr marL="685783" indent="-380990" algn="just">
              <a:buFont typeface="Arial" panose="020B0604020202020204" pitchFamily="34" charset="0"/>
              <a:buChar char="•"/>
            </a:pPr>
            <a:r>
              <a:rPr lang="sr-Latn-CS" sz="2400" dirty="0"/>
              <a:t>protiv intelektualne svojine, imovine, privrede i pravnog saobraćaja, kod kojih se kao objekat ili sredstvo izvršenja krivičnih dela javljaju računari, računarski sistemi, računarske mreže i računarski podaci, kao i njihovi proizvodi u materijalnom ili elektronskom obliku</a:t>
            </a:r>
          </a:p>
          <a:p>
            <a:pPr marL="685783" indent="-380990" algn="just">
              <a:buFont typeface="Arial" panose="020B0604020202020204" pitchFamily="34" charset="0"/>
              <a:buChar char="•"/>
            </a:pPr>
            <a:r>
              <a:rPr lang="sr-Latn-CS" sz="2400" dirty="0"/>
              <a:t>	- uz dodatne uslove 2000 primeraka i 1.000.000</a:t>
            </a:r>
          </a:p>
          <a:p>
            <a:pPr marL="685783" indent="-380990" algn="just">
              <a:buFont typeface="Arial" panose="020B0604020202020204" pitchFamily="34" charset="0"/>
              <a:buChar char="•"/>
            </a:pPr>
            <a:r>
              <a:rPr lang="sr-Latn-CS" sz="2400" dirty="0"/>
              <a:t>krivična dela protiv sloboda i prava čoveka i građanina, polne slobode, javnog reda i mira i ustavnog uređenja i bezbednosti Republike Srbije, koja se zbog načina izvršenja ili upotrebljenih sredstava mogu smatrati krivičnim delima visokotehnološkog kriminala</a:t>
            </a:r>
          </a:p>
        </p:txBody>
      </p:sp>
    </p:spTree>
    <p:extLst>
      <p:ext uri="{BB962C8B-B14F-4D97-AF65-F5344CB8AC3E}">
        <p14:creationId xmlns:p14="http://schemas.microsoft.com/office/powerpoint/2010/main" val="2319002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1" dur="500"/>
                                        <p:tgtEl>
                                          <p:spTgt spid="3">
                                            <p:txEl>
                                              <p:pRg st="0" end="0"/>
                                            </p:txEl>
                                          </p:spTgt>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5" dur="500"/>
                                        <p:tgtEl>
                                          <p:spTgt spid="3">
                                            <p:txEl>
                                              <p:pRg st="1" end="1"/>
                                            </p:txEl>
                                          </p:spTgt>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9" dur="500"/>
                                        <p:tgtEl>
                                          <p:spTgt spid="3">
                                            <p:txEl>
                                              <p:pRg st="2" end="2"/>
                                            </p:txEl>
                                          </p:spTgt>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3" dur="500"/>
                                        <p:tgtEl>
                                          <p:spTgt spid="3">
                                            <p:txEl>
                                              <p:pRg st="3" end="3"/>
                                            </p:txEl>
                                          </p:spTgt>
                                        </p:tgtEl>
                                      </p:cBhvr>
                                    </p:animEffect>
                                  </p:childTnLst>
                                </p:cTn>
                              </p:par>
                              <p:par>
                                <p:cTn id="24" presetID="42" presetClass="entr" presetSubtype="0"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TM03457452[[fn=Celestial]]</Template>
  <TotalTime>69</TotalTime>
  <Words>6832</Words>
  <Application>Microsoft Office PowerPoint</Application>
  <PresentationFormat>Widescreen</PresentationFormat>
  <Paragraphs>677</Paragraphs>
  <Slides>67</Slides>
  <Notes>25</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67</vt:i4>
      </vt:variant>
    </vt:vector>
  </HeadingPairs>
  <TitlesOfParts>
    <vt:vector size="76" baseType="lpstr">
      <vt:lpstr>Arial</vt:lpstr>
      <vt:lpstr>Bookman Old Style</vt:lpstr>
      <vt:lpstr>Calibri</vt:lpstr>
      <vt:lpstr>Calibri Light</vt:lpstr>
      <vt:lpstr>Times New Roman</vt:lpstr>
      <vt:lpstr>Wingdings</vt:lpstr>
      <vt:lpstr>Wingdings 3</vt:lpstr>
      <vt:lpstr>Celestial</vt:lpstr>
      <vt:lpstr>Chart</vt:lpstr>
      <vt:lpstr>VTK</vt:lpstr>
      <vt:lpstr>Ko je profesor?</vt:lpstr>
      <vt:lpstr>pitanja</vt:lpstr>
      <vt:lpstr>PowerPoint Presentation</vt:lpstr>
      <vt:lpstr>Део практичних ствари</vt:lpstr>
      <vt:lpstr>OBLICI ODGOVORNOSTI</vt:lpstr>
      <vt:lpstr>Izmene</vt:lpstr>
      <vt:lpstr>Postupanje</vt:lpstr>
      <vt:lpstr>Krivično – pravne karakteristike</vt:lpstr>
      <vt:lpstr>Krivična dela protiv polne slobode</vt:lpstr>
      <vt:lpstr>Grupa Kd. Protiv bezbednosti računarskih podataka</vt:lpstr>
      <vt:lpstr>Načini saznanja za kd i uč.</vt:lpstr>
      <vt:lpstr>Rasvetljavanje</vt:lpstr>
      <vt:lpstr>Ovlašćenja policijskih službenika</vt:lpstr>
      <vt:lpstr>Instrukcija</vt:lpstr>
      <vt:lpstr>Obavezna oprema</vt:lpstr>
      <vt:lpstr>Pretresanje mesta</vt:lpstr>
      <vt:lpstr>Pretresanje mesta</vt:lpstr>
      <vt:lpstr>Postupak privremenog oduzimanja</vt:lpstr>
      <vt:lpstr>Oduzimanje</vt:lpstr>
      <vt:lpstr>Obezbeđenje </vt:lpstr>
      <vt:lpstr>Obezbeđenje</vt:lpstr>
      <vt:lpstr>Mrežno okruženje</vt:lpstr>
      <vt:lpstr>Mobilni telefoni</vt:lpstr>
      <vt:lpstr>Ostali uređaji</vt:lpstr>
      <vt:lpstr>Rasvetljavanje</vt:lpstr>
      <vt:lpstr>Rasvetljavanje</vt:lpstr>
      <vt:lpstr>Rasvetljavanje</vt:lpstr>
      <vt:lpstr>Rasvetljavanje</vt:lpstr>
      <vt:lpstr>Ostali državni organi</vt:lpstr>
      <vt:lpstr>Posebno tužilaštvo</vt:lpstr>
      <vt:lpstr>Posebno tužilaštvo</vt:lpstr>
      <vt:lpstr>    SOCIO-DEMOGRAFSKI PROFIL IZVRŠILACA KRIVIČNOG DELA  IZ ČL.185 KZ</vt:lpstr>
      <vt:lpstr> Cilj istraživanja</vt:lpstr>
      <vt:lpstr> Metod  </vt:lpstr>
      <vt:lpstr> Metod</vt:lpstr>
      <vt:lpstr>Metod</vt:lpstr>
      <vt:lpstr>Uzorak</vt:lpstr>
      <vt:lpstr>Rezultati</vt:lpstr>
      <vt:lpstr> Starosna struktura</vt:lpstr>
      <vt:lpstr>Školska sprema</vt:lpstr>
      <vt:lpstr> Zaposlenost  </vt:lpstr>
      <vt:lpstr>Bračni status</vt:lpstr>
      <vt:lpstr>Karakter mesta prebivališta</vt:lpstr>
      <vt:lpstr>Ranija osuđivanost</vt:lpstr>
      <vt:lpstr> Struktura ranije izvršenih krivičnih dela</vt:lpstr>
      <vt:lpstr>Broj izvršenih krivičnih dela iz čl.185 KZ, po regionima Republike Srbije</vt:lpstr>
      <vt:lpstr>Region Beograd</vt:lpstr>
      <vt:lpstr>PowerPoint Presentation</vt:lpstr>
      <vt:lpstr>PowerPoint Presentation</vt:lpstr>
      <vt:lpstr>PowerPoint Presentation</vt:lpstr>
      <vt:lpstr>PowerPoint Presentation</vt:lpstr>
      <vt:lpstr>Zaključci</vt:lpstr>
      <vt:lpstr>Zaključci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Zvonimir Ivanovic</dc:creator>
  <cp:lastModifiedBy>Zvonimir Ivanovic</cp:lastModifiedBy>
  <cp:revision>8</cp:revision>
  <dcterms:created xsi:type="dcterms:W3CDTF">2018-11-13T10:35:15Z</dcterms:created>
  <dcterms:modified xsi:type="dcterms:W3CDTF">2020-02-27T09:11:57Z</dcterms:modified>
</cp:coreProperties>
</file>