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59" r:id="rId5"/>
    <p:sldId id="276" r:id="rId6"/>
    <p:sldId id="270" r:id="rId7"/>
    <p:sldId id="277" r:id="rId8"/>
    <p:sldId id="278" r:id="rId9"/>
    <p:sldId id="279" r:id="rId10"/>
    <p:sldId id="271" r:id="rId11"/>
    <p:sldId id="274" r:id="rId12"/>
    <p:sldId id="275" r:id="rId13"/>
    <p:sldId id="269" r:id="rId14"/>
    <p:sldId id="262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596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02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912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25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92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919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10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5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13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5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0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62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4078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48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8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424EA-132B-45E0-B2DD-F9343F7865A1}" type="datetimeFigureOut">
              <a:rPr lang="sr-Latn-RS" smtClean="0"/>
              <a:t>7.4.2019.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9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Међународно радно право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2800" b="1" i="1" dirty="0"/>
              <a:t>Вежбе</a:t>
            </a:r>
            <a:endParaRPr lang="sr-Cyrl-R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3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онвенција </a:t>
            </a:r>
            <a:r>
              <a:rPr lang="ru-RU" b="1" dirty="0"/>
              <a:t>МОР бр. 98 о правима радника на организовање и колективно преговарање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64106"/>
            <a:ext cx="10707690" cy="5383058"/>
          </a:xfrm>
        </p:spPr>
        <p:txBody>
          <a:bodyPr/>
          <a:lstStyle/>
          <a:p>
            <a:pPr algn="just"/>
            <a:r>
              <a:rPr lang="ru-RU" dirty="0"/>
              <a:t>Донета 1949. године</a:t>
            </a:r>
            <a:r>
              <a:rPr lang="ru-RU" dirty="0" smtClean="0"/>
              <a:t>.</a:t>
            </a:r>
            <a:r>
              <a:rPr lang="ru-RU" dirty="0"/>
              <a:t>
Код нас у примени од 1958. године</a:t>
            </a:r>
            <a:r>
              <a:rPr lang="ru-RU" dirty="0" smtClean="0"/>
              <a:t>.</a:t>
            </a:r>
            <a:r>
              <a:rPr lang="ru-RU" dirty="0"/>
              <a:t>
Радници треба да користе одговарајућу заштиту против свих дела дискриминације у материји запослења која би могла да буде штетна по синдикалну слободу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Таква заштита се може нарочито применити уколико се ради о делима која би имала за циљ:</a:t>
            </a:r>
          </a:p>
          <a:p>
            <a:pPr lvl="1" algn="just"/>
            <a:r>
              <a:rPr lang="ru-RU" dirty="0"/>
              <a:t>а) да запослење радника подреде услову да се он не учлањује у синдикат или да престане да припада синдикату; 
</a:t>
            </a:r>
            <a:r>
              <a:rPr lang="en-US" dirty="0"/>
              <a:t> </a:t>
            </a:r>
            <a:r>
              <a:rPr lang="ru-RU" dirty="0"/>
              <a:t>да се отпусти радник, или да му се свим осталим средствима нанесе штета ради тога што је он члан синдиката или што учествује у синдикалним делатностима изван радних часова или, пристанком послодавца, за време радних часова. 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9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0836"/>
            <a:ext cx="10707690" cy="6747163"/>
          </a:xfrm>
        </p:spPr>
        <p:txBody>
          <a:bodyPr/>
          <a:lstStyle/>
          <a:p>
            <a:pPr algn="just"/>
            <a:r>
              <a:rPr lang="ru-RU" dirty="0"/>
              <a:t>Организације радника и послодаваца треба да користе одговарајућу заштиту против свих дела уплитања једних на рачун других, било директно, било преко својих агената или агената или чланова, у њихово формирање, функционисање и администрацију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У смислу овог члана у дела мешања спадају мере које иду за тим да изазову стварање организације радника којима господаре послодавац </a:t>
            </a:r>
            <a:r>
              <a:rPr lang="ru-RU" dirty="0" smtClean="0"/>
              <a:t>или </a:t>
            </a:r>
            <a:r>
              <a:rPr lang="ru-RU" dirty="0"/>
              <a:t>организације послодаваца или издржавање организација радника </a:t>
            </a:r>
            <a:r>
              <a:rPr lang="ru-RU" dirty="0" smtClean="0"/>
              <a:t>финансијским </a:t>
            </a:r>
            <a:r>
              <a:rPr lang="ru-RU" dirty="0"/>
              <a:t>или другим средствима, са намером, да се ове организације ставе под контролу послодаваца или организације послодаваца.</a:t>
            </a:r>
          </a:p>
          <a:p>
            <a:pPr algn="just"/>
            <a:r>
              <a:rPr lang="ru-RU" dirty="0"/>
              <a:t>Мера у којој би се предвиђене гаранције у овој конвенцији примениле на војску или полицију биће одређена националним законодавством. 
</a:t>
            </a:r>
            <a:r>
              <a:rPr lang="en-US" dirty="0"/>
              <a:t> </a:t>
            </a:r>
            <a:r>
              <a:rPr lang="ru-RU" dirty="0"/>
              <a:t>Ова конвенција не односи се на положај државних функционера и не може на никакав начин да се тумачи као и да иде на штету њихових права или њиховог статуса. 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578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982"/>
            <a:ext cx="10555290" cy="676101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Одговарајуће мере према националним условима треба да буду предузете ако је потребно да се потстакне и унапреди развој и шире коришћење процедура добровољних преговора путем колективних уговора између послодаваца и организација послодаваца, с једне стране и организације радника с друге стране, како би се овим путем одредили радни услови.</a:t>
            </a:r>
          </a:p>
          <a:p>
            <a:pPr algn="just"/>
            <a:r>
              <a:rPr lang="ru-RU" dirty="0"/>
              <a:t>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6062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r>
              <a:rPr lang="sr-Cyrl-RS" b="1" dirty="0" smtClean="0"/>
              <a:t>Следећи час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Делатност Међународне организације рада на подручју међународних радних </a:t>
            </a:r>
            <a:r>
              <a:rPr lang="sr-Cyrl-RS" dirty="0" smtClean="0"/>
              <a:t>стандарда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945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554182"/>
            <a:ext cx="10018713" cy="10086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Хвала на пажњи!</a:t>
            </a:r>
          </a:p>
          <a:p>
            <a:pPr marL="0" indent="0" algn="ctr">
              <a:buNone/>
            </a:pPr>
            <a:endParaRPr lang="sr-Cyrl-RS" sz="4800" b="1" dirty="0"/>
          </a:p>
          <a:p>
            <a:pPr marL="0" indent="0" algn="r">
              <a:buNone/>
            </a:pPr>
            <a:r>
              <a:rPr lang="sr-Cyrl-RS" sz="2000" i="1" dirty="0" smtClean="0"/>
              <a:t>Асистент Александар Антић</a:t>
            </a:r>
          </a:p>
          <a:p>
            <a:pPr marL="0" indent="0" algn="r">
              <a:buNone/>
            </a:pPr>
            <a:r>
              <a:rPr lang="sr-Cyrl-RS" sz="2000" i="1" dirty="0" smtClean="0"/>
              <a:t>Кабинет А 116</a:t>
            </a:r>
          </a:p>
          <a:p>
            <a:pPr marL="0" indent="0" algn="r">
              <a:buNone/>
            </a:pPr>
            <a:r>
              <a:rPr lang="sr-Cyrl-RS" sz="2000" i="1" dirty="0" smtClean="0"/>
              <a:t>Телефон у кабинету</a:t>
            </a:r>
            <a:r>
              <a:rPr lang="sr-Cyrl-RS" sz="2000" i="1" dirty="0"/>
              <a:t>: </a:t>
            </a:r>
            <a:r>
              <a:rPr lang="sr-Cyrl-RS" sz="2000" i="1" dirty="0" smtClean="0"/>
              <a:t>034 </a:t>
            </a:r>
            <a:r>
              <a:rPr lang="sr-Cyrl-RS" sz="2000" i="1" dirty="0"/>
              <a:t>306 568 </a:t>
            </a:r>
            <a:endParaRPr lang="sr-Cyrl-RS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E – mail</a:t>
            </a:r>
            <a:r>
              <a:rPr lang="sr-Cyrl-RS" sz="2000" i="1" dirty="0" smtClean="0"/>
              <a:t>:</a:t>
            </a:r>
            <a:r>
              <a:rPr lang="en-GB" sz="2000" i="1" dirty="0" smtClean="0"/>
              <a:t> aantic@jura.kg.ac.rs</a:t>
            </a:r>
            <a:endParaRPr 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8959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Подсећање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58291"/>
            <a:ext cx="10018713" cy="3768436"/>
          </a:xfrm>
        </p:spPr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примене конвенција и препорука?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Подношење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годишњих извештаја Међународном бироу рада од стране држава чланица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МОР-а?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Подношење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приговора (рекламација) од стране професионалних организација послодаваца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радника?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Подношење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жалбе (тужбе) од стране држава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чланица?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620" y="-20779"/>
            <a:ext cx="10018713" cy="11429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81 о инспекцији рада у индустрији и трговини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288473"/>
            <a:ext cx="10196945" cy="556952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Донета 1947. године.</a:t>
            </a:r>
          </a:p>
          <a:p>
            <a:pPr algn="just"/>
            <a:r>
              <a:rPr lang="ru-RU" dirty="0" smtClean="0"/>
              <a:t>Код нас ратификована 1956. године.</a:t>
            </a:r>
          </a:p>
          <a:p>
            <a:pPr algn="just"/>
            <a:r>
              <a:rPr lang="ru-RU" dirty="0"/>
              <a:t>Сваки члан Међународне организације рада за кога је ова Конвенција на снази треба да има један систем инспекције рада у индустријским предузећима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Систем инспекције рада у индустријским предузећима примењиваће се на сва предузећа за која су инспектори рада дужни да осигурају примену законских одредаба који се односе на услове рада и на заштиту радника у вршењу њиховог занимања.</a:t>
            </a:r>
          </a:p>
          <a:p>
            <a:pPr algn="just"/>
            <a:r>
              <a:rPr lang="ru-RU" dirty="0"/>
              <a:t>Систем инспекције рада у трговачким предузећима примењује се на предузећа за која су инспектори рада дужни да осигурају примену законских одредаба које се односе на услове рада и на заштиту радника у вршењу њиховог занимања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Конвенцијом су дефинисана овлашћења инспектора, неопходност постојања одговарајућег броја инспектора, образовања, надзора над њиховим радом и сл.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360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87 о синдикалним слободама и заштити синдикалних права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2" y="1319134"/>
            <a:ext cx="11000508" cy="5303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године.
Код нас у примени од 1958. године.
Радници и послодавци, без икаквих изузетака, имају право без претходног одобрења, да образују организације по своме избору, као и да приступају овим организацијама, под искључивим условом да се придржавају статута ових последњих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Радничке и послодавачке организације имају право на доношење својих статута и административних правила, слободних избора својих представника, организовање свога управљања и делатности и формулисања свога акционог програма.
Јавне власти морају се уздржавати сваке интервенције такве природе која би имала за циљ ограничење овога права или ометање законског извршења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Радничке и послодавачке организације не могу бити распуштене или њихове делатности обустављене административним путем.
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/>
          <a:lstStyle/>
          <a:p>
            <a:pPr algn="just"/>
            <a:r>
              <a:rPr lang="ru-RU" dirty="0"/>
              <a:t>У којој мери ће се гарантије предвиђене овом конвенцијом примењивати на припаднике армије и полиције биће одређено националним законодавством.</a:t>
            </a:r>
          </a:p>
          <a:p>
            <a:pPr algn="just"/>
            <a:r>
              <a:rPr lang="ru-RU" dirty="0"/>
              <a:t>Сваки Члан Међународне организације рада за кога је ова конвенција на снази обавезује се да предузме све потребне и погодне мере да би </a:t>
            </a:r>
            <a:r>
              <a:rPr lang="ru-RU" dirty="0" smtClean="0"/>
              <a:t>запосленима </a:t>
            </a:r>
            <a:r>
              <a:rPr lang="ru-RU" dirty="0"/>
              <a:t>и послодавцима обезбедио слободно вршење синдикалних права.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5052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11776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88 о организацији службе за посредовање рада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364105"/>
            <a:ext cx="10583000" cy="5493895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Донета 1948. године.</a:t>
            </a:r>
          </a:p>
          <a:p>
            <a:pPr algn="just"/>
            <a:r>
              <a:rPr lang="sr-Cyrl-RS" dirty="0" smtClean="0"/>
              <a:t>Код нас се примењује од 1958. године.</a:t>
            </a:r>
          </a:p>
          <a:p>
            <a:pPr algn="just"/>
            <a:r>
              <a:rPr lang="ru-RU" dirty="0"/>
              <a:t>Сваки члан Међународне организације рада за кога је ова Конвенција на снази треба да одржава или да се брине о одржавању јавне и бесплатне службе посредовања рада.</a:t>
            </a:r>
          </a:p>
          <a:p>
            <a:pPr algn="just"/>
            <a:r>
              <a:rPr lang="ru-RU" dirty="0"/>
              <a:t>Основни задатак службе за посредовање рада треба да буде да се оствари, у сарадњи, ако је то потребно, са другим заинтересованим јавним и приватним установама, најбоља могућа организација за посредовање рада, као саставни део националног програма који иде за тим да обезбеди и одржава пуно запослење и да развије и користи средства производње.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01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7305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Служба за посредовања рада треба да се састоји од националног система бироа за посредовања рада под контролом националне власти</a:t>
            </a:r>
            <a:r>
              <a:rPr lang="ru-RU" dirty="0" smtClean="0"/>
              <a:t>.</a:t>
            </a:r>
            <a:r>
              <a:rPr lang="ru-RU" dirty="0"/>
              <a:t>
Служба за посредовања рада треба да буде организована тако да обезбеди ефикасност регрутовања и запошљавања радника; у ту сврху она треба</a:t>
            </a:r>
            <a:r>
              <a:rPr lang="ru-RU" dirty="0" smtClean="0"/>
              <a:t>:</a:t>
            </a:r>
            <a:r>
              <a:rPr lang="ru-RU" dirty="0"/>
              <a:t>
а) да помогне радницима у проналажењу одговарајућег запослења и послодавцима у регрутовању радника који одговарају потребама предузећа, она треба, сагласно националним прописима нарочито: </a:t>
            </a:r>
            <a:endParaRPr lang="ru-RU" dirty="0" smtClean="0"/>
          </a:p>
          <a:p>
            <a:pPr lvl="1" algn="just"/>
            <a:r>
              <a:rPr lang="ru-RU" dirty="0" smtClean="0"/>
              <a:t>1</a:t>
            </a:r>
            <a:r>
              <a:rPr lang="ru-RU" dirty="0"/>
              <a:t>) да уписује лица која траже запослење, означивши њихове стручне квалификације, искуство и наклоност, да им постави питања која се односе на њихово запослење, да контролише, ако је потребно, њихове физичке и стручне способности и да им помогне да постигну, уколико има могућности за професионалну оријентацију стручно оспособљавање и стручну преквалификацију; 
 2) да добије од послодавца тачна обавештења о слободним радним местима о којима су ови обавестили службу и о условима које треба да испуњавају радници које они траже за ова запослења</a:t>
            </a:r>
            <a:r>
              <a:rPr lang="ru-RU" dirty="0" smtClean="0"/>
              <a:t>;</a:t>
            </a:r>
            <a:r>
              <a:rPr lang="ru-RU" dirty="0"/>
              <a:t>
3) да на слободна радна места упућује кандидате који поседују потребне стручне и физичке способности</a:t>
            </a:r>
            <a:r>
              <a:rPr lang="ru-RU" dirty="0" smtClean="0"/>
              <a:t>;</a:t>
            </a:r>
            <a:r>
              <a:rPr lang="ru-RU" dirty="0"/>
              <a:t>
4) да организују компензије понуде и потражње запослења једнога бироа другом, кад биро, који је првобитно консултован, није у могућности да на одговарајући начин запослли кандидате или да попуни на одговарајући начин упражњена места, или када то друге околности </a:t>
            </a:r>
            <a:r>
              <a:rPr lang="ru-RU" dirty="0" smtClean="0"/>
              <a:t>оправдавају</a:t>
            </a:r>
            <a:r>
              <a:rPr lang="ru-RU" dirty="0"/>
              <a:t>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0991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б) да предузме одговарајуће мере да се</a:t>
            </a:r>
            <a:r>
              <a:rPr lang="ru-RU" dirty="0" smtClean="0"/>
              <a:t>:</a:t>
            </a:r>
            <a:r>
              <a:rPr lang="ru-RU" dirty="0"/>
              <a:t>
</a:t>
            </a:r>
            <a:r>
              <a:rPr lang="ru-RU" dirty="0" smtClean="0"/>
              <a:t>1</a:t>
            </a:r>
            <a:r>
              <a:rPr lang="ru-RU" dirty="0"/>
              <a:t>) олакша стручна мобилност у циљу усклађивања понуде радне снаге са могућностима запослења у разним професијама</a:t>
            </a:r>
            <a:r>
              <a:rPr lang="ru-RU" dirty="0" smtClean="0"/>
              <a:t>;</a:t>
            </a:r>
            <a:r>
              <a:rPr lang="ru-RU" dirty="0"/>
              <a:t>
2) олакша географска мобилност да би се помогло премештање радника у области које пружају могућност одговарајућих запослења</a:t>
            </a:r>
            <a:r>
              <a:rPr lang="ru-RU" dirty="0" smtClean="0"/>
              <a:t>;</a:t>
            </a:r>
            <a:r>
              <a:rPr lang="ru-RU" dirty="0"/>
              <a:t>
3) олакша привремено премештање радника из једне области у другу, да би се ублажила локална и моментална неуравнотеженост између понуде и потражње радне снаге</a:t>
            </a:r>
            <a:r>
              <a:rPr lang="ru-RU" dirty="0" smtClean="0"/>
              <a:t>;</a:t>
            </a:r>
            <a:r>
              <a:rPr lang="ru-RU" dirty="0"/>
              <a:t>
4) олакша премештање радника из једне земље у другу уз одобрење заинтересованих влада</a:t>
            </a:r>
            <a:r>
              <a:rPr lang="ru-RU" dirty="0" smtClean="0"/>
              <a:t>;</a:t>
            </a:r>
            <a:r>
              <a:rPr lang="ru-RU" dirty="0"/>
              <a:t>
ц) да прикупља и анализира, ако је потребно, у сарадњи са другим властима као и са послодавцима и синдикатима, сва обавештења која стоје на расположењу о ситуацији у погледу посредовања рада и њеном вероватном развоју у исто време у целој земљи и у разним индустријама, професијама или крајевима и да редовно и одмах ставља ове информације на расположење јавним властима, заинтересованим организацијама послодаваца и радника, као и јавности</a:t>
            </a:r>
            <a:r>
              <a:rPr lang="ru-RU" dirty="0" smtClean="0"/>
              <a:t>;</a:t>
            </a:r>
            <a:r>
              <a:rPr lang="ru-RU" dirty="0"/>
              <a:t>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700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552792" cy="6745573"/>
          </a:xfrm>
        </p:spPr>
        <p:txBody>
          <a:bodyPr/>
          <a:lstStyle/>
          <a:p>
            <a:pPr algn="just"/>
            <a:r>
              <a:rPr lang="ru-RU" dirty="0"/>
              <a:t>д) да сарађује у администрацији осигурања за случај незапослености, код помоћи у случају незапослености и код примене других мера намењених помагању незапослених</a:t>
            </a:r>
            <a:r>
              <a:rPr lang="ru-RU" dirty="0" smtClean="0"/>
              <a:t>;</a:t>
            </a:r>
            <a:r>
              <a:rPr lang="ru-RU" dirty="0"/>
              <a:t>
е) да помогне, уколико је потребно, друге јавне или приватне установе у састављању друштвених и економских планова, који могу повољно утицати на стање у погледу запослености</a:t>
            </a:r>
          </a:p>
          <a:p>
            <a:pPr marL="0" indent="0" algn="just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1857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53B2196-F307-4017-9A7A-93328443F64A}">
  <we:reference id="wa104379177" version="1.0.0.1" store="en-001" storeType="OMEX"/>
  <we:alternateReferences>
    <we:reference id="wa104379177" version="1.0.0.1" store="wa10437917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260</TotalTime>
  <Words>629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Parallax</vt:lpstr>
      <vt:lpstr>Међународно радно право </vt:lpstr>
      <vt:lpstr>Подсећање</vt:lpstr>
      <vt:lpstr>Конвенција МОР бр. 81 о инспекцији рада у индустрији и трговини</vt:lpstr>
      <vt:lpstr>Конвенција МОР бр. 87 о синдикалним слободама и заштити синдикалних права</vt:lpstr>
      <vt:lpstr>PowerPoint Presentation</vt:lpstr>
      <vt:lpstr>Конвенција МОР бр. 88 о организацији службе за посредовање рада</vt:lpstr>
      <vt:lpstr>PowerPoint Presentation</vt:lpstr>
      <vt:lpstr>PowerPoint Presentation</vt:lpstr>
      <vt:lpstr>PowerPoint Presentation</vt:lpstr>
      <vt:lpstr>Конвенција МОР бр. 98 о правима радника на организовање и колективно преговарање</vt:lpstr>
      <vt:lpstr>PowerPoint Presentation</vt:lpstr>
      <vt:lpstr>PowerPoint Presentation</vt:lpstr>
      <vt:lpstr> Следећи час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Међународно радно право </dc:title>
  <dc:creator>Aleksandar Antic</dc:creator>
  <cp:lastModifiedBy>Aleksandar Antic</cp:lastModifiedBy>
  <cp:revision>36</cp:revision>
  <dcterms:created xsi:type="dcterms:W3CDTF">2019-03-03T12:51:16Z</dcterms:created>
  <dcterms:modified xsi:type="dcterms:W3CDTF">2019-04-07T09:18:36Z</dcterms:modified>
</cp:coreProperties>
</file>