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61" r:id="rId3"/>
    <p:sldId id="260" r:id="rId4"/>
    <p:sldId id="258"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7ADD7-F4B7-463D-8AFC-4E5930C61A15}" type="datetimeFigureOut">
              <a:rPr lang="en-US" smtClean="0"/>
              <a:t>03/17/2020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37CE4F-F3DE-4AF4-BFD1-07E20C871FFC}" type="slidenum">
              <a:rPr lang="en-US" smtClean="0"/>
              <a:t>‹#›</a:t>
            </a:fld>
            <a:endParaRPr lang="en-US"/>
          </a:p>
        </p:txBody>
      </p:sp>
    </p:spTree>
    <p:extLst>
      <p:ext uri="{BB962C8B-B14F-4D97-AF65-F5344CB8AC3E}">
        <p14:creationId xmlns:p14="http://schemas.microsoft.com/office/powerpoint/2010/main" val="144793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FF179F9-8D2F-4D43-82C1-1C233259B7A6}" type="datetimeFigureOut">
              <a:rPr lang="en-US" smtClean="0"/>
              <a:t>03/17/2020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1543B7-E5AE-4A42-8E9E-8768ADA96B4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179F9-8D2F-4D43-82C1-1C233259B7A6}" type="datetimeFigureOut">
              <a:rPr lang="en-US" smtClean="0"/>
              <a:t>03/17/2020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543B7-E5AE-4A42-8E9E-8768ADA96B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1543B7-E5AE-4A42-8E9E-8768ADA96B4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179F9-8D2F-4D43-82C1-1C233259B7A6}" type="datetimeFigureOut">
              <a:rPr lang="en-US" smtClean="0"/>
              <a:t>03/17/2020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FF179F9-8D2F-4D43-82C1-1C233259B7A6}" type="datetimeFigureOut">
              <a:rPr lang="en-US" smtClean="0"/>
              <a:t>03/17/2020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21543B7-E5AE-4A42-8E9E-8768ADA96B4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FF179F9-8D2F-4D43-82C1-1C233259B7A6}" type="datetimeFigureOut">
              <a:rPr lang="en-US" smtClean="0"/>
              <a:t>03/17/2020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1543B7-E5AE-4A42-8E9E-8768ADA96B4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FF179F9-8D2F-4D43-82C1-1C233259B7A6}" type="datetimeFigureOut">
              <a:rPr lang="en-US" smtClean="0"/>
              <a:t>03/17/2020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543B7-E5AE-4A42-8E9E-8768ADA96B4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FF179F9-8D2F-4D43-82C1-1C233259B7A6}" type="datetimeFigureOut">
              <a:rPr lang="en-US" smtClean="0"/>
              <a:t>03/17/2020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1543B7-E5AE-4A42-8E9E-8768ADA96B4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F179F9-8D2F-4D43-82C1-1C233259B7A6}" type="datetimeFigureOut">
              <a:rPr lang="en-US" smtClean="0"/>
              <a:t>03/17/2020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21543B7-E5AE-4A42-8E9E-8768ADA96B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FF179F9-8D2F-4D43-82C1-1C233259B7A6}" type="datetimeFigureOut">
              <a:rPr lang="en-US" smtClean="0"/>
              <a:t>03/17/2020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1543B7-E5AE-4A42-8E9E-8768ADA96B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1543B7-E5AE-4A42-8E9E-8768ADA96B4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FF179F9-8D2F-4D43-82C1-1C233259B7A6}" type="datetimeFigureOut">
              <a:rPr lang="en-US" smtClean="0"/>
              <a:t>03/17/2020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1543B7-E5AE-4A42-8E9E-8768ADA96B4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FF179F9-8D2F-4D43-82C1-1C233259B7A6}" type="datetimeFigureOut">
              <a:rPr lang="en-US" smtClean="0"/>
              <a:t>03/17/2020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F179F9-8D2F-4D43-82C1-1C233259B7A6}" type="datetimeFigureOut">
              <a:rPr lang="en-US" smtClean="0"/>
              <a:t>03/17/2020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1543B7-E5AE-4A42-8E9E-8768ADA96B4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sr-Cyrl-RS" dirty="0" smtClean="0"/>
              <a:t>Тематска јединица: тактичко планирање</a:t>
            </a:r>
          </a:p>
          <a:p>
            <a:r>
              <a:rPr lang="sr-Cyrl-RS" dirty="0" smtClean="0"/>
              <a:t>Вежбе 18.03.2020.</a:t>
            </a:r>
            <a:endParaRPr lang="en-US" dirty="0"/>
          </a:p>
        </p:txBody>
      </p:sp>
      <p:sp>
        <p:nvSpPr>
          <p:cNvPr id="2" name="Title 1"/>
          <p:cNvSpPr>
            <a:spLocks noGrp="1"/>
          </p:cNvSpPr>
          <p:nvPr>
            <p:ph type="ctrTitle"/>
          </p:nvPr>
        </p:nvSpPr>
        <p:spPr/>
        <p:txBody>
          <a:bodyPr/>
          <a:lstStyle/>
          <a:p>
            <a:r>
              <a:rPr lang="sr-Cyrl-RS" dirty="0" smtClean="0"/>
              <a:t>Криминалистика</a:t>
            </a:r>
            <a:endParaRPr lang="en-US" dirty="0"/>
          </a:p>
        </p:txBody>
      </p:sp>
    </p:spTree>
    <p:extLst>
      <p:ext uri="{BB962C8B-B14F-4D97-AF65-F5344CB8AC3E}">
        <p14:creationId xmlns:p14="http://schemas.microsoft.com/office/powerpoint/2010/main" val="1475018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sr-Cyrl-RS" dirty="0" smtClean="0"/>
              <a:t>Објасните разлику </a:t>
            </a:r>
            <a:r>
              <a:rPr lang="sr-Cyrl-RS" dirty="0" smtClean="0"/>
              <a:t>између </a:t>
            </a:r>
            <a:r>
              <a:rPr lang="sr-Cyrl-RS" dirty="0" smtClean="0"/>
              <a:t>стратешког и тактичког планирања и наведите по један пример за ове облике планирања криминалистичке делатности.</a:t>
            </a:r>
          </a:p>
          <a:p>
            <a:pPr algn="just"/>
            <a:r>
              <a:rPr lang="sr-Cyrl-RS" dirty="0" smtClean="0"/>
              <a:t>Анализом свих случајева разбојништва извршених на територији Београда за период од последњих десет година сачињен је статистички профил (типичне карактеристике) учиниоца овог кривичног дела. Овако сачињен профил требало би да помогне у решавању будућих случајева разбојништва. Да ли је реч о стратешкој или тактичкој анализи?</a:t>
            </a:r>
          </a:p>
          <a:p>
            <a:pPr algn="just"/>
            <a:r>
              <a:rPr lang="sr-Cyrl-RS" dirty="0" smtClean="0"/>
              <a:t>Шта би чинило тактичку анализу у односу на учиниоца кривичног дела?</a:t>
            </a:r>
          </a:p>
          <a:p>
            <a:endParaRPr lang="en-US" dirty="0"/>
          </a:p>
        </p:txBody>
      </p:sp>
    </p:spTree>
    <p:extLst>
      <p:ext uri="{BB962C8B-B14F-4D97-AF65-F5344CB8AC3E}">
        <p14:creationId xmlns:p14="http://schemas.microsoft.com/office/powerpoint/2010/main" val="2907510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Задатак</a:t>
            </a:r>
            <a:r>
              <a:rPr lang="sr-Latn-RS" dirty="0"/>
              <a:t> 1</a:t>
            </a:r>
            <a:endParaRPr lang="en-US" dirty="0"/>
          </a:p>
        </p:txBody>
      </p:sp>
      <p:sp>
        <p:nvSpPr>
          <p:cNvPr id="3" name="Content Placeholder 2"/>
          <p:cNvSpPr>
            <a:spLocks noGrp="1"/>
          </p:cNvSpPr>
          <p:nvPr>
            <p:ph sz="quarter" idx="1"/>
          </p:nvPr>
        </p:nvSpPr>
        <p:spPr/>
        <p:txBody>
          <a:bodyPr>
            <a:normAutofit/>
          </a:bodyPr>
          <a:lstStyle/>
          <a:p>
            <a:pPr algn="just"/>
            <a:r>
              <a:rPr lang="sr-Cyrl-RS" sz="2000" dirty="0" smtClean="0"/>
              <a:t>На увиђају провалне крађе у једној банци, утврђено је да је провала извршена резањем катанца и металне решетке на улазним вратима, као и да је обијен челични ормар из ког је однет новац у укупној вредности од </a:t>
            </a:r>
            <a:r>
              <a:rPr lang="sr-Cyrl-RS" sz="2000" dirty="0" smtClean="0"/>
              <a:t>500.000</a:t>
            </a:r>
            <a:r>
              <a:rPr lang="en-US" sz="2000" dirty="0" smtClean="0"/>
              <a:t>€</a:t>
            </a:r>
            <a:r>
              <a:rPr lang="sr-Cyrl-RS" sz="2000" dirty="0" smtClean="0"/>
              <a:t>. </a:t>
            </a:r>
            <a:r>
              <a:rPr lang="sr-Cyrl-RS" sz="2000" dirty="0" smtClean="0"/>
              <a:t>Метална каса и други метални ормар у којима су били вредносни папири (менице, чекови) приликом провале нису отварани. Такође, однето је осам компјутера марке </a:t>
            </a:r>
            <a:r>
              <a:rPr lang="sr-Cyrl-RS" sz="2000" dirty="0" smtClean="0"/>
              <a:t>„</a:t>
            </a:r>
            <a:r>
              <a:rPr lang="sr-Latn-RS" sz="2000" dirty="0" smtClean="0"/>
              <a:t>Dell</a:t>
            </a:r>
            <a:r>
              <a:rPr lang="sr-Cyrl-RS" sz="2000" dirty="0" smtClean="0"/>
              <a:t>“. </a:t>
            </a:r>
            <a:r>
              <a:rPr lang="sr-Cyrl-RS" sz="2000" dirty="0" smtClean="0"/>
              <a:t>Осим трагова обијања на челичном ормару, пронађене су и три мрље црвене боје, као и опушак од цигарете са белим </a:t>
            </a:r>
            <a:r>
              <a:rPr lang="sr-Cyrl-RS" sz="2000" dirty="0" smtClean="0"/>
              <a:t>филтером.</a:t>
            </a:r>
            <a:r>
              <a:rPr lang="sr-Cyrl-RS" sz="2000" baseline="30000" dirty="0" smtClean="0"/>
              <a:t>1</a:t>
            </a:r>
            <a:endParaRPr lang="sr-Cyrl-RS" sz="2000" baseline="30000" dirty="0" smtClean="0"/>
          </a:p>
          <a:p>
            <a:pPr algn="just"/>
            <a:r>
              <a:rPr lang="sr-Cyrl-RS" sz="2000" dirty="0" smtClean="0"/>
              <a:t>Поставите </a:t>
            </a:r>
            <a:r>
              <a:rPr lang="sr-Cyrl-RS" sz="2000" dirty="0" smtClean="0"/>
              <a:t>верзије</a:t>
            </a:r>
            <a:r>
              <a:rPr lang="sr-Latn-RS" sz="2000" dirty="0" smtClean="0"/>
              <a:t>.</a:t>
            </a:r>
            <a:endParaRPr lang="sr-Cyrl-RS" sz="2000" dirty="0" smtClean="0"/>
          </a:p>
          <a:p>
            <a:pPr algn="just"/>
            <a:r>
              <a:rPr lang="sr-Cyrl-RS" sz="2000" dirty="0" smtClean="0"/>
              <a:t>Како бисте у оперативне сврхе могли искористити начин обијања и пронађене трагове?</a:t>
            </a:r>
          </a:p>
          <a:p>
            <a:pPr algn="just"/>
            <a:r>
              <a:rPr lang="sr-Cyrl-RS" sz="2000" dirty="0" smtClean="0"/>
              <a:t>Шта ћете још предузети да бисте утврдили чињенично стање?</a:t>
            </a:r>
            <a:endParaRPr lang="en-US" sz="2000" dirty="0"/>
          </a:p>
        </p:txBody>
      </p:sp>
      <p:sp>
        <p:nvSpPr>
          <p:cNvPr id="4" name="Footer Placeholder 3"/>
          <p:cNvSpPr>
            <a:spLocks noGrp="1"/>
          </p:cNvSpPr>
          <p:nvPr>
            <p:ph type="ftr" sz="quarter" idx="11"/>
          </p:nvPr>
        </p:nvSpPr>
        <p:spPr>
          <a:xfrm>
            <a:off x="2590800" y="6400800"/>
            <a:ext cx="8610600" cy="365760"/>
          </a:xfrm>
        </p:spPr>
        <p:txBody>
          <a:bodyPr/>
          <a:lstStyle/>
          <a:p>
            <a:r>
              <a:rPr lang="ru-RU" dirty="0" smtClean="0"/>
              <a:t>1. Корајлић, Н., </a:t>
            </a:r>
            <a:r>
              <a:rPr lang="ru-RU" i="1" dirty="0" smtClean="0"/>
              <a:t>Криминалистички практикум</a:t>
            </a:r>
            <a:r>
              <a:rPr lang="ru-RU" dirty="0" smtClean="0"/>
              <a:t>, Травник, Универзитет у Травнику, 2011.</a:t>
            </a:r>
            <a:endParaRPr lang="en-US" dirty="0"/>
          </a:p>
        </p:txBody>
      </p:sp>
    </p:spTree>
    <p:extLst>
      <p:ext uri="{BB962C8B-B14F-4D97-AF65-F5344CB8AC3E}">
        <p14:creationId xmlns:p14="http://schemas.microsoft.com/office/powerpoint/2010/main" val="1097367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Задатак 2</a:t>
            </a:r>
            <a:endParaRPr lang="en-US" dirty="0"/>
          </a:p>
        </p:txBody>
      </p:sp>
      <p:sp>
        <p:nvSpPr>
          <p:cNvPr id="3" name="Content Placeholder 2"/>
          <p:cNvSpPr>
            <a:spLocks noGrp="1"/>
          </p:cNvSpPr>
          <p:nvPr>
            <p:ph sz="quarter" idx="1"/>
          </p:nvPr>
        </p:nvSpPr>
        <p:spPr>
          <a:xfrm>
            <a:off x="304800" y="1524000"/>
            <a:ext cx="8503920" cy="4572000"/>
          </a:xfrm>
        </p:spPr>
        <p:txBody>
          <a:bodyPr>
            <a:normAutofit/>
          </a:bodyPr>
          <a:lstStyle/>
          <a:p>
            <a:pPr algn="just"/>
            <a:r>
              <a:rPr lang="sr-Cyrl-RS" sz="2000" dirty="0" smtClean="0"/>
              <a:t>Оштећена је пријавила да ју је приликом уласка у лифт сачекао непознати мушкарац, ушао са њом у лифт и уз употребу силе одузео јој ташну у којој је било </a:t>
            </a:r>
            <a:r>
              <a:rPr lang="sr-Cyrl-RS" sz="2000" dirty="0" smtClean="0"/>
              <a:t>200</a:t>
            </a:r>
            <a:r>
              <a:rPr lang="en-US" sz="2000" dirty="0" smtClean="0"/>
              <a:t>€</a:t>
            </a:r>
            <a:r>
              <a:rPr lang="sr-Cyrl-RS" sz="2000" dirty="0" smtClean="0"/>
              <a:t>, </a:t>
            </a:r>
            <a:r>
              <a:rPr lang="sr-Cyrl-RS" sz="2000" dirty="0" smtClean="0"/>
              <a:t>златну наруквицу и златни брош. Пријављујући случај дала је опис лица, наводећи да је имао посебно карактеристичну јакну са плавим штрафтама и тетоважу лептира на левој руци у пределу шаке. Наредног дана истоветни случај пријавила је и једна студенткиња, којој је нападач такође однео ташну са око </a:t>
            </a:r>
            <a:r>
              <a:rPr lang="sr-Cyrl-RS" sz="2000" dirty="0" smtClean="0"/>
              <a:t>150</a:t>
            </a:r>
            <a:r>
              <a:rPr lang="en-US" sz="2000" dirty="0" smtClean="0"/>
              <a:t>€</a:t>
            </a:r>
            <a:r>
              <a:rPr lang="sr-Cyrl-RS" sz="2000" dirty="0" smtClean="0"/>
              <a:t> </a:t>
            </a:r>
            <a:r>
              <a:rPr lang="sr-Cyrl-RS" sz="2000" dirty="0" smtClean="0"/>
              <a:t>и златну огрлицу. И она је дала лични опис извршиоца који се прилично подудара са претходним, нарочито у погледу шара на </a:t>
            </a:r>
            <a:r>
              <a:rPr lang="sr-Cyrl-RS" sz="2000" dirty="0" smtClean="0"/>
              <a:t>јакни.</a:t>
            </a:r>
            <a:r>
              <a:rPr lang="sr-Cyrl-RS" sz="2000" baseline="30000" dirty="0" smtClean="0"/>
              <a:t>2</a:t>
            </a:r>
            <a:endParaRPr lang="sr-Cyrl-RS" sz="2000" baseline="30000" dirty="0" smtClean="0"/>
          </a:p>
          <a:p>
            <a:pPr algn="just"/>
            <a:r>
              <a:rPr lang="sr-Cyrl-RS" sz="2000" dirty="0" smtClean="0"/>
              <a:t>Које бисте радње предузели у циљу проналаска извршиоца?</a:t>
            </a:r>
            <a:endParaRPr lang="en-US" sz="2000" dirty="0"/>
          </a:p>
        </p:txBody>
      </p:sp>
      <p:sp>
        <p:nvSpPr>
          <p:cNvPr id="5" name="Footer Placeholder 4"/>
          <p:cNvSpPr>
            <a:spLocks noGrp="1"/>
          </p:cNvSpPr>
          <p:nvPr>
            <p:ph type="ftr" sz="quarter" idx="11"/>
          </p:nvPr>
        </p:nvSpPr>
        <p:spPr>
          <a:xfrm>
            <a:off x="2590800" y="6400800"/>
            <a:ext cx="6705600" cy="365760"/>
          </a:xfrm>
        </p:spPr>
        <p:txBody>
          <a:bodyPr/>
          <a:lstStyle/>
          <a:p>
            <a:r>
              <a:rPr lang="ru-RU" dirty="0" smtClean="0">
                <a:solidFill>
                  <a:schemeClr val="bg1"/>
                </a:solidFill>
              </a:rPr>
              <a:t>2. </a:t>
            </a:r>
            <a:r>
              <a:rPr lang="ru-RU" dirty="0" smtClean="0">
                <a:solidFill>
                  <a:schemeClr val="bg1"/>
                </a:solidFill>
              </a:rPr>
              <a:t>Корајлић, Н., </a:t>
            </a:r>
            <a:r>
              <a:rPr lang="ru-RU" i="1" dirty="0" smtClean="0">
                <a:solidFill>
                  <a:schemeClr val="bg1"/>
                </a:solidFill>
              </a:rPr>
              <a:t>Криминалистички практикум</a:t>
            </a:r>
            <a:r>
              <a:rPr lang="ru-RU" dirty="0" smtClean="0">
                <a:solidFill>
                  <a:schemeClr val="bg1"/>
                </a:solidFill>
              </a:rPr>
              <a:t>, Травник, Универзитет у Травнику, 2011.</a:t>
            </a:r>
            <a:endParaRPr lang="en-US" dirty="0">
              <a:solidFill>
                <a:schemeClr val="bg1"/>
              </a:solidFill>
            </a:endParaRPr>
          </a:p>
        </p:txBody>
      </p:sp>
    </p:spTree>
    <p:extLst>
      <p:ext uri="{BB962C8B-B14F-4D97-AF65-F5344CB8AC3E}">
        <p14:creationId xmlns:p14="http://schemas.microsoft.com/office/powerpoint/2010/main" val="3509082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Задатак 3</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sr-Cyrl-RS" dirty="0" smtClean="0"/>
              <a:t>Беживотно тело мушкарца пронађено је у дворишту његове куће. Пронађено тело жртве било је окренуто предњом страном ка тлу. На десном чеоном делу главе, види се мала прострелна рана из које је истекла крв. Поред тела, одмах испод десне руке, налази се пиштољ.</a:t>
            </a:r>
          </a:p>
          <a:p>
            <a:endParaRPr lang="sr-Cyrl-RS" dirty="0"/>
          </a:p>
          <a:p>
            <a:pPr lvl="1"/>
            <a:r>
              <a:rPr lang="sr-Cyrl-RS" dirty="0" smtClean="0"/>
              <a:t>Које су типичне верзије у конкретном случају?</a:t>
            </a:r>
          </a:p>
          <a:p>
            <a:pPr lvl="1"/>
            <a:r>
              <a:rPr lang="sr-Cyrl-RS" dirty="0"/>
              <a:t>На која питања треба дати одговор?</a:t>
            </a:r>
          </a:p>
          <a:p>
            <a:pPr lvl="1"/>
            <a:r>
              <a:rPr lang="sr-Cyrl-RS" dirty="0" smtClean="0"/>
              <a:t>Које кораке бисте одмах предузели?</a:t>
            </a:r>
          </a:p>
          <a:p>
            <a:pPr lvl="1"/>
            <a:r>
              <a:rPr lang="sr-Cyrl-RS" dirty="0" smtClean="0"/>
              <a:t>Какав </a:t>
            </a:r>
            <a:r>
              <a:rPr lang="sr-Cyrl-RS" dirty="0"/>
              <a:t>је значај жртве за спровођење истраге</a:t>
            </a:r>
            <a:r>
              <a:rPr lang="sr-Cyrl-RS" dirty="0" smtClean="0"/>
              <a:t>?</a:t>
            </a:r>
          </a:p>
          <a:p>
            <a:pPr lvl="1"/>
            <a:r>
              <a:rPr lang="sr-Cyrl-RS" dirty="0" smtClean="0"/>
              <a:t>Где можете очекивати да ћете наћи трагове?</a:t>
            </a:r>
            <a:endParaRPr lang="en-US" dirty="0"/>
          </a:p>
        </p:txBody>
      </p:sp>
    </p:spTree>
    <p:extLst>
      <p:ext uri="{BB962C8B-B14F-4D97-AF65-F5344CB8AC3E}">
        <p14:creationId xmlns:p14="http://schemas.microsoft.com/office/powerpoint/2010/main" val="190794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1174</TotalTime>
  <Words>460</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Криминалистика</vt:lpstr>
      <vt:lpstr>Питања</vt:lpstr>
      <vt:lpstr>Задатак 1</vt:lpstr>
      <vt:lpstr>Задатак 2</vt:lpstr>
      <vt:lpstr>Задатак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Тактичко планирање</dc:title>
  <dc:creator>Windows User</dc:creator>
  <cp:lastModifiedBy>Windows User</cp:lastModifiedBy>
  <cp:revision>17</cp:revision>
  <dcterms:created xsi:type="dcterms:W3CDTF">2020-03-16T17:27:23Z</dcterms:created>
  <dcterms:modified xsi:type="dcterms:W3CDTF">2020-03-17T13:15:20Z</dcterms:modified>
</cp:coreProperties>
</file>