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-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A2B91-2D66-43A5-8ECF-AA4CE50189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030ECA-589B-4733-B518-4A6991938A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6EA34-A133-49CA-9321-F82470EF9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F1310-1178-438D-A5E5-7CC6C292D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ACF2A-EB9E-4616-B407-BCF818BB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141377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6E828-A6B0-4ADC-8460-42CB8799D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EEF02F-0E9E-443D-A54B-EA010F3DB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8CF05-62D2-4A10-A1F3-7315DD4CA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EEFA6-0615-4E35-8D33-C5F8823A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654AE-676A-496D-B657-57E7EE9C6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468102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964E61-F4A7-4C9D-A90B-43ECA63A10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8F227F-C223-4FE0-A860-0AB6BA29B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0661F-E9DF-47AB-9495-011BA1BC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2A92F-AE57-4B58-BC45-E3CA55A53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3B695-8D5C-4CD8-8AAA-3F9A718A9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22486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167D2-E8D4-44E0-A3C8-3B06564B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8B628-FD3A-4B0A-8560-3278A2A2A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F9B49-BE45-4298-BC0B-B055A436A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B0003-3C60-44A2-9FE8-01D765BAA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395F2-E8C8-4434-AD5F-FA3BFFB9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97921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7B424-5091-4EDD-82A7-B175D1414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05D92-EFD7-44F3-A1F4-B652EC742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DAA3B-0BA1-4379-9643-0507D7CE4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73EA8-E293-4D86-912F-35A086AF6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261FB-AB3F-4C26-8E8D-17A335F92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65425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5B783-39A4-424A-809E-A8C4635B9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20518-0170-4894-9928-6FE0086B32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27CEA9-A311-4AD4-A05E-32A64F125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C8B79-58A3-4EBC-A0F9-6F04CA238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659C0C-E854-4648-B19C-D7CC0857F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60309C-C1F9-4ECE-83B0-FCE7FF9E3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68728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59C3F-1B78-4F40-BC3A-C8D50CCAE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6AA25-2398-4CB9-BB0A-D94AD3115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C05E4E-04AE-4A95-8499-F25AF3450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095478-9020-456C-8026-159D282B98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729954-8E5D-440D-9C4F-EAAB32D359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8B64F6-A96D-4669-A1E2-DA95027AD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1355B6-FF2B-479D-B477-CA2AA4F1B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760546-A2FE-40A3-A92B-BA0C4FBA5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00321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15365-9AAF-458B-8B12-ACA8836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B1C8BE-3F15-48B3-9693-244E0333D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8A213-EEC9-4A67-A58D-DACBB34FE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1F151C-230D-4649-B169-438A9CDC5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612345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D83277-FB37-4739-9CDE-8375DEBC3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A816C2-E8DC-424F-8133-9FB62465E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B5982-5B08-4A53-B4B6-3A1662364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518909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C29F7-5AA5-4E38-9410-52EB00E3F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5C2CD-1B4F-43E4-8F41-D969EB4A7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14848-10FE-4F57-99DC-002FD0517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B7E21-5668-4F9E-8661-F599EC41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4EFBD4-C852-480E-9FA9-B9A7BCE0E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F57288-87D6-4510-8FBD-934A141CE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43074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75E61-730A-49D7-9F6D-BB161A367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74B1CE-C947-477B-A817-D368078BCD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BFA402-DCF8-4D5B-811D-549C8D125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AD702A-7910-4666-91AC-8E2990200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DA5A20-FE51-4F3E-B9FE-9B797EFE4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CD6BA-E010-4491-B532-7BAE7DD6C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4061423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A5BB57-C0C7-41EA-A6B0-73E74DBE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33AC3-1845-468C-80E8-13A662008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5F588-EE93-4D7F-9932-85535EB7C5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D0B45-803C-4848-8073-853CE0BA423A}" type="datetimeFigureOut">
              <a:rPr lang="sr-Cyrl-RS" smtClean="0"/>
              <a:t>13.04.2020.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EA887-4FD5-46C1-BF9C-806ED33A5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0E5EB-8513-44C8-9561-B4329AEC09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731B7-9AC2-4677-A7DD-7FC7F522542D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07454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07E65-5F6F-4565-A290-0328C8B8F4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Средњовековно Римско право и период рецепције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B27B1-DC9E-4E93-A08B-619F46CA13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954148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BD084-F8CF-4AD8-8788-970962641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8483"/>
            <a:ext cx="10515600" cy="1041231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/>
              <a:t>Почетак ренесансе</a:t>
            </a:r>
            <a:br>
              <a:rPr lang="sr-Cyrl-RS" dirty="0"/>
            </a:br>
            <a:r>
              <a:rPr lang="sr-Cyrl-RS" dirty="0"/>
              <a:t>Глосатори и постглосатори</a:t>
            </a:r>
            <a:br>
              <a:rPr lang="sr-Cyrl-RS" dirty="0"/>
            </a:br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18536-8C7A-438B-B50D-F01074223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Ренесанса (</a:t>
            </a:r>
            <a:r>
              <a:rPr lang="sr-Cyrl-RS" i="1" dirty="0"/>
              <a:t>препород</a:t>
            </a:r>
            <a:r>
              <a:rPr lang="sr-Cyrl-RS" dirty="0"/>
              <a:t>)</a:t>
            </a:r>
          </a:p>
          <a:p>
            <a:pPr algn="just"/>
            <a:r>
              <a:rPr lang="sr-Cyrl-RS" dirty="0"/>
              <a:t>Правна ренесанса најзначајнија</a:t>
            </a:r>
          </a:p>
          <a:p>
            <a:pPr algn="just"/>
            <a:r>
              <a:rPr lang="sr-Cyrl-RS" dirty="0"/>
              <a:t>Римско право у новонасасталим друштвено-економским приликама постаје предмет интересовања и изучавања</a:t>
            </a:r>
          </a:p>
          <a:p>
            <a:pPr algn="just"/>
            <a:r>
              <a:rPr lang="sr-Cyrl-RS" dirty="0"/>
              <a:t>У Павији и Равени јављају се прве правне школе</a:t>
            </a:r>
            <a:endParaRPr lang="sr-Latn-RS" dirty="0"/>
          </a:p>
          <a:p>
            <a:pPr algn="just"/>
            <a:r>
              <a:rPr lang="sr-Cyrl-RS" dirty="0"/>
              <a:t>Студије су засноване на изучавању Јустинијанове кодификације</a:t>
            </a:r>
          </a:p>
          <a:p>
            <a:pPr algn="just"/>
            <a:r>
              <a:rPr lang="sr-Cyrl-RS" dirty="0"/>
              <a:t>Откриће манускрипта Дигеста почетком 12. века у Пизи покренуло је ново интересовање за изучавање римског права</a:t>
            </a:r>
          </a:p>
          <a:p>
            <a:pPr algn="just"/>
            <a:r>
              <a:rPr lang="sr-Cyrl-RS" dirty="0"/>
              <a:t>Ирнерије-први који је читао и коментарисао Дигеста</a:t>
            </a:r>
          </a:p>
          <a:p>
            <a:pPr algn="just"/>
            <a:r>
              <a:rPr lang="sr-Cyrl-RS" dirty="0"/>
              <a:t>Глосе-коментари записивани на маргинама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188789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44A1-B004-4BBC-8EAA-825C4FA74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8355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1B08A-BAF9-4398-B8B8-8B775D6AB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7363"/>
            <a:ext cx="10515600" cy="4969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dirty="0"/>
              <a:t>Читав правац изучавања римског права добио је назив </a:t>
            </a:r>
            <a:r>
              <a:rPr lang="sr-Cyrl-RS" b="1" dirty="0"/>
              <a:t>Глосатори</a:t>
            </a:r>
          </a:p>
          <a:p>
            <a:pPr algn="just"/>
            <a:r>
              <a:rPr lang="sr-Cyrl-RS" dirty="0"/>
              <a:t>Основна обележја школе:</a:t>
            </a:r>
          </a:p>
          <a:p>
            <a:pPr algn="just"/>
            <a:r>
              <a:rPr lang="sr-Cyrl-RS" dirty="0"/>
              <a:t>-велико поштовање римског права</a:t>
            </a:r>
          </a:p>
          <a:p>
            <a:pPr algn="just"/>
            <a:r>
              <a:rPr lang="sr-Cyrl-RS" dirty="0"/>
              <a:t>-схоластички метод</a:t>
            </a:r>
          </a:p>
          <a:p>
            <a:pPr algn="just"/>
            <a:r>
              <a:rPr lang="sr-Cyrl-RS" dirty="0"/>
              <a:t>Римско право је за њих „писани разум“</a:t>
            </a:r>
            <a:r>
              <a:rPr lang="sr-Latn-RS" dirty="0"/>
              <a:t> (ratio scripta)</a:t>
            </a:r>
            <a:endParaRPr lang="sr-Cyrl-RS" dirty="0"/>
          </a:p>
          <a:p>
            <a:pPr algn="just"/>
            <a:r>
              <a:rPr lang="sr-Cyrl-RS" dirty="0"/>
              <a:t>Центар правних студија била је Болоња</a:t>
            </a:r>
          </a:p>
          <a:p>
            <a:pPr algn="just"/>
            <a:r>
              <a:rPr lang="sr-Cyrl-RS" dirty="0"/>
              <a:t>У почетку студије римског права, а касније и канонског права</a:t>
            </a:r>
          </a:p>
          <a:p>
            <a:pPr algn="just"/>
            <a:r>
              <a:rPr lang="sr-Cyrl-RS" dirty="0"/>
              <a:t>Грацијанов декрет око 1140. године-кодификација црквеног права</a:t>
            </a:r>
          </a:p>
          <a:p>
            <a:pPr algn="just"/>
            <a:r>
              <a:rPr lang="sr-Cyrl-RS" dirty="0"/>
              <a:t>Изучавање римског права није имало само теоријски карактер, право је тумачено, коментарисано, надограђивано</a:t>
            </a:r>
          </a:p>
          <a:p>
            <a:pPr algn="just"/>
            <a:r>
              <a:rPr lang="sr-Cyrl-RS" dirty="0"/>
              <a:t>У 11. веку већ се примењују правила римског права на решавање спорова</a:t>
            </a:r>
          </a:p>
          <a:p>
            <a:pPr algn="just"/>
            <a:r>
              <a:rPr lang="sr-Cyrl-RS" dirty="0"/>
              <a:t>Посредно и непосредно прихватање правила римског права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Latn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985933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D36F0-9219-4A64-9FFD-97FAF8060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0498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7923A-6310-4241-8214-9E5B9AAA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894"/>
            <a:ext cx="10515600" cy="5024761"/>
          </a:xfrm>
        </p:spPr>
        <p:txBody>
          <a:bodyPr>
            <a:normAutofit fontScale="92500"/>
          </a:bodyPr>
          <a:lstStyle/>
          <a:p>
            <a:pPr algn="just"/>
            <a:r>
              <a:rPr lang="sr-Cyrl-RS" dirty="0"/>
              <a:t>Од </a:t>
            </a:r>
            <a:r>
              <a:rPr lang="sr-Latn-RS" dirty="0"/>
              <a:t>XIII </a:t>
            </a:r>
            <a:r>
              <a:rPr lang="sr-Cyrl-RS" dirty="0"/>
              <a:t>до </a:t>
            </a:r>
            <a:r>
              <a:rPr lang="sr-Latn-RS" dirty="0"/>
              <a:t>XVI </a:t>
            </a:r>
            <a:r>
              <a:rPr lang="sr-Cyrl-RS" dirty="0"/>
              <a:t>изучавање римског права у новом виду</a:t>
            </a:r>
          </a:p>
          <a:p>
            <a:pPr algn="just"/>
            <a:r>
              <a:rPr lang="sr-Cyrl-RS" dirty="0"/>
              <a:t>Правац </a:t>
            </a:r>
            <a:r>
              <a:rPr lang="sr-Cyrl-RS" b="1" dirty="0"/>
              <a:t>Постглосатори </a:t>
            </a:r>
            <a:r>
              <a:rPr lang="sr-Cyrl-RS" dirty="0"/>
              <a:t>(коментатори)</a:t>
            </a:r>
          </a:p>
          <a:p>
            <a:pPr algn="just"/>
            <a:r>
              <a:rPr lang="sr-Cyrl-RS" dirty="0"/>
              <a:t>Нису полазили од оригиналних текстова Јустинијанове кодификације</a:t>
            </a:r>
          </a:p>
          <a:p>
            <a:pPr algn="just"/>
            <a:r>
              <a:rPr lang="sr-Cyrl-RS" dirty="0"/>
              <a:t>Прихватили су глосе и узимали их за полазиште свог учења</a:t>
            </a:r>
          </a:p>
          <a:p>
            <a:pPr algn="just"/>
            <a:r>
              <a:rPr lang="sr-Cyrl-RS" dirty="0"/>
              <a:t>Били су окренути практичној примени римског права</a:t>
            </a:r>
          </a:p>
          <a:p>
            <a:pPr algn="just"/>
            <a:r>
              <a:rPr lang="sr-Cyrl-RS" dirty="0"/>
              <a:t>Њихова заслуга је у уопштавању, извођењу општих начела и дефинисању многих института</a:t>
            </a:r>
          </a:p>
          <a:p>
            <a:pPr algn="just"/>
            <a:r>
              <a:rPr lang="sr-Cyrl-RS" dirty="0"/>
              <a:t>Поредили су римско право са правном садржином у статутима градова и са канонским правом</a:t>
            </a:r>
          </a:p>
          <a:p>
            <a:pPr algn="just"/>
            <a:r>
              <a:rPr lang="sr-Cyrl-RS" dirty="0"/>
              <a:t>Из њиховог рада настале су две нове гране права: Међународно приватно право и Судска медицина</a:t>
            </a:r>
          </a:p>
          <a:p>
            <a:pPr algn="just"/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976678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35108-BCEB-4834-AB07-D2279FEE6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Продор римског права у праксу</a:t>
            </a:r>
            <a:r>
              <a:rPr lang="sr-Latn-RS" dirty="0"/>
              <a:t> </a:t>
            </a:r>
            <a:br>
              <a:rPr lang="sr-Latn-RS" dirty="0"/>
            </a:br>
            <a:r>
              <a:rPr lang="sr-Latn-RS" dirty="0"/>
              <a:t>(usus modernus Pandectarum)</a:t>
            </a:r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15CE8-9C21-49FA-9A4C-1710ADE09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Идеје римског права и правна правила продиру у праксу земаља Европе најпре кроз рад школованих професора права, а потом и судија</a:t>
            </a:r>
          </a:p>
          <a:p>
            <a:pPr algn="just"/>
            <a:r>
              <a:rPr lang="sr-Cyrl-RS" dirty="0"/>
              <a:t>Римско право није било основни извор права</a:t>
            </a:r>
          </a:p>
          <a:p>
            <a:pPr algn="just"/>
            <a:r>
              <a:rPr lang="sr-Cyrl-RS" dirty="0"/>
              <a:t>Примена само уколико није било правила која су одређене институте регулисала</a:t>
            </a:r>
          </a:p>
          <a:p>
            <a:pPr algn="just"/>
            <a:r>
              <a:rPr lang="sr-Cyrl-RS" dirty="0"/>
              <a:t>Рад глосатора и постглостара је више коришћен него сама Јустинијанова кодификација </a:t>
            </a:r>
          </a:p>
          <a:p>
            <a:pPr algn="just"/>
            <a:r>
              <a:rPr lang="sr-Cyrl-RS" dirty="0"/>
              <a:t>Степен рецепције римског права није био истог интезитета у различитим државама</a:t>
            </a:r>
          </a:p>
          <a:p>
            <a:pPr algn="just"/>
            <a:r>
              <a:rPr lang="sr-Cyrl-RS" dirty="0"/>
              <a:t>Рецепција је негде била посредна (Шпанија, Француска), а негде непосредна-путем валдареве наредбе (нпр. Немачка)</a:t>
            </a:r>
          </a:p>
        </p:txBody>
      </p:sp>
    </p:spTree>
    <p:extLst>
      <p:ext uri="{BB962C8B-B14F-4D97-AF65-F5344CB8AC3E}">
        <p14:creationId xmlns:p14="http://schemas.microsoft.com/office/powerpoint/2010/main" val="614371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58ADA-299F-4AEA-8100-6DEECBC1B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605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E88EF-EC86-4B3C-96E3-357221418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981"/>
            <a:ext cx="10515600" cy="4894894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b="1" dirty="0"/>
              <a:t>Француска</a:t>
            </a:r>
          </a:p>
          <a:p>
            <a:r>
              <a:rPr lang="sr-Cyrl-RS" dirty="0"/>
              <a:t>Папа Хонорије </a:t>
            </a:r>
            <a:r>
              <a:rPr lang="sr-Latn-RS" dirty="0"/>
              <a:t>III</a:t>
            </a:r>
            <a:r>
              <a:rPr lang="sr-Cyrl-RS" dirty="0"/>
              <a:t> забранио је 1219. године изучавање римског права у Паризу</a:t>
            </a:r>
          </a:p>
          <a:p>
            <a:pPr algn="just"/>
            <a:r>
              <a:rPr lang="sr-Cyrl-RS" dirty="0"/>
              <a:t>Римско право се изучавало на Универзитетима у северној Француској, али се није примењивало у пракси</a:t>
            </a:r>
          </a:p>
          <a:p>
            <a:pPr algn="just"/>
            <a:r>
              <a:rPr lang="sr-Cyrl-RS" dirty="0"/>
              <a:t>Временом, у недостатку обичајних правила, римско право постаје супсидијарни извор права</a:t>
            </a:r>
          </a:p>
          <a:p>
            <a:pPr algn="just"/>
            <a:r>
              <a:rPr lang="sr-Cyrl-RS" dirty="0"/>
              <a:t>У јужној Француској примењивала су се правила римског права фрагментарно</a:t>
            </a:r>
          </a:p>
          <a:p>
            <a:pPr algn="just"/>
            <a:r>
              <a:rPr lang="sr-Cyrl-RS" dirty="0"/>
              <a:t>Ово подручје је тзв. Подручје писаног права, за разлику од северних провинција у којима је владало обичајно право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97742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23EC1-EF19-4C78-991C-F82438D0A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763"/>
            <a:ext cx="10515600" cy="1325563"/>
          </a:xfrm>
        </p:spPr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C7B20-2812-409F-9F72-7350265B7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326"/>
            <a:ext cx="10515600" cy="49093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b="1" dirty="0"/>
              <a:t>Низоземске земље</a:t>
            </a:r>
          </a:p>
          <a:p>
            <a:pPr algn="just"/>
            <a:r>
              <a:rPr lang="sr-Cyrl-RS" dirty="0"/>
              <a:t>Сазнање о римском праву преносили су школовани правници</a:t>
            </a:r>
          </a:p>
          <a:p>
            <a:pPr algn="just"/>
            <a:r>
              <a:rPr lang="sr-Cyrl-RS" dirty="0"/>
              <a:t>1424. године основан је Универзитет у Лувену</a:t>
            </a:r>
          </a:p>
          <a:p>
            <a:pPr algn="just"/>
            <a:r>
              <a:rPr lang="sr-Cyrl-RS" dirty="0"/>
              <a:t>Неколико година касније основан је покрајински суд, чије су судије били правници школовани на традицији римског права</a:t>
            </a:r>
          </a:p>
          <a:p>
            <a:pPr algn="just"/>
            <a:r>
              <a:rPr lang="sr-Cyrl-RS" dirty="0"/>
              <a:t>Покрајински и Врховни суд имали су могућност примене римског права</a:t>
            </a:r>
          </a:p>
          <a:p>
            <a:pPr algn="just"/>
            <a:r>
              <a:rPr lang="sr-Cyrl-RS" dirty="0"/>
              <a:t>У </a:t>
            </a:r>
            <a:r>
              <a:rPr lang="sr-Latn-RS" dirty="0"/>
              <a:t>XV </a:t>
            </a:r>
            <a:r>
              <a:rPr lang="sr-Cyrl-RS" dirty="0"/>
              <a:t>веку римско право бива укорењено у тзв. низоземским земљама</a:t>
            </a:r>
          </a:p>
          <a:p>
            <a:pPr algn="just"/>
            <a:r>
              <a:rPr lang="sr-Cyrl-RS" dirty="0"/>
              <a:t>У </a:t>
            </a:r>
            <a:r>
              <a:rPr lang="sr-Latn-RS" dirty="0"/>
              <a:t>XVII </a:t>
            </a:r>
            <a:r>
              <a:rPr lang="sr-Cyrl-RS" dirty="0"/>
              <a:t>и </a:t>
            </a:r>
            <a:r>
              <a:rPr lang="sr-Latn-RS" dirty="0"/>
              <a:t>XVIII</a:t>
            </a:r>
            <a:r>
              <a:rPr lang="sr-Cyrl-RS" dirty="0"/>
              <a:t> веку Холанђани су у својим колонијама у Цејлону и Јужној Африци примењивали римско-холанско право</a:t>
            </a:r>
          </a:p>
          <a:p>
            <a:pPr algn="just"/>
            <a:r>
              <a:rPr lang="sr-Cyrl-RS" dirty="0"/>
              <a:t>Воетови коментари Дигеста још увек се користе као извор права у Јужној Африци</a:t>
            </a:r>
          </a:p>
        </p:txBody>
      </p:sp>
    </p:spTree>
    <p:extLst>
      <p:ext uri="{BB962C8B-B14F-4D97-AF65-F5344CB8AC3E}">
        <p14:creationId xmlns:p14="http://schemas.microsoft.com/office/powerpoint/2010/main" val="41185876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45BD5-6534-486E-8260-0ECAD3EF5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2743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439F8-D62D-42CE-9BB1-F12F207E0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1751"/>
            <a:ext cx="10515600" cy="524112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b="1" dirty="0"/>
              <a:t>Шпанија</a:t>
            </a:r>
          </a:p>
          <a:p>
            <a:pPr algn="just"/>
            <a:r>
              <a:rPr lang="sr-Cyrl-RS" dirty="0"/>
              <a:t>Утицај школованих правника на праксу је био безначајан</a:t>
            </a:r>
          </a:p>
          <a:p>
            <a:pPr algn="just"/>
            <a:r>
              <a:rPr lang="sr-Cyrl-RS" dirty="0"/>
              <a:t>Шпанци су задржали су своје право које је највећим делом произашло из Теодосијевог кодекса, посткласичног права, обичаја и статутарног права</a:t>
            </a:r>
          </a:p>
          <a:p>
            <a:pPr algn="just"/>
            <a:r>
              <a:rPr lang="sr-Latn-RS" i="1" dirty="0"/>
              <a:t>Site partidas</a:t>
            </a:r>
            <a:r>
              <a:rPr lang="sr-Cyrl-RS" i="1" dirty="0"/>
              <a:t> </a:t>
            </a:r>
            <a:r>
              <a:rPr lang="sr-Cyrl-RS" dirty="0"/>
              <a:t>из 1265. године </a:t>
            </a:r>
          </a:p>
          <a:p>
            <a:pPr algn="just"/>
            <a:r>
              <a:rPr lang="sr-Cyrl-RS" dirty="0"/>
              <a:t>Зборник владара Севиље и Леона, ступио на снагу 1348. године</a:t>
            </a:r>
            <a:endParaRPr lang="sr-Latn-RS" dirty="0"/>
          </a:p>
          <a:p>
            <a:pPr algn="just"/>
            <a:r>
              <a:rPr lang="sr-Cyrl-RS" dirty="0"/>
              <a:t>Заснован на Јустинијановој кодификацији и доктрини глосатора, институцијама обичајног права</a:t>
            </a:r>
          </a:p>
          <a:p>
            <a:pPr algn="just"/>
            <a:r>
              <a:rPr lang="sr-Cyrl-RS" dirty="0"/>
              <a:t>Циљ је био да се створи јединствен правни систем</a:t>
            </a:r>
          </a:p>
          <a:p>
            <a:pPr algn="just"/>
            <a:r>
              <a:rPr lang="sr-Cyrl-RS" dirty="0"/>
              <a:t>Кодекс је примењиван у Шпанји, колонијама у Латинској Америци, Лузијани </a:t>
            </a:r>
          </a:p>
          <a:p>
            <a:pPr algn="just"/>
            <a:r>
              <a:rPr lang="sr-Cyrl-RS" dirty="0"/>
              <a:t>У Каталонији, римско право је и даље помоћни извор права</a:t>
            </a:r>
          </a:p>
          <a:p>
            <a:pPr marL="0" indent="0" algn="just">
              <a:buNone/>
            </a:pPr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290251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8F026-1C0F-4438-BA7E-0A32F9DA8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3461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2E27-F7F2-41C5-A1D8-C26C410D6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039"/>
            <a:ext cx="10515600" cy="480092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b="1" dirty="0"/>
              <a:t>Немачка </a:t>
            </a:r>
          </a:p>
          <a:p>
            <a:pPr algn="just"/>
            <a:r>
              <a:rPr lang="sr-Cyrl-RS" dirty="0"/>
              <a:t>Сазнања стечена о римском праву у периоду </a:t>
            </a:r>
            <a:r>
              <a:rPr lang="sr-Latn-RS" dirty="0"/>
              <a:t>XIII</a:t>
            </a:r>
            <a:r>
              <a:rPr lang="sr-Cyrl-RS" dirty="0"/>
              <a:t> и</a:t>
            </a:r>
            <a:r>
              <a:rPr lang="sr-Latn-RS" dirty="0"/>
              <a:t> XIV </a:t>
            </a:r>
            <a:r>
              <a:rPr lang="sr-Cyrl-RS" dirty="0"/>
              <a:t>још увек се нису примењивала у пракси</a:t>
            </a:r>
          </a:p>
          <a:p>
            <a:pPr algn="just"/>
            <a:r>
              <a:rPr lang="sr-Cyrl-RS" dirty="0"/>
              <a:t>У Хајделбергу је 1386. године основан Универзитет</a:t>
            </a:r>
          </a:p>
          <a:p>
            <a:pPr algn="just"/>
            <a:r>
              <a:rPr lang="sr-Cyrl-RS" dirty="0"/>
              <a:t>Промена 1495. године</a:t>
            </a:r>
          </a:p>
          <a:p>
            <a:pPr algn="just"/>
            <a:r>
              <a:rPr lang="sr-Cyrl-RS" dirty="0"/>
              <a:t>Максимилијан </a:t>
            </a:r>
            <a:r>
              <a:rPr lang="sr-Latn-RS" dirty="0"/>
              <a:t>I</a:t>
            </a:r>
            <a:r>
              <a:rPr lang="sr-Cyrl-RS" dirty="0"/>
              <a:t> основао Царски врховни суд који је добио овлашћење да примењује римско право</a:t>
            </a:r>
          </a:p>
          <a:p>
            <a:pPr algn="just"/>
            <a:r>
              <a:rPr lang="sr-Cyrl-RS" dirty="0"/>
              <a:t>Римско право добија статус општег права, заједно са законима који су важили на читавој територији царства, као и правила канонског права</a:t>
            </a:r>
          </a:p>
          <a:p>
            <a:pPr algn="just"/>
            <a:r>
              <a:rPr lang="sr-Cyrl-RS" dirty="0"/>
              <a:t>Римско право имало је значајну улогу у уједињењу Немачке</a:t>
            </a:r>
          </a:p>
          <a:p>
            <a:pPr algn="just"/>
            <a:r>
              <a:rPr lang="sr-Cyrl-RS" dirty="0"/>
              <a:t>Римско право је примењивано све до 1900. године  када је ступио на снагу Немачки грађански законик</a:t>
            </a:r>
          </a:p>
        </p:txBody>
      </p:sp>
    </p:spTree>
    <p:extLst>
      <p:ext uri="{BB962C8B-B14F-4D97-AF65-F5344CB8AC3E}">
        <p14:creationId xmlns:p14="http://schemas.microsoft.com/office/powerpoint/2010/main" val="3643962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B15F5-F37F-4A7D-9F7C-5132298F5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0195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75C43-2E8C-488D-952C-66EC468B7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545818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dirty="0"/>
              <a:t>Римско право је остварило утицај и на </a:t>
            </a:r>
            <a:r>
              <a:rPr lang="sr-Cyrl-RS" b="1" dirty="0"/>
              <a:t>земље Источне Европе</a:t>
            </a:r>
            <a:r>
              <a:rPr lang="sr-Cyrl-RS" dirty="0"/>
              <a:t>. У православним земљама утицај је вршен преко српске обраде римско-византијског права, тј. преко Номоканона Светог Саве из 1219. Законоправило је примњивано у Србији, Бугарској и Русији-назив Кормчаја книга</a:t>
            </a:r>
          </a:p>
          <a:p>
            <a:pPr algn="just"/>
            <a:r>
              <a:rPr lang="sr-Cyrl-RS" dirty="0"/>
              <a:t>Процес рецепције римског права завршио се око 1600. године</a:t>
            </a:r>
          </a:p>
          <a:p>
            <a:pPr algn="just"/>
            <a:r>
              <a:rPr lang="sr-Cyrl-RS" dirty="0"/>
              <a:t>У већини земља правила римског права су била извор права или су имала субсидијарни карактер </a:t>
            </a:r>
          </a:p>
          <a:p>
            <a:pPr algn="just"/>
            <a:r>
              <a:rPr lang="sr-Cyrl-RS" dirty="0"/>
              <a:t>Снажан утицај римског права осетио се и унеким исламским земљама</a:t>
            </a:r>
          </a:p>
          <a:p>
            <a:pPr algn="just"/>
            <a:r>
              <a:rPr lang="sr-Cyrl-RS" dirty="0"/>
              <a:t>Турска је скоро без измена прихватила Швајцарски закон о облигацијама</a:t>
            </a:r>
          </a:p>
          <a:p>
            <a:pPr algn="just"/>
            <a:r>
              <a:rPr lang="sr-Cyrl-RS" dirty="0"/>
              <a:t>Начела римског права продрла су у правне системе Египта, Туниса, Марока, Алжира</a:t>
            </a:r>
          </a:p>
          <a:p>
            <a:pPr algn="just"/>
            <a:r>
              <a:rPr lang="sr-Cyrl-RS" dirty="0"/>
              <a:t>Напомена: Иако се римско право једно време изучавало на Оксфорду, предавао га је Вакарије, Мертонским статутом из 1236. године забрањена је примена римског права у Енглеској</a:t>
            </a:r>
          </a:p>
          <a:p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365763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9A12D-0922-4882-85B4-A992E8D4B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Правне школе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451BB-F2A7-4F94-8715-9A77C0098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sr-Cyrl-RS" b="1" dirty="0"/>
              <a:t>Школа елегантне јуриспруденције</a:t>
            </a:r>
          </a:p>
          <a:p>
            <a:pPr algn="just"/>
            <a:r>
              <a:rPr lang="sr-Cyrl-RS" dirty="0"/>
              <a:t>Настала у Француској у </a:t>
            </a:r>
            <a:r>
              <a:rPr lang="sr-Latn-RS" dirty="0"/>
              <a:t>XVI </a:t>
            </a:r>
            <a:r>
              <a:rPr lang="sr-Cyrl-RS" dirty="0"/>
              <a:t>веку</a:t>
            </a:r>
          </a:p>
          <a:p>
            <a:pPr algn="just"/>
            <a:r>
              <a:rPr lang="sr-Cyrl-RS" dirty="0"/>
              <a:t>Назив је добила због тежње ка елегантном стилу, односно жељи припадника ове школе да се приближе стилу класичних римских правника</a:t>
            </a:r>
          </a:p>
          <a:p>
            <a:pPr algn="just"/>
            <a:r>
              <a:rPr lang="sr-Cyrl-RS" dirty="0"/>
              <a:t>Одбацили су учење глосатора и постглосатора као неадекватна</a:t>
            </a:r>
          </a:p>
          <a:p>
            <a:pPr algn="just"/>
            <a:r>
              <a:rPr lang="sr-Cyrl-RS" dirty="0"/>
              <a:t>Враћали су се оригиналним (изворним) римским текстовима</a:t>
            </a:r>
          </a:p>
          <a:p>
            <a:pPr algn="just"/>
            <a:r>
              <a:rPr lang="sr-Cyrl-RS" dirty="0"/>
              <a:t>Открили су интерполације и уочили историјску вредност римског права</a:t>
            </a:r>
          </a:p>
          <a:p>
            <a:pPr algn="just"/>
            <a:r>
              <a:rPr lang="sr-Cyrl-RS" dirty="0"/>
              <a:t>Покушвали су да реконстришу Закон 12 таблица</a:t>
            </a:r>
          </a:p>
          <a:p>
            <a:pPr algn="just"/>
            <a:r>
              <a:rPr lang="sr-Cyrl-RS" dirty="0"/>
              <a:t>Створили су нов начин учења, тзв. француски начин учења</a:t>
            </a:r>
            <a:r>
              <a:rPr lang="sr-Latn-RS" dirty="0"/>
              <a:t> (mos docendi gallicus)</a:t>
            </a:r>
            <a:endParaRPr lang="sr-Cyrl-RS" dirty="0"/>
          </a:p>
          <a:p>
            <a:pPr algn="just"/>
            <a:r>
              <a:rPr lang="sr-Cyrl-RS" dirty="0"/>
              <a:t>Представници: Кижа, Димулен, Дионисије Готофредус</a:t>
            </a:r>
            <a:endParaRPr lang="sr-Latn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b="1" dirty="0"/>
          </a:p>
        </p:txBody>
      </p:sp>
    </p:spTree>
    <p:extLst>
      <p:ext uri="{BB962C8B-B14F-4D97-AF65-F5344CB8AC3E}">
        <p14:creationId xmlns:p14="http://schemas.microsoft.com/office/powerpoint/2010/main" val="260012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D03A0-3DD0-466F-AEEC-5A50D47F1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Византијско право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68D34-838A-497F-89AA-7228B6B82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/>
              <a:t>Јустинијанова кодификација последњи стадијум развоја римског права</a:t>
            </a:r>
          </a:p>
          <a:p>
            <a:pPr algn="just"/>
            <a:r>
              <a:rPr lang="sr-Cyrl-RS" dirty="0"/>
              <a:t>Исток-развој византијског правног система</a:t>
            </a:r>
          </a:p>
          <a:p>
            <a:pPr algn="just"/>
            <a:r>
              <a:rPr lang="sr-Cyrl-RS" dirty="0"/>
              <a:t>Запад-развој средњовековне романистике</a:t>
            </a:r>
          </a:p>
          <a:p>
            <a:pPr algn="just"/>
            <a:r>
              <a:rPr lang="sr-Cyrl-RS" dirty="0"/>
              <a:t>Источно римско царство је прерасло у Византијско царство и трајало до 1453. године</a:t>
            </a:r>
          </a:p>
          <a:p>
            <a:pPr algn="just"/>
            <a:r>
              <a:rPr lang="sr-Cyrl-RS" dirty="0"/>
              <a:t>Византијска цивилизација настала је на: грчком, тј. хеленистичком културном наслеђу, римској државној и правној традицији и хришћанству (православљу)</a:t>
            </a:r>
          </a:p>
          <a:p>
            <a:pPr algn="just"/>
            <a:r>
              <a:rPr lang="sr-Cyrl-RS" dirty="0"/>
              <a:t>Византијски цареви издавали законе који су били званични извори права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1277708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CF4B1-79B8-4595-915F-2F57F0448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36211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CF388-BD3B-403A-A8BF-121D693E6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235"/>
            <a:ext cx="10515600" cy="607676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b="1" dirty="0"/>
              <a:t>Школа природног права</a:t>
            </a:r>
          </a:p>
          <a:p>
            <a:pPr algn="just"/>
            <a:r>
              <a:rPr lang="sr-Cyrl-RS" dirty="0"/>
              <a:t>Период рационализма-основни постулат је веровање у разум</a:t>
            </a:r>
          </a:p>
          <a:p>
            <a:pPr algn="just"/>
            <a:r>
              <a:rPr lang="sr-Cyrl-RS" dirty="0"/>
              <a:t>Сво право се дели на </a:t>
            </a:r>
            <a:r>
              <a:rPr lang="sr-Cyrl-RS" i="1" dirty="0"/>
              <a:t>позитивно</a:t>
            </a:r>
            <a:r>
              <a:rPr lang="sr-Cyrl-RS" dirty="0"/>
              <a:t> (настало односом снага и дато историјом) и </a:t>
            </a:r>
            <a:r>
              <a:rPr lang="sr-Cyrl-RS" i="1" dirty="0"/>
              <a:t>природно</a:t>
            </a:r>
            <a:r>
              <a:rPr lang="sr-Cyrl-RS" dirty="0"/>
              <a:t> (дато разумом)</a:t>
            </a:r>
          </a:p>
          <a:p>
            <a:pPr algn="just"/>
            <a:r>
              <a:rPr lang="sr-Cyrl-RS" dirty="0"/>
              <a:t>Позитивно право је несавршено, а природно је савршено</a:t>
            </a:r>
          </a:p>
          <a:p>
            <a:pPr algn="just"/>
            <a:r>
              <a:rPr lang="sr-Cyrl-RS" dirty="0"/>
              <a:t>Идеја има корене у учењу грчких филозофа</a:t>
            </a:r>
          </a:p>
          <a:p>
            <a:pPr algn="just"/>
            <a:r>
              <a:rPr lang="sr-Cyrl-RS" dirty="0"/>
              <a:t>Идеју преузимају и Римљани (правник Гај)</a:t>
            </a:r>
          </a:p>
          <a:p>
            <a:pPr algn="just"/>
            <a:r>
              <a:rPr lang="sr-Cyrl-RS" dirty="0"/>
              <a:t>У средњем веку, црквени мислиоци прихватају природно право, али поприма религиозни карактер</a:t>
            </a:r>
          </a:p>
          <a:p>
            <a:pPr algn="just"/>
            <a:r>
              <a:rPr lang="sr-Cyrl-RS" dirty="0"/>
              <a:t>Природно право је право које је дао Бог</a:t>
            </a:r>
          </a:p>
          <a:p>
            <a:pPr algn="just"/>
            <a:r>
              <a:rPr lang="sr-Cyrl-RS" dirty="0"/>
              <a:t>У периоду рационализма и просвећеног апсолутизма природно право постаје коректив политичког и правног система</a:t>
            </a:r>
          </a:p>
          <a:p>
            <a:pPr algn="just"/>
            <a:r>
              <a:rPr lang="sr-Cyrl-RS" dirty="0"/>
              <a:t>Слобода кретања, једнакост, право на приватну својину,  подела власти-неке од идеја ове школе</a:t>
            </a:r>
          </a:p>
          <a:p>
            <a:pPr algn="just"/>
            <a:r>
              <a:rPr lang="sr-Cyrl-RS" dirty="0"/>
              <a:t>Представници: Хуго Гроције, Пуфендорф, Томазије, Волф, Дома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015382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77D8B-EDE0-4E92-84BB-BB318C4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4887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CBFDB-8BFC-4D99-87E0-EC65E38F0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1853"/>
            <a:ext cx="10515600" cy="5228948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b="1" dirty="0"/>
              <a:t>Историјскоправна школа</a:t>
            </a:r>
          </a:p>
          <a:p>
            <a:pPr algn="just"/>
            <a:r>
              <a:rPr lang="sr-Cyrl-RS" dirty="0"/>
              <a:t>Настала у Немачкој крајем </a:t>
            </a:r>
            <a:r>
              <a:rPr lang="sr-Latn-RS" dirty="0"/>
              <a:t>XVIII</a:t>
            </a:r>
            <a:endParaRPr lang="sr-Cyrl-RS" dirty="0"/>
          </a:p>
          <a:p>
            <a:pPr algn="just"/>
            <a:r>
              <a:rPr lang="sr-Cyrl-RS" dirty="0"/>
              <a:t>Негирање идеје постојања разумом датог универзалног права</a:t>
            </a:r>
          </a:p>
          <a:p>
            <a:pPr algn="just"/>
            <a:r>
              <a:rPr lang="sr-Cyrl-RS" dirty="0"/>
              <a:t>Право је резултат поступног развоја и одраз </a:t>
            </a:r>
            <a:r>
              <a:rPr lang="sr-Cyrl-RS" i="1" dirty="0"/>
              <a:t>народног духа</a:t>
            </a:r>
          </a:p>
          <a:p>
            <a:pPr algn="just"/>
            <a:r>
              <a:rPr lang="sr-Cyrl-RS" dirty="0"/>
              <a:t>Основно извори права по схватању ове школе су: обичајна правила, правна наука, тек онда законски прописи</a:t>
            </a:r>
          </a:p>
          <a:p>
            <a:pPr algn="just"/>
            <a:r>
              <a:rPr lang="sr-Cyrl-RS" dirty="0"/>
              <a:t>При изучавању римског права враћају се  изворним текстовима </a:t>
            </a:r>
          </a:p>
          <a:p>
            <a:pPr algn="just"/>
            <a:r>
              <a:rPr lang="sr-Cyrl-RS" dirty="0"/>
              <a:t>Величали су класични период римског права, потцењивали посткласично и византијско</a:t>
            </a:r>
          </a:p>
          <a:p>
            <a:pPr algn="just"/>
            <a:r>
              <a:rPr lang="sr-Cyrl-RS" dirty="0"/>
              <a:t>Њима се приписују најбоља издања Јустинијанове кодификације</a:t>
            </a:r>
          </a:p>
          <a:p>
            <a:pPr algn="just"/>
            <a:r>
              <a:rPr lang="sr-Cyrl-RS" dirty="0"/>
              <a:t>Представници: Савињи, Момзен, Јеринг, Кригер, Жирар, Леви Брил, Бонфанте, Аранђо-Руиз, Валтазар Богишић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2464506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D8239-A069-4CF3-A776-0A60CED7F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5561B-5DE9-4954-B557-5128EDF44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5320"/>
            <a:ext cx="10515600" cy="542755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b="1" dirty="0"/>
              <a:t>Пандектисти</a:t>
            </a:r>
          </a:p>
          <a:p>
            <a:pPr algn="just"/>
            <a:r>
              <a:rPr lang="sr-Cyrl-RS" dirty="0"/>
              <a:t>Назив овог правца потиче од грчког назива Дигеста (Пандекта)</a:t>
            </a:r>
          </a:p>
          <a:p>
            <a:pPr algn="just"/>
            <a:r>
              <a:rPr lang="sr-Cyrl-RS" dirty="0"/>
              <a:t>Настаје у Немачкој у </a:t>
            </a:r>
            <a:r>
              <a:rPr lang="sr-Latn-RS" dirty="0"/>
              <a:t>XVIII</a:t>
            </a:r>
            <a:r>
              <a:rPr lang="sr-Cyrl-RS" dirty="0"/>
              <a:t> и</a:t>
            </a:r>
            <a:r>
              <a:rPr lang="sr-Latn-RS" dirty="0"/>
              <a:t> XIX </a:t>
            </a:r>
            <a:r>
              <a:rPr lang="sr-Cyrl-RS" dirty="0"/>
              <a:t>веку</a:t>
            </a:r>
          </a:p>
          <a:p>
            <a:pPr algn="just"/>
            <a:r>
              <a:rPr lang="sr-Cyrl-RS" dirty="0"/>
              <a:t>Примена римског права у пракси</a:t>
            </a:r>
          </a:p>
          <a:p>
            <a:pPr algn="just"/>
            <a:r>
              <a:rPr lang="sr-Cyrl-RS" dirty="0"/>
              <a:t>Теоретска обрада примене римског права</a:t>
            </a:r>
          </a:p>
          <a:p>
            <a:pPr algn="just"/>
            <a:r>
              <a:rPr lang="sr-Cyrl-RS" dirty="0"/>
              <a:t> Радили су на систематској и историјској обради Јустинијанове кодификације</a:t>
            </a:r>
          </a:p>
          <a:p>
            <a:pPr algn="just"/>
            <a:r>
              <a:rPr lang="sr-Cyrl-RS" dirty="0"/>
              <a:t>Циљ им је био да створе добар и непротивуречан систем грађанског права</a:t>
            </a:r>
          </a:p>
          <a:p>
            <a:pPr algn="just"/>
            <a:r>
              <a:rPr lang="sr-Cyrl-RS" dirty="0"/>
              <a:t>Највећи допринос у области теорије правних послова, правилима о заступању, </a:t>
            </a:r>
            <a:r>
              <a:rPr lang="sr-Cyrl-RS"/>
              <a:t>класификацији субјективних </a:t>
            </a:r>
            <a:r>
              <a:rPr lang="sr-Cyrl-RS" dirty="0"/>
              <a:t>права, учењу о тумачењу правних послова</a:t>
            </a:r>
          </a:p>
          <a:p>
            <a:pPr algn="just"/>
            <a:r>
              <a:rPr lang="sr-Cyrl-RS" dirty="0"/>
              <a:t>Увели су нову систематику грађанског права: општи део, стварно право, облигационо право, породично право и наследно право</a:t>
            </a:r>
          </a:p>
          <a:p>
            <a:pPr algn="just"/>
            <a:r>
              <a:rPr lang="sr-Cyrl-RS" dirty="0"/>
              <a:t>Представници: Пухта, Дернбург, Виндшајд</a:t>
            </a:r>
          </a:p>
        </p:txBody>
      </p:sp>
    </p:spTree>
    <p:extLst>
      <p:ext uri="{BB962C8B-B14F-4D97-AF65-F5344CB8AC3E}">
        <p14:creationId xmlns:p14="http://schemas.microsoft.com/office/powerpoint/2010/main" val="151792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6C706-A59B-48BB-BFAC-615E7E2DF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1623A-A251-4B7B-938E-4356A6383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0932"/>
            <a:ext cx="10515600" cy="515603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sr-Cyrl-RS" dirty="0"/>
              <a:t>- </a:t>
            </a:r>
            <a:r>
              <a:rPr lang="sr-Cyrl-RS" i="1" dirty="0"/>
              <a:t>Лав </a:t>
            </a:r>
            <a:r>
              <a:rPr lang="sr-Latn-RS" i="1" dirty="0"/>
              <a:t>III</a:t>
            </a:r>
            <a:r>
              <a:rPr lang="sr-Cyrl-RS" i="1" dirty="0"/>
              <a:t> Исавријски </a:t>
            </a:r>
            <a:r>
              <a:rPr lang="sr-Cyrl-RS" dirty="0"/>
              <a:t>у </a:t>
            </a:r>
            <a:r>
              <a:rPr lang="sr-Latn-RS" dirty="0"/>
              <a:t>VIII</a:t>
            </a:r>
            <a:r>
              <a:rPr lang="sr-Cyrl-RS" dirty="0"/>
              <a:t> веку издао је </a:t>
            </a:r>
            <a:r>
              <a:rPr lang="sr-Cyrl-RS" b="1" dirty="0"/>
              <a:t>Еклоге</a:t>
            </a:r>
            <a:r>
              <a:rPr lang="sr-Cyrl-RS" dirty="0"/>
              <a:t>.</a:t>
            </a:r>
          </a:p>
          <a:p>
            <a:pPr algn="just"/>
            <a:r>
              <a:rPr lang="sr-Cyrl-RS" dirty="0"/>
              <a:t>Еклоге- кратка кодификација на грчком језику заснована на преради Јустинијанове кодификације из области породичног и облигационог права са извесним бројем кривичноправних норми</a:t>
            </a:r>
          </a:p>
          <a:p>
            <a:pPr algn="just"/>
            <a:r>
              <a:rPr lang="sr-Cyrl-RS" dirty="0"/>
              <a:t>-</a:t>
            </a:r>
            <a:r>
              <a:rPr lang="sr-Cyrl-RS" i="1" dirty="0"/>
              <a:t>Василије</a:t>
            </a:r>
            <a:r>
              <a:rPr lang="sr-Cyrl-RS" dirty="0"/>
              <a:t> </a:t>
            </a:r>
            <a:r>
              <a:rPr lang="sr-Latn-RS" i="1" dirty="0"/>
              <a:t>I</a:t>
            </a:r>
            <a:r>
              <a:rPr lang="sr-Cyrl-RS" i="1" dirty="0"/>
              <a:t> Македонски </a:t>
            </a:r>
            <a:r>
              <a:rPr lang="sr-Cyrl-RS" dirty="0"/>
              <a:t>у </a:t>
            </a:r>
            <a:r>
              <a:rPr lang="sr-Latn-RS" dirty="0"/>
              <a:t>IX</a:t>
            </a:r>
            <a:r>
              <a:rPr lang="sr-Cyrl-RS" dirty="0"/>
              <a:t> издао је </a:t>
            </a:r>
            <a:r>
              <a:rPr lang="sr-Cyrl-RS" b="1" dirty="0"/>
              <a:t>Прохирон</a:t>
            </a:r>
            <a:r>
              <a:rPr lang="sr-Cyrl-RS" dirty="0"/>
              <a:t>, а касније и </a:t>
            </a:r>
            <a:r>
              <a:rPr lang="sr-Cyrl-RS" b="1" dirty="0"/>
              <a:t>Епаногоге</a:t>
            </a:r>
          </a:p>
          <a:p>
            <a:pPr algn="just"/>
            <a:r>
              <a:rPr lang="sr-Cyrl-RS" dirty="0"/>
              <a:t>Оба зборника за основу имају Јустинијанову кодификацију, а суштинску основу чини прва прерада Еклоге</a:t>
            </a:r>
          </a:p>
          <a:p>
            <a:pPr algn="just"/>
            <a:r>
              <a:rPr lang="sr-Cyrl-RS" dirty="0"/>
              <a:t>-</a:t>
            </a:r>
            <a:r>
              <a:rPr lang="sr-Cyrl-RS" i="1" dirty="0"/>
              <a:t>Лав Мудри </a:t>
            </a:r>
            <a:r>
              <a:rPr lang="sr-Cyrl-RS" dirty="0"/>
              <a:t>издаје 892. године Базилике (царске књиге)</a:t>
            </a:r>
          </a:p>
          <a:p>
            <a:pPr algn="just"/>
            <a:r>
              <a:rPr lang="sr-Cyrl-RS" dirty="0"/>
              <a:t>Базилике се у већој мери ослањају на </a:t>
            </a:r>
            <a:r>
              <a:rPr lang="sr-Latn-RS" dirty="0"/>
              <a:t>Corpis iuris civilis</a:t>
            </a:r>
          </a:p>
          <a:p>
            <a:pPr algn="just"/>
            <a:r>
              <a:rPr lang="sr-Cyrl-RS" dirty="0"/>
              <a:t>Обиман зборник са више прописа од стварних потреба друштва</a:t>
            </a:r>
          </a:p>
          <a:p>
            <a:pPr algn="just"/>
            <a:r>
              <a:rPr lang="sr-Cyrl-RS" dirty="0"/>
              <a:t>Израда бројних скраћених прерада</a:t>
            </a:r>
          </a:p>
          <a:p>
            <a:pPr algn="just"/>
            <a:r>
              <a:rPr lang="sr-Cyrl-RS" b="1" dirty="0"/>
              <a:t>Хексабиблос</a:t>
            </a:r>
            <a:r>
              <a:rPr lang="sr-Cyrl-RS" dirty="0"/>
              <a:t> (шестокњижје), прерада Константина Арменопулоса, солунског правника из 14. века</a:t>
            </a:r>
          </a:p>
          <a:p>
            <a:pPr algn="just"/>
            <a:r>
              <a:rPr lang="sr-Cyrl-RS" dirty="0"/>
              <a:t>Овај зборник је примењиван у Грчкој до ступања на снагу Грађанског законика из 1946. године.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97424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BCDFC-6E74-4239-A5AE-A385A8746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7446"/>
          </a:xfrm>
        </p:spPr>
        <p:txBody>
          <a:bodyPr>
            <a:normAutofit/>
          </a:bodyPr>
          <a:lstStyle/>
          <a:p>
            <a:pPr algn="ctr"/>
            <a:r>
              <a:rPr lang="sr-Cyrl-RS" sz="3600" dirty="0"/>
              <a:t>Утицај византијског права на српско средњовековно право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D1EA3-590C-410D-BEF7-E0F5B3230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2572"/>
            <a:ext cx="10515600" cy="557517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Cyrl-RS" sz="3400" dirty="0"/>
              <a:t>Утицај Византије на развој средњовековне Србије одразио се и у области права</a:t>
            </a:r>
          </a:p>
          <a:p>
            <a:pPr algn="just"/>
            <a:r>
              <a:rPr lang="sr-Cyrl-RS" sz="3400" dirty="0"/>
              <a:t>Византијски утицај у виду традиције, али и рецепције</a:t>
            </a:r>
          </a:p>
          <a:p>
            <a:pPr algn="just"/>
            <a:r>
              <a:rPr lang="sr-Cyrl-RS" sz="3400" dirty="0"/>
              <a:t>Од Немањиног доба у Србији постаје доминантна хришћанска култура и од тада се може пратити утицај византијског права</a:t>
            </a:r>
          </a:p>
          <a:p>
            <a:pPr algn="just"/>
            <a:r>
              <a:rPr lang="sr-Cyrl-RS" sz="3400" dirty="0"/>
              <a:t>Прва фаза утицаја римског права на српско право била је путем византијског црквеног права</a:t>
            </a:r>
          </a:p>
          <a:p>
            <a:pPr algn="just"/>
            <a:r>
              <a:rPr lang="sr-Cyrl-RS" sz="3400" dirty="0"/>
              <a:t>Сазнања о римском праву у Србију нису доносили школовани људи већ су она била </a:t>
            </a:r>
            <a:r>
              <a:rPr lang="sr-Cyrl-RS" sz="3400" i="1" dirty="0"/>
              <a:t>непосредна</a:t>
            </a:r>
            <a:endParaRPr lang="sr-Cyrl-RS" sz="3400" dirty="0"/>
          </a:p>
          <a:p>
            <a:pPr algn="just"/>
            <a:r>
              <a:rPr lang="sr-Cyrl-RS" sz="3400" dirty="0"/>
              <a:t>Међу Србе долазе црквени закони, закони из области породичног и брачног права</a:t>
            </a:r>
          </a:p>
          <a:p>
            <a:pPr algn="just"/>
            <a:r>
              <a:rPr lang="sr-Cyrl-RS" sz="3400" dirty="0"/>
              <a:t>Утицај </a:t>
            </a:r>
            <a:r>
              <a:rPr lang="sr-Cyrl-RS" sz="3400" i="1" dirty="0"/>
              <a:t>Номоканона </a:t>
            </a:r>
            <a:r>
              <a:rPr lang="sr-Cyrl-RS" sz="3400" dirty="0"/>
              <a:t>био је присутан још од деветог века, од самог почетка примања хришћанства</a:t>
            </a:r>
          </a:p>
          <a:p>
            <a:pPr algn="just"/>
            <a:r>
              <a:rPr lang="sr-Cyrl-RS" sz="3400" dirty="0"/>
              <a:t>Стефан Немања је у борби против богумила примењивао начела византијског кривичног права-вођи је одсекао језик</a:t>
            </a:r>
          </a:p>
          <a:p>
            <a:pPr algn="just"/>
            <a:r>
              <a:rPr lang="sr-Cyrl-RS" sz="3400" dirty="0"/>
              <a:t>Српско средњовековно право било је на вишем ступњу развоја од права Европе тога тоба</a:t>
            </a:r>
          </a:p>
          <a:p>
            <a:pPr algn="just"/>
            <a:endParaRPr lang="sr-Cyrl-RS" dirty="0"/>
          </a:p>
          <a:p>
            <a:pPr algn="just"/>
            <a:endParaRPr lang="sr-Cyrl-RS" i="1" dirty="0"/>
          </a:p>
          <a:p>
            <a:pPr algn="just"/>
            <a:endParaRPr lang="sr-Cyrl-RS" dirty="0"/>
          </a:p>
          <a:p>
            <a:pPr marL="0" indent="0" algn="just">
              <a:buNone/>
            </a:pPr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980496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B7295-80E8-4B6C-A426-DF9D05EB1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61834"/>
          </a:xfrm>
        </p:spPr>
        <p:txBody>
          <a:bodyPr/>
          <a:lstStyle/>
          <a:p>
            <a:pPr algn="ctr"/>
            <a:r>
              <a:rPr lang="sr-Cyrl-RS" dirty="0"/>
              <a:t>Варварски зборници римског права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FD30F-B246-422E-9F80-9BFBF97E7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960"/>
            <a:ext cx="10515600" cy="4650003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/>
              <a:t>Варварске зборнике издају у </a:t>
            </a:r>
            <a:r>
              <a:rPr lang="sr-Latn-RS" dirty="0"/>
              <a:t>V</a:t>
            </a:r>
            <a:r>
              <a:rPr lang="sr-Cyrl-RS" dirty="0"/>
              <a:t> веку владари који су основали своје државе на простору Западног римског царства</a:t>
            </a:r>
          </a:p>
          <a:p>
            <a:pPr algn="just"/>
            <a:r>
              <a:rPr lang="sr-Cyrl-RS" dirty="0"/>
              <a:t>У тим државама Германи су живели по свом обичајном праву</a:t>
            </a:r>
          </a:p>
          <a:p>
            <a:pPr algn="just"/>
            <a:r>
              <a:rPr lang="sr-Cyrl-RS" dirty="0"/>
              <a:t> Староседеоци су задржали своје право које је било далеко од класичног римског права</a:t>
            </a:r>
          </a:p>
          <a:p>
            <a:pPr algn="just"/>
            <a:r>
              <a:rPr lang="sr-Cyrl-RS" dirty="0"/>
              <a:t>Зборници су настали пре Јустинијанове кодификације, али су на нижем степену развоја </a:t>
            </a:r>
          </a:p>
          <a:p>
            <a:pPr algn="just"/>
            <a:r>
              <a:rPr lang="sr-Cyrl-RS" i="1" dirty="0"/>
              <a:t>Варварски зборници представљају кодификацију римског правног система, који суштински то није, јер је реч о измењеним правним правилима због промена у друштву и производњи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478554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0DEB6-B5E6-42BA-9791-891281FEF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288B9-EB4D-4EDF-B846-068351665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b="1" i="1" dirty="0"/>
              <a:t>Римски закон Западних Гота (</a:t>
            </a:r>
            <a:r>
              <a:rPr lang="sr-Latn-RS" b="1" i="1" dirty="0"/>
              <a:t>lex Romana Visigotorum)</a:t>
            </a:r>
            <a:r>
              <a:rPr lang="sr-Cyrl-RS" b="1" i="1" dirty="0"/>
              <a:t> или Алариков бревијар</a:t>
            </a:r>
          </a:p>
          <a:p>
            <a:pPr algn="just"/>
            <a:r>
              <a:rPr lang="sr-Cyrl-RS" dirty="0"/>
              <a:t>Издао га је западноготски владар Аларик </a:t>
            </a:r>
            <a:r>
              <a:rPr lang="sr-Latn-RS" dirty="0"/>
              <a:t>II</a:t>
            </a:r>
            <a:r>
              <a:rPr lang="sr-Cyrl-RS" dirty="0"/>
              <a:t> 506. године</a:t>
            </a:r>
          </a:p>
          <a:p>
            <a:pPr algn="just"/>
            <a:r>
              <a:rPr lang="sr-Cyrl-RS" dirty="0"/>
              <a:t>Примењиван на територији данашње Шпаније и јужне Француске искључиво на староседеоце</a:t>
            </a:r>
          </a:p>
          <a:p>
            <a:pPr algn="just"/>
            <a:r>
              <a:rPr lang="sr-Cyrl-RS" dirty="0"/>
              <a:t>Садржина: изводи из Грегоријановог кодекса</a:t>
            </a:r>
            <a:r>
              <a:rPr lang="sr-Latn-RS" dirty="0"/>
              <a:t> (Codex Gregorianus)</a:t>
            </a:r>
            <a:r>
              <a:rPr lang="sr-Cyrl-RS" dirty="0"/>
              <a:t>, Хермогенијановог</a:t>
            </a:r>
            <a:r>
              <a:rPr lang="sr-Latn-RS" dirty="0"/>
              <a:t> (Codex Hermogenianus)</a:t>
            </a:r>
            <a:r>
              <a:rPr lang="sr-Cyrl-RS" dirty="0"/>
              <a:t> и Теодосијевог кодекса</a:t>
            </a:r>
            <a:r>
              <a:rPr lang="sr-Latn-RS" dirty="0"/>
              <a:t> (Codex Theodosianus)</a:t>
            </a:r>
            <a:r>
              <a:rPr lang="sr-Cyrl-RS" dirty="0"/>
              <a:t>, Гајевих текстова и Институција</a:t>
            </a:r>
            <a:r>
              <a:rPr lang="sr-Latn-RS" dirty="0"/>
              <a:t> (Institutiones)</a:t>
            </a:r>
            <a:r>
              <a:rPr lang="sr-Cyrl-RS" dirty="0"/>
              <a:t>, Паулових текстова, као и текстова још неколико класичних аутора</a:t>
            </a:r>
          </a:p>
        </p:txBody>
      </p:sp>
    </p:spTree>
    <p:extLst>
      <p:ext uri="{BB962C8B-B14F-4D97-AF65-F5344CB8AC3E}">
        <p14:creationId xmlns:p14="http://schemas.microsoft.com/office/powerpoint/2010/main" val="4149063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4BB9A-CB4D-4F1E-83A8-D671240D2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3461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4D2EE-9107-45F5-A549-4A6FEDFCF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5017"/>
            <a:ext cx="10515600" cy="5187858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b="1" i="1" dirty="0"/>
              <a:t>Римски закон Бургунда </a:t>
            </a:r>
            <a:r>
              <a:rPr lang="sr-Latn-RS" b="1" i="1" dirty="0"/>
              <a:t>(Lex Romana Burgundionum)</a:t>
            </a:r>
            <a:endParaRPr lang="sr-Cyrl-RS" b="1" i="1" dirty="0"/>
          </a:p>
          <a:p>
            <a:pPr algn="just"/>
            <a:r>
              <a:rPr lang="sr-Cyrl-RS" dirty="0"/>
              <a:t>Издао га је владар Бургунда, краљ Гундобад</a:t>
            </a:r>
          </a:p>
          <a:p>
            <a:pPr algn="just"/>
            <a:r>
              <a:rPr lang="sr-Cyrl-RS" dirty="0"/>
              <a:t>Примењиван је на територији данашње југоисточне Француске само на староседеоце</a:t>
            </a:r>
          </a:p>
          <a:p>
            <a:pPr algn="just"/>
            <a:r>
              <a:rPr lang="sr-Cyrl-RS" dirty="0"/>
              <a:t>Настао је из скоро идентичних извора као и Алариков бревијар</a:t>
            </a:r>
          </a:p>
          <a:p>
            <a:pPr algn="just"/>
            <a:r>
              <a:rPr lang="sr-Cyrl-RS" b="1" i="1" dirty="0"/>
              <a:t>Теодориков едикт </a:t>
            </a:r>
            <a:r>
              <a:rPr lang="sr-Latn-RS" b="1" i="1" dirty="0"/>
              <a:t>(Edictum Theodorici)</a:t>
            </a:r>
            <a:endParaRPr lang="sr-Cyrl-RS" b="1" i="1" dirty="0"/>
          </a:p>
          <a:p>
            <a:pPr algn="just"/>
            <a:r>
              <a:rPr lang="sr-Cyrl-RS" dirty="0"/>
              <a:t>Издао га је источноготски цар Теодорик 508. године</a:t>
            </a:r>
          </a:p>
          <a:p>
            <a:pPr algn="just"/>
            <a:r>
              <a:rPr lang="sr-Cyrl-RS" dirty="0"/>
              <a:t>Примењивао се у источној Италији и на староседеоце и на Готе</a:t>
            </a:r>
          </a:p>
          <a:p>
            <a:pPr algn="just"/>
            <a:r>
              <a:rPr lang="sr-Cyrl-RS" dirty="0"/>
              <a:t>Саржина: изводи из Грегоријановог кодекса</a:t>
            </a:r>
            <a:r>
              <a:rPr lang="sr-Latn-RS" dirty="0"/>
              <a:t> (Codex Gregorianus)</a:t>
            </a:r>
            <a:r>
              <a:rPr lang="sr-Cyrl-RS" dirty="0"/>
              <a:t>, Хермогенијановог</a:t>
            </a:r>
            <a:r>
              <a:rPr lang="sr-Latn-RS" dirty="0"/>
              <a:t> (Codex Hermogenianus)</a:t>
            </a:r>
            <a:r>
              <a:rPr lang="sr-Cyrl-RS" dirty="0"/>
              <a:t> и Теодосијевог кодекса</a:t>
            </a:r>
            <a:r>
              <a:rPr lang="sr-Latn-RS" dirty="0"/>
              <a:t> (Codex Theodosianus)</a:t>
            </a:r>
            <a:r>
              <a:rPr lang="sr-Cyrl-RS" dirty="0"/>
              <a:t>, и изводи из Паулових Сетенција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715451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2634C-B938-489F-A1CE-9450B6A12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8871"/>
          </a:xfrm>
        </p:spPr>
        <p:txBody>
          <a:bodyPr/>
          <a:lstStyle/>
          <a:p>
            <a:r>
              <a:rPr lang="sr-Cyrl-RS" i="1" dirty="0"/>
              <a:t>Период таме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00700-74D5-4B0B-AD27-2D3363FE8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816"/>
            <a:ext cx="10515600" cy="494296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У државама основаним на територији бившег Западног римског царства правила римског права своје практично важење задржала су у неким регионима Италије, у Француској, Шпанији и Швајцарској</a:t>
            </a:r>
          </a:p>
          <a:p>
            <a:pPr algn="just"/>
            <a:r>
              <a:rPr lang="sr-Cyrl-RS" dirty="0"/>
              <a:t>Захваљујући Јустинијановим напорима 553. године у Италији је промовисана Јустинијанова кодификација</a:t>
            </a:r>
          </a:p>
          <a:p>
            <a:pPr algn="just"/>
            <a:r>
              <a:rPr lang="sr-Cyrl-RS" dirty="0"/>
              <a:t>Петанест година након тога земљу освајају Лангобарди </a:t>
            </a:r>
          </a:p>
          <a:p>
            <a:pPr algn="just"/>
            <a:r>
              <a:rPr lang="sr-Cyrl-RS" dirty="0"/>
              <a:t>Примена Кодификације настављена је и тада, али је временом замењена обичајима и другим прописима</a:t>
            </a:r>
          </a:p>
          <a:p>
            <a:pPr algn="just"/>
            <a:r>
              <a:rPr lang="sr-Cyrl-RS" dirty="0"/>
              <a:t>На територији </a:t>
            </a:r>
            <a:r>
              <a:rPr lang="sr-Cyrl-RS" b="1" dirty="0"/>
              <a:t>Италије</a:t>
            </a:r>
            <a:r>
              <a:rPr lang="sr-Cyrl-RS" dirty="0"/>
              <a:t>, где је основано Лангобрадско краљевство, Јустинијанова кодификација није важила, укинута је</a:t>
            </a:r>
          </a:p>
          <a:p>
            <a:pPr algn="just"/>
            <a:r>
              <a:rPr lang="sr-Cyrl-RS" dirty="0"/>
              <a:t>Главни делови кодификације су ипак имали практичног утицаја што се одразило приликом доношења зборника права лангобардских краљева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642167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68504-A47F-446B-94C4-2E9CAC120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3360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E2134-3DD0-45A6-9042-88E2972E2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326"/>
            <a:ext cx="10515600" cy="487384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b="1" dirty="0"/>
              <a:t>У Француској, Шпанији и Швајцарској </a:t>
            </a:r>
            <a:r>
              <a:rPr lang="sr-Cyrl-RS" dirty="0"/>
              <a:t>известан број правила римског права је опстао захваљаујући кодификацијама германских владара</a:t>
            </a:r>
          </a:p>
          <a:p>
            <a:pPr algn="just"/>
            <a:r>
              <a:rPr lang="sr-Cyrl-RS" dirty="0"/>
              <a:t>У Француској и Шпанији никада на снази није била Јустинијанова кодификација</a:t>
            </a:r>
          </a:p>
          <a:p>
            <a:pPr algn="just"/>
            <a:r>
              <a:rPr lang="sr-Cyrl-RS" dirty="0"/>
              <a:t>Сазнања о римском праву претежно на Теодосијевом кодексу (садржао посткласично право, царске конституције и правила калсичних правника)</a:t>
            </a:r>
          </a:p>
          <a:p>
            <a:pPr algn="just"/>
            <a:r>
              <a:rPr lang="sr-Cyrl-RS" dirty="0"/>
              <a:t>Обичајно право Франака је потиснуло примену правила римског права у северним провинцијама Француске</a:t>
            </a:r>
          </a:p>
          <a:p>
            <a:pPr algn="just"/>
            <a:r>
              <a:rPr lang="sr-Cyrl-RS" dirty="0"/>
              <a:t>У Шпанији је практична примена умањена у седмом веку (то је био резулатат нових закона које су донели Западни Готи)</a:t>
            </a:r>
          </a:p>
          <a:p>
            <a:pPr algn="just"/>
            <a:r>
              <a:rPr lang="sr-Cyrl-RS" dirty="0"/>
              <a:t>Након инвазије Арабљана римско право бива укинуто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699581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1984</Words>
  <Application>Microsoft Office PowerPoint</Application>
  <PresentationFormat>Widescreen</PresentationFormat>
  <Paragraphs>188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Средњовековно Римско право и период рецепције</vt:lpstr>
      <vt:lpstr>Византијско право</vt:lpstr>
      <vt:lpstr>PowerPoint Presentation</vt:lpstr>
      <vt:lpstr>Утицај византијског права на српско средњовековно право</vt:lpstr>
      <vt:lpstr>Варварски зборници римског права</vt:lpstr>
      <vt:lpstr>PowerPoint Presentation</vt:lpstr>
      <vt:lpstr>PowerPoint Presentation</vt:lpstr>
      <vt:lpstr>Период таме</vt:lpstr>
      <vt:lpstr>PowerPoint Presentation</vt:lpstr>
      <vt:lpstr>Почетак ренесансе Глосатори и постглосатори </vt:lpstr>
      <vt:lpstr>PowerPoint Presentation</vt:lpstr>
      <vt:lpstr>PowerPoint Presentation</vt:lpstr>
      <vt:lpstr>Продор римског права у праксу  (usus modernus Pandectarum)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Правне школе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Средњевековно Римско право и период рецепције</dc:title>
  <dc:creator>Milica Sovrlic</dc:creator>
  <cp:lastModifiedBy>Milica Sovrlic</cp:lastModifiedBy>
  <cp:revision>37</cp:revision>
  <dcterms:created xsi:type="dcterms:W3CDTF">2020-04-08T13:31:44Z</dcterms:created>
  <dcterms:modified xsi:type="dcterms:W3CDTF">2020-04-13T09:49:30Z</dcterms:modified>
</cp:coreProperties>
</file>