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61" r:id="rId3"/>
    <p:sldId id="259" r:id="rId4"/>
    <p:sldId id="262" r:id="rId5"/>
    <p:sldId id="263" r:id="rId6"/>
    <p:sldId id="264" r:id="rId7"/>
    <p:sldId id="25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4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4/21/2020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B4261-7842-4D04-9880-A6EFBBA52B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Грађанске кодификације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F8055-9E4C-4CA7-BE69-1AC7602C3C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334865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46769-3BC5-4B5F-BB8E-8C764E526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979518"/>
          </a:xfrm>
        </p:spPr>
        <p:txBody>
          <a:bodyPr/>
          <a:lstStyle/>
          <a:p>
            <a:r>
              <a:rPr lang="sr-Latn-RS" b="1" i="1" dirty="0"/>
              <a:t>Code Civil</a:t>
            </a:r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C8FA6-6FE0-4A82-B1D2-3965CF7FF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7464" y="2387402"/>
            <a:ext cx="5069150" cy="3352624"/>
          </a:xfrm>
        </p:spPr>
        <p:txBody>
          <a:bodyPr/>
          <a:lstStyle/>
          <a:p>
            <a:pPr marL="0" indent="0" algn="just">
              <a:buNone/>
            </a:pPr>
            <a:r>
              <a:rPr lang="sr-Cyrl-RS" i="1" dirty="0"/>
              <a:t>„Моја права слава није у томе што сам добио четрдесет битака, Ватерло ће избрисати сећање на толике победе. Оно што ништа неће избристи, што ће вечно живети, то је мој </a:t>
            </a:r>
            <a:r>
              <a:rPr lang="sr-Latn-RS" i="1" dirty="0"/>
              <a:t>Code Civil“</a:t>
            </a:r>
            <a:endParaRPr lang="sr-Cyrl-RS" i="1" dirty="0"/>
          </a:p>
          <a:p>
            <a:pPr marL="0" indent="0" algn="just">
              <a:buNone/>
            </a:pPr>
            <a:endParaRPr lang="sr-Cyrl-RS" i="1" dirty="0"/>
          </a:p>
          <a:p>
            <a:pPr marL="0" indent="0" algn="r">
              <a:buNone/>
            </a:pPr>
            <a:r>
              <a:rPr lang="sr-Cyrl-RS" dirty="0"/>
              <a:t>Наполеонове речи изговорене на Светој Јелени за време прогнанства</a:t>
            </a:r>
          </a:p>
          <a:p>
            <a:pPr marL="0" indent="0">
              <a:buNone/>
            </a:pPr>
            <a:endParaRPr lang="sr-Cyrl-RS" b="1" dirty="0"/>
          </a:p>
          <a:p>
            <a:endParaRPr lang="sr-Cyrl-R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596FAEE-183A-48A7-8856-FFD6AC41C3B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50075" y="2387402"/>
            <a:ext cx="3783028" cy="3101982"/>
          </a:xfrm>
        </p:spPr>
      </p:pic>
    </p:spTree>
    <p:extLst>
      <p:ext uri="{BB962C8B-B14F-4D97-AF65-F5344CB8AC3E}">
        <p14:creationId xmlns:p14="http://schemas.microsoft.com/office/powerpoint/2010/main" val="1847558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38EF4-11B7-4E36-9191-A3B7D58B1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997273"/>
          </a:xfrm>
        </p:spPr>
        <p:txBody>
          <a:bodyPr/>
          <a:lstStyle/>
          <a:p>
            <a:r>
              <a:rPr lang="sr-Cyrl-RS" dirty="0"/>
              <a:t>питања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74EB8-EF94-468B-8C5D-926A1B553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343706"/>
            <a:ext cx="7729728" cy="3396322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sz="2000" dirty="0"/>
              <a:t>1. Ко је творац </a:t>
            </a:r>
            <a:r>
              <a:rPr lang="sr-Latn-RS" sz="2000" i="1" dirty="0"/>
              <a:t>Code Civil</a:t>
            </a:r>
            <a:r>
              <a:rPr lang="sr-Cyrl-RS" sz="2000" i="1" dirty="0"/>
              <a:t> </a:t>
            </a:r>
            <a:r>
              <a:rPr lang="sr-Cyrl-RS" sz="2000" dirty="0"/>
              <a:t>и када је донет?</a:t>
            </a:r>
          </a:p>
          <a:p>
            <a:pPr algn="just"/>
            <a:r>
              <a:rPr lang="sr-Cyrl-RS" sz="2000" dirty="0"/>
              <a:t>2. Објасните како је текао рад на изради грађанског законика Француске.</a:t>
            </a:r>
          </a:p>
          <a:p>
            <a:pPr algn="just"/>
            <a:r>
              <a:rPr lang="sr-Cyrl-RS" sz="2000" dirty="0"/>
              <a:t>3. Шта је </a:t>
            </a:r>
            <a:r>
              <a:rPr lang="sr-Latn-RS" sz="2000" b="1" dirty="0"/>
              <a:t>Droit intermediare</a:t>
            </a:r>
            <a:r>
              <a:rPr lang="sr-Cyrl-RS" sz="2000" b="1" dirty="0"/>
              <a:t>-прелазно право?</a:t>
            </a:r>
            <a:endParaRPr lang="sr-Latn-RS" sz="2000" dirty="0"/>
          </a:p>
          <a:p>
            <a:pPr algn="just"/>
            <a:r>
              <a:rPr lang="sr-Cyrl-RS" sz="2000" dirty="0"/>
              <a:t>4. Која систематика у распореду материје је заступљена код </a:t>
            </a:r>
            <a:r>
              <a:rPr lang="sr-Latn-RS" sz="2000" i="1" dirty="0"/>
              <a:t>Code Civil</a:t>
            </a:r>
            <a:r>
              <a:rPr lang="sr-Cyrl-RS" sz="2000" i="1" dirty="0"/>
              <a:t>?</a:t>
            </a:r>
          </a:p>
          <a:p>
            <a:pPr algn="just"/>
            <a:r>
              <a:rPr lang="sr-Cyrl-RS" sz="2000" dirty="0"/>
              <a:t>5. Какав је језик и стил Француског грађанског законика?</a:t>
            </a:r>
          </a:p>
          <a:p>
            <a:pPr algn="just"/>
            <a:r>
              <a:rPr lang="sr-Latn-RS" sz="2000" dirty="0"/>
              <a:t>6. </a:t>
            </a:r>
            <a:r>
              <a:rPr lang="sr-Cyrl-RS" sz="2000" dirty="0"/>
              <a:t>Колико је језички стил законика омогућио да се врше измене односно да се норме прилагоде друштвеној стварности?</a:t>
            </a: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949759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60A8C-A898-4E88-82A6-8D7BF7881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1"/>
            <a:ext cx="7729728" cy="961763"/>
          </a:xfrm>
        </p:spPr>
        <p:txBody>
          <a:bodyPr/>
          <a:lstStyle/>
          <a:p>
            <a:r>
              <a:rPr lang="sr-Cyrl-RS" dirty="0"/>
              <a:t>питања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AAA5E-DB76-4CE2-A55B-2B44BAAE0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442736"/>
            <a:ext cx="7729728" cy="3101983"/>
          </a:xfrm>
        </p:spPr>
        <p:txBody>
          <a:bodyPr>
            <a:noAutofit/>
          </a:bodyPr>
          <a:lstStyle/>
          <a:p>
            <a:pPr algn="just"/>
            <a:r>
              <a:rPr lang="sr-Latn-RS" sz="2000" dirty="0"/>
              <a:t>7. </a:t>
            </a:r>
            <a:r>
              <a:rPr lang="sr-Cyrl-RS" sz="2000" dirty="0"/>
              <a:t>Чл. 544 утврђен је апсолутни карактер права својине</a:t>
            </a:r>
          </a:p>
          <a:p>
            <a:pPr algn="just"/>
            <a:r>
              <a:rPr lang="sr-Cyrl-RS" sz="2000" dirty="0"/>
              <a:t>„Својина је право да се ужива и располаже на најапсолутнији начин, изузев онога који је забрањен законима и уредбама“</a:t>
            </a:r>
          </a:p>
          <a:p>
            <a:pPr algn="just"/>
            <a:r>
              <a:rPr lang="sr-Cyrl-RS" sz="2000" dirty="0"/>
              <a:t>Да ли овакав концепт права својине одговара римском схватању  права својине?</a:t>
            </a:r>
          </a:p>
          <a:p>
            <a:pPr algn="just"/>
            <a:r>
              <a:rPr lang="sr-Cyrl-RS" sz="2000" dirty="0"/>
              <a:t>8. Објасните шта карактерише норме Законика у области породичног и наследног права.</a:t>
            </a:r>
          </a:p>
          <a:p>
            <a:pPr algn="just"/>
            <a:r>
              <a:rPr lang="sr-Cyrl-RS" sz="2000" dirty="0"/>
              <a:t>Да ли је у овој </a:t>
            </a:r>
            <a:r>
              <a:rPr lang="sr-Cyrl-RS" sz="2000"/>
              <a:t>материји био </a:t>
            </a:r>
            <a:r>
              <a:rPr lang="sr-Cyrl-RS" sz="2000" dirty="0"/>
              <a:t>изражен лични утицај самог Наполеона? </a:t>
            </a:r>
          </a:p>
        </p:txBody>
      </p:sp>
    </p:spTree>
    <p:extLst>
      <p:ext uri="{BB962C8B-B14F-4D97-AF65-F5344CB8AC3E}">
        <p14:creationId xmlns:p14="http://schemas.microsoft.com/office/powerpoint/2010/main" val="623540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96327-B4B7-4C58-AAD7-8E998BE3B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899619"/>
          </a:xfrm>
        </p:spPr>
        <p:txBody>
          <a:bodyPr/>
          <a:lstStyle/>
          <a:p>
            <a:r>
              <a:rPr lang="sr-Cyrl-RS" dirty="0"/>
              <a:t>питања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A8871-7334-4B8F-B175-7E18CC299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2066" y="2263806"/>
            <a:ext cx="8078798" cy="441220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sr-Cyrl-RS" sz="2600" dirty="0"/>
              <a:t>9. Чл. 1384 „сваки човеков чин којим се другом проузрокује штета обавезује оног чијом је кривицом штета настала да је надокнади“</a:t>
            </a:r>
          </a:p>
          <a:p>
            <a:pPr algn="just"/>
            <a:r>
              <a:rPr lang="sr-Cyrl-RS" sz="2600" dirty="0"/>
              <a:t>Судска пракса је из овог члана развила правило о објективној одговорности</a:t>
            </a:r>
          </a:p>
          <a:p>
            <a:pPr algn="just"/>
            <a:r>
              <a:rPr lang="sr-Cyrl-RS" sz="2600" dirty="0"/>
              <a:t>Шта је објективна одговорност?</a:t>
            </a:r>
          </a:p>
          <a:p>
            <a:pPr algn="just"/>
            <a:r>
              <a:rPr lang="sr-Cyrl-RS" sz="2600" dirty="0"/>
              <a:t>Шта је субјективна одговорност?</a:t>
            </a:r>
          </a:p>
          <a:p>
            <a:pPr algn="just"/>
            <a:endParaRPr lang="sr-Cyrl-RS" sz="2600" dirty="0"/>
          </a:p>
          <a:p>
            <a:pPr algn="just"/>
            <a:r>
              <a:rPr lang="sr-Cyrl-RS" sz="2600" dirty="0"/>
              <a:t>10. </a:t>
            </a:r>
            <a:r>
              <a:rPr lang="sr-Cyrl-RS" sz="2600" b="1" dirty="0"/>
              <a:t>Теорија злоупотребе права</a:t>
            </a:r>
          </a:p>
          <a:p>
            <a:pPr algn="just"/>
            <a:r>
              <a:rPr lang="sr-Cyrl-RS" sz="2600" dirty="0"/>
              <a:t>Теорију је развила судска пракса. Њоме се ограничава апсолутизам приватног власника гарантован чл. 544 „да са својим стварима поступа по свом нахођењу“</a:t>
            </a:r>
          </a:p>
          <a:p>
            <a:pPr algn="just"/>
            <a:r>
              <a:rPr lang="sr-Cyrl-RS" sz="2600" dirty="0"/>
              <a:t>Да ли ова теорија одговара тзв. теорији о забрани шиканирања или </a:t>
            </a:r>
            <a:r>
              <a:rPr lang="sr-Latn-RS" sz="2600" i="1" dirty="0"/>
              <a:t>ad </a:t>
            </a:r>
            <a:r>
              <a:rPr lang="sr-Cyrl-RS" sz="2600" i="1" dirty="0"/>
              <a:t>а</a:t>
            </a:r>
            <a:r>
              <a:rPr lang="sr-Latn-RS" sz="2600" i="1" dirty="0"/>
              <a:t>emulationem</a:t>
            </a:r>
            <a:r>
              <a:rPr lang="sr-Cyrl-RS" sz="2600" i="1" dirty="0"/>
              <a:t> </a:t>
            </a:r>
            <a:r>
              <a:rPr lang="sr-Cyrl-RS" sz="2600" dirty="0"/>
              <a:t>римског права</a:t>
            </a:r>
            <a:r>
              <a:rPr lang="sr-Latn-RS" sz="2600" dirty="0"/>
              <a:t>?</a:t>
            </a:r>
            <a:r>
              <a:rPr lang="sr-Cyrl-RS" sz="2600" dirty="0"/>
              <a:t> ( О теорији </a:t>
            </a:r>
            <a:r>
              <a:rPr lang="sr-Latn-RS" sz="2600" i="1" dirty="0"/>
              <a:t>ad </a:t>
            </a:r>
            <a:r>
              <a:rPr lang="sr-Cyrl-RS" sz="2600" i="1" dirty="0"/>
              <a:t>а</a:t>
            </a:r>
            <a:r>
              <a:rPr lang="sr-Latn-RS" sz="2600" i="1" dirty="0"/>
              <a:t>emulationem</a:t>
            </a:r>
            <a:r>
              <a:rPr lang="sr-Cyrl-RS" sz="2600" i="1" dirty="0"/>
              <a:t> </a:t>
            </a:r>
            <a:r>
              <a:rPr lang="sr-Cyrl-RS" sz="2600" dirty="0"/>
              <a:t>видите стр. 195 Римско право)</a:t>
            </a:r>
          </a:p>
          <a:p>
            <a:pPr marL="0" indent="0"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252456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31F54-F566-4E80-8A2D-E91CF508A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питања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77EDE-3B2A-4ECF-9C69-AD2362F65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521258"/>
            <a:ext cx="7729728" cy="3372050"/>
          </a:xfrm>
        </p:spPr>
        <p:txBody>
          <a:bodyPr>
            <a:normAutofit/>
          </a:bodyPr>
          <a:lstStyle/>
          <a:p>
            <a:pPr algn="just"/>
            <a:r>
              <a:rPr lang="sr-Cyrl-RS" sz="2000" dirty="0"/>
              <a:t>11. Да ли су вршене измене Француског грађанског законика?</a:t>
            </a:r>
          </a:p>
          <a:p>
            <a:pPr algn="just"/>
            <a:r>
              <a:rPr lang="sr-Cyrl-RS" sz="2000" dirty="0"/>
              <a:t>   У којим областима је вршена измена Законика?</a:t>
            </a:r>
          </a:p>
          <a:p>
            <a:pPr algn="just"/>
            <a:endParaRPr lang="sr-Cyrl-RS" sz="2000" dirty="0"/>
          </a:p>
          <a:p>
            <a:pPr algn="just"/>
            <a:r>
              <a:rPr lang="sr-Cyrl-RS" sz="2000" dirty="0"/>
              <a:t>12. Францауски грађански законик је институтима приватне својине, слободе уговарања, одговорности на основу кривице допринео формирању европског континенталног права</a:t>
            </a:r>
          </a:p>
          <a:p>
            <a:pPr algn="just"/>
            <a:r>
              <a:rPr lang="sr-Cyrl-RS" sz="2000" dirty="0"/>
              <a:t>Наведите неке од земаља где је Француски грађански законик извршио утицај на грађанско право и на доношење грађанских кодификација?</a:t>
            </a:r>
          </a:p>
        </p:txBody>
      </p:sp>
    </p:spTree>
    <p:extLst>
      <p:ext uri="{BB962C8B-B14F-4D97-AF65-F5344CB8AC3E}">
        <p14:creationId xmlns:p14="http://schemas.microsoft.com/office/powerpoint/2010/main" val="918670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47D48-71CD-4D5C-8F8F-34B5BA2D7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Питања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9BD4F-56CA-4660-B430-1AD3DAC52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494625"/>
            <a:ext cx="7729728" cy="3622089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sz="2000" dirty="0"/>
              <a:t>1. Шта је подразумевао конецепт кодификација </a:t>
            </a:r>
            <a:r>
              <a:rPr lang="sr-Latn-RS" sz="2000" dirty="0"/>
              <a:t>XVIII</a:t>
            </a:r>
            <a:r>
              <a:rPr lang="sr-Cyrl-RS" sz="2000" dirty="0"/>
              <a:t> века?</a:t>
            </a:r>
          </a:p>
          <a:p>
            <a:pPr algn="just"/>
            <a:r>
              <a:rPr lang="sr-Cyrl-RS" sz="2000" dirty="0"/>
              <a:t>2. Објасните став владара у погледу доношења грађанских кодификација. </a:t>
            </a:r>
          </a:p>
          <a:p>
            <a:pPr algn="just"/>
            <a:r>
              <a:rPr lang="sr-Cyrl-RS" sz="2000" dirty="0"/>
              <a:t>3. На којим основама су настале велике буржоаске кодификације грађанског права?</a:t>
            </a:r>
          </a:p>
          <a:p>
            <a:pPr algn="just"/>
            <a:r>
              <a:rPr lang="sr-Cyrl-RS" sz="2000" dirty="0"/>
              <a:t>4. Шта је </a:t>
            </a:r>
            <a:r>
              <a:rPr lang="sr-Latn-RS" sz="2000" i="1" dirty="0"/>
              <a:t>Codex Maximilianeus Bavaricus Civilis</a:t>
            </a:r>
            <a:r>
              <a:rPr lang="sr-Cyrl-RS" sz="2000" i="1" dirty="0"/>
              <a:t>? </a:t>
            </a:r>
          </a:p>
          <a:p>
            <a:pPr algn="just"/>
            <a:r>
              <a:rPr lang="sr-Cyrl-RS" sz="2000" dirty="0"/>
              <a:t>5. На којим принципима се заснивала кодификација Фридриха </a:t>
            </a:r>
            <a:r>
              <a:rPr lang="sr-Latn-RS" sz="2000" dirty="0"/>
              <a:t>II</a:t>
            </a:r>
            <a:r>
              <a:rPr lang="sr-Cyrl-RS" sz="2000"/>
              <a:t> Великог?</a:t>
            </a:r>
            <a:endParaRPr lang="sr-Cyrl-RS" sz="2000" dirty="0"/>
          </a:p>
          <a:p>
            <a:pPr algn="just"/>
            <a:r>
              <a:rPr lang="sr-Cyrl-RS" sz="2000" dirty="0"/>
              <a:t>6. Објасните настанак грађанске кодификације у Хабзбуршкој монархији.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38878197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161</TotalTime>
  <Words>441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Corbel</vt:lpstr>
      <vt:lpstr>Gill Sans MT</vt:lpstr>
      <vt:lpstr>Parcel</vt:lpstr>
      <vt:lpstr>Грађанске кодификације</vt:lpstr>
      <vt:lpstr>Code Civil</vt:lpstr>
      <vt:lpstr>питања</vt:lpstr>
      <vt:lpstr>питања</vt:lpstr>
      <vt:lpstr>питања</vt:lpstr>
      <vt:lpstr>питања</vt:lpstr>
      <vt:lpstr>Питања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Грађанске кодификације</dc:title>
  <dc:creator>Milica Sovrlic</dc:creator>
  <cp:lastModifiedBy>Milica Sovrlic</cp:lastModifiedBy>
  <cp:revision>9</cp:revision>
  <dcterms:created xsi:type="dcterms:W3CDTF">2020-04-20T15:44:24Z</dcterms:created>
  <dcterms:modified xsi:type="dcterms:W3CDTF">2020-04-21T11:32:04Z</dcterms:modified>
</cp:coreProperties>
</file>