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2" autoAdjust="0"/>
    <p:restoredTop sz="94660"/>
  </p:normalViewPr>
  <p:slideViewPr>
    <p:cSldViewPr snapToGrid="0">
      <p:cViewPr>
        <p:scale>
          <a:sx n="75" d="100"/>
          <a:sy n="75" d="100"/>
        </p:scale>
        <p:origin x="1162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2FC7C-0EF5-4D56-A988-6C7232120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C9677F-DC25-4759-98F0-9A03BA0A1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5EE70-1BCA-4FC7-8EA0-B27191FB3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30CCE-B2FD-437A-9278-0D550545A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B0954-A755-41FF-B6B7-2D2CB4295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06842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346D8-2D65-420C-9BA6-B5F12D038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A48031-66E6-4241-A358-56DC83173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6185B-840A-48D1-8289-58B0B45B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A219C-D72F-4EDE-AF5A-BC83ACCE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65453-3D5D-46AD-8CCE-C76260A2B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76170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68E0DB-78E9-4E5C-BA2E-AB3B7B98B5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48A17-D237-43C7-AEC8-F427531D7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D827A-404B-4BB8-92B0-7C36BC32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76952-4A56-43E0-9161-12854FE20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D9FB7-9989-4035-B810-19F597FEC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43019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DFFBB-4655-43D3-8CC8-28FDA503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3178E-A385-4DC6-BAAE-688E5CE81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98903-8FA2-4957-8E71-EDF98A538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98A27-7A01-4193-8111-9FFB500BD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BD70F-0D87-4DDA-8AF2-DDAEC8C9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01845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62B3D-5B33-4E51-BEDF-BFA15026F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0069B-9D4F-4392-9905-89AF5CD5E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CA6FA-6BC0-43C5-B165-C1244372C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4D3C0-DCF3-4110-8CAA-2D062EC9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6CC1F-E1CD-44A0-A688-171922B8D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61014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29A66-D74A-415D-AF71-90BBC9C3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18199-0BB6-41BA-8B54-EC9CCE0F5E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33F79-B47A-422D-A53B-45B3CA84F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FF2FE-CF0D-4DF7-A571-228FA9FA4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0ED4E2-6CAA-4BDE-A228-58CCDBFB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EB700-82CB-4A4C-AC22-01F07F722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724246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FFCC4-50C6-40DD-B139-B42C5FCB7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01884-6028-47E0-BDEA-ACBDD5612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C417C-1A3C-4204-AFF4-021C2459C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E032C5-C5ED-4CFC-995C-E7EBE759A3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A6E558-F64A-486A-8041-29C08383F8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5B152E-3253-4728-8C95-807D23F8D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1CE6C4-8465-4554-BA4E-2A685F6AA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3DA28B-EAAF-4001-A65D-11C2C7410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19760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E902-33CD-4083-BC7E-4B0DC61A9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946DE5-E019-49AC-8CD5-169EF4D31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56F766-195C-43F6-8F5B-12A1C2D53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CF1283-855E-4883-BD01-128704FD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234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F6AF15-81BA-4CA4-A3D4-1B6EF13BE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61921-73F3-4320-977A-8BFE8BCDF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77DAA1-B3BC-46DC-8317-C92C07D5A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03656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4122A-2F97-4DC7-B830-D4E7F7754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4B6B-C1B3-4DCB-85ED-93223B6CB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9AF346-C151-4FDB-BC07-1177E4412C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DFC74-4C98-4FAD-8E99-08784D32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E3ED6-3870-4122-9A69-F08537369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610B6-509E-4B6C-BABB-EF2CC6A2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27635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FF6A9-672F-41F3-A405-8465DA344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654A83-6CC2-4E7D-9797-EECDCAA54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2E105-CC87-42E2-82BB-CBD6AD463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4FC47-686C-44F6-A236-EFB062E45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A9B64-FC76-4246-A280-1477957A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F943A-37FF-434C-83C1-37DB21A89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97455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917FEA-C19D-4F18-AF97-3380E0629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9C09F-A910-4552-BC6C-A0FFC426C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AC2A8-8411-4991-B6B5-6CBA534BF3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788F8-6F7E-475E-A3AA-5DB632CFD69F}" type="datetimeFigureOut">
              <a:rPr lang="sr-Cyrl-RS" smtClean="0"/>
              <a:t>19.03.2020.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C7114-C235-471E-ADAA-372321FDF5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DF34F-1BDA-425B-B38C-E9081EF9B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FCFE5-F14E-4BCC-BBC7-28A67C585684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28928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F4775-28F4-41DB-AA4B-1C82C9BF9A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ДЕЛИКТНА ОДГОВОРНОСТ</a:t>
            </a:r>
            <a:br>
              <a:rPr lang="sr-Cyrl-RS" dirty="0"/>
            </a:br>
            <a:br>
              <a:rPr lang="sr-Cyrl-RS" dirty="0"/>
            </a:br>
            <a:r>
              <a:rPr lang="sr-Latn-RS" b="1" dirty="0"/>
              <a:t>TORTS</a:t>
            </a:r>
            <a:endParaRPr lang="sr-Cyrl-R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C44EA-52E1-45C9-81F3-0CC3D027DE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101537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1D79B-9DD8-4A4B-87DF-5EC80C4BE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C9C23-1064-4898-9782-968C45593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Нови Зеланд је као британска колонија примељивао енглеско право. </a:t>
            </a:r>
          </a:p>
          <a:p>
            <a:pPr algn="just"/>
            <a:r>
              <a:rPr lang="sr-Cyrl-RS" dirty="0"/>
              <a:t>Рецепција </a:t>
            </a:r>
            <a:r>
              <a:rPr lang="sr-Latn-RS" dirty="0"/>
              <a:t>Common Law </a:t>
            </a:r>
            <a:r>
              <a:rPr lang="sr-Cyrl-RS" dirty="0"/>
              <a:t>потврђена је законом из 1908. године</a:t>
            </a:r>
          </a:p>
          <a:p>
            <a:pPr algn="just"/>
            <a:r>
              <a:rPr lang="sr-Cyrl-RS" dirty="0"/>
              <a:t>Нови Зеланд је и данас у формално-правној вези са британском круном. </a:t>
            </a:r>
          </a:p>
          <a:p>
            <a:pPr algn="just"/>
            <a:r>
              <a:rPr lang="sr-Cyrl-RS" dirty="0"/>
              <a:t>Највиша правосудна инстанца у овој земљи је Тајни савет из Лондона. </a:t>
            </a:r>
          </a:p>
          <a:p>
            <a:pPr algn="just"/>
            <a:r>
              <a:rPr lang="sr-Cyrl-RS" dirty="0"/>
              <a:t>Утицај америчког и аустралијског права на право Новог Зеланда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295059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0BB5E-0511-4957-B175-5C21BC7DF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Рецепција </a:t>
            </a:r>
            <a:r>
              <a:rPr lang="sr-Latn-RS" dirty="0"/>
              <a:t>Common Low</a:t>
            </a:r>
            <a:r>
              <a:rPr lang="sr-Cyrl-RS" dirty="0"/>
              <a:t> у Канади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94ACE-D273-42FA-AC2B-E745C19E5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Канада је посебна када је реч о рецепцији </a:t>
            </a:r>
            <a:r>
              <a:rPr lang="sr-Latn-RS" dirty="0"/>
              <a:t>Common Law </a:t>
            </a:r>
            <a:r>
              <a:rPr lang="sr-Cyrl-RS" dirty="0"/>
              <a:t>.</a:t>
            </a:r>
          </a:p>
          <a:p>
            <a:pPr algn="just"/>
            <a:r>
              <a:rPr lang="sr-Cyrl-RS" dirty="0"/>
              <a:t>Један део Канаде био је насељен Французима, а 1763. године земљиште које је било под влашћу Француза прелази под власт Велике Британије</a:t>
            </a:r>
          </a:p>
          <a:p>
            <a:pPr algn="just"/>
            <a:r>
              <a:rPr lang="sr-Cyrl-RS" dirty="0"/>
              <a:t>Као знак компромиса, Велика Британија оставља самоуправу, а 1774. године доноси закон којим је остављена примена француског приватног права. </a:t>
            </a:r>
          </a:p>
          <a:p>
            <a:pPr algn="just"/>
            <a:r>
              <a:rPr lang="sr-Cyrl-RS" dirty="0"/>
              <a:t>У провинцији Квебек је озакоњена примена француског приватног права (оаза примене континенталног права), а у осталим деловима дошло је до рецепције </a:t>
            </a:r>
            <a:r>
              <a:rPr lang="sr-Latn-RS" dirty="0"/>
              <a:t>Common Law </a:t>
            </a:r>
            <a:endParaRPr lang="sr-Cyrl-RS" dirty="0"/>
          </a:p>
          <a:p>
            <a:pPr algn="just"/>
            <a:r>
              <a:rPr lang="sr-Cyrl-RS" dirty="0"/>
              <a:t>Квебек има свој Грађански законик</a:t>
            </a:r>
          </a:p>
        </p:txBody>
      </p:sp>
    </p:spTree>
    <p:extLst>
      <p:ext uri="{BB962C8B-B14F-4D97-AF65-F5344CB8AC3E}">
        <p14:creationId xmlns:p14="http://schemas.microsoft.com/office/powerpoint/2010/main" val="2069871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BA831-382A-4F00-B14B-9899FEF0D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Јужна Африка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6888B-4CA7-4F86-9329-2A614A5E0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sr-Cyrl-RS"/>
              <a:t>Правни систем Јужне Африке јавља се као својеврстан „хибрид“</a:t>
            </a:r>
          </a:p>
          <a:p>
            <a:pPr algn="just"/>
            <a:r>
              <a:rPr lang="sr-Cyrl-RS" dirty="0"/>
              <a:t>Римско право се одржало до данас, а </a:t>
            </a:r>
            <a:r>
              <a:rPr lang="sr-Latn-RS" dirty="0"/>
              <a:t>Common Law</a:t>
            </a:r>
            <a:r>
              <a:rPr lang="sr-Cyrl-RS" dirty="0"/>
              <a:t> систем је вршио снажан утицај на поједине области права </a:t>
            </a:r>
          </a:p>
          <a:p>
            <a:pPr algn="just"/>
            <a:r>
              <a:rPr lang="sr-Cyrl-RS" dirty="0"/>
              <a:t>Холанђани су у 17. веку отпочели са насељавањем Рта Добре Наде и на освојеним територијама примењивали </a:t>
            </a:r>
            <a:r>
              <a:rPr lang="sr-Cyrl-RS" dirty="0">
                <a:solidFill>
                  <a:srgbClr val="FF0000"/>
                </a:solidFill>
              </a:rPr>
              <a:t>тзв. римско-холандско право </a:t>
            </a:r>
            <a:r>
              <a:rPr lang="sr-Cyrl-RS" dirty="0"/>
              <a:t>које се примењивало и у матичној земљи.</a:t>
            </a:r>
          </a:p>
          <a:p>
            <a:pPr algn="just"/>
            <a:r>
              <a:rPr lang="sr-Cyrl-RS" dirty="0">
                <a:solidFill>
                  <a:srgbClr val="FF0000"/>
                </a:solidFill>
              </a:rPr>
              <a:t>Римско-холандско право је унификовани правни систем, примењиван у свим провинцијама, који чини мешавина феудалног, обичајног, римског и природног права. </a:t>
            </a:r>
          </a:p>
          <a:p>
            <a:pPr algn="just"/>
            <a:r>
              <a:rPr lang="sr-Cyrl-RS" dirty="0"/>
              <a:t>После британских освајања долази до мешања постојећег римско-холандског права са англосаксонским системом права. </a:t>
            </a:r>
          </a:p>
          <a:p>
            <a:pPr algn="just"/>
            <a:r>
              <a:rPr lang="sr-Cyrl-RS" dirty="0"/>
              <a:t>Области регулисања права својине, породице и наслеђивања биле су под утицајем прихваћеног романистичког начина размишљања. </a:t>
            </a:r>
          </a:p>
          <a:p>
            <a:pPr algn="just"/>
            <a:r>
              <a:rPr lang="sr-Cyrl-RS" dirty="0"/>
              <a:t>Области уговорног права, банкрота, права осигурања, поморског права, уставног права и процесног права биле су регулисане путем </a:t>
            </a:r>
            <a:r>
              <a:rPr lang="sr-Latn-RS" dirty="0"/>
              <a:t>Common Law</a:t>
            </a:r>
            <a:r>
              <a:rPr lang="sr-Cyrl-R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9744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6C461-73B4-4A55-98D7-BA1F57014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Шкотска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C6204-5B6B-457B-8894-5FE98D560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/>
              <a:t>Специфичан правни систем, тзв. шкотско право</a:t>
            </a:r>
          </a:p>
          <a:p>
            <a:pPr algn="just"/>
            <a:r>
              <a:rPr lang="sr-Cyrl-RS" dirty="0"/>
              <a:t>Правни систем Шкотске формиран је под утицајем </a:t>
            </a:r>
            <a:r>
              <a:rPr lang="sr-Latn-RS" dirty="0"/>
              <a:t>Common Low</a:t>
            </a:r>
            <a:r>
              <a:rPr lang="sr-Cyrl-RS" dirty="0"/>
              <a:t> и под утицајем континенталног права, наручито римско-холандског</a:t>
            </a:r>
          </a:p>
          <a:p>
            <a:pPr algn="just"/>
            <a:r>
              <a:rPr lang="sr-Cyrl-RS" dirty="0"/>
              <a:t>У правном систему средњовековне Шкотске доминантан утицај обичаја и канонског права</a:t>
            </a:r>
          </a:p>
          <a:p>
            <a:pPr algn="just"/>
            <a:r>
              <a:rPr lang="sr-Cyrl-RS" dirty="0"/>
              <a:t>Дух римског права дошао је преко правника, судија, адвоката који су се образовали на Универзитетима у Италији, Француској, Холандији</a:t>
            </a:r>
          </a:p>
          <a:p>
            <a:pPr algn="just"/>
            <a:r>
              <a:rPr lang="sr-Cyrl-RS" dirty="0"/>
              <a:t>Разликовање енглеског обичајног и шкотског обичајног права</a:t>
            </a:r>
          </a:p>
          <a:p>
            <a:pPr algn="just"/>
            <a:r>
              <a:rPr lang="sr-Latn-RS" b="1" dirty="0"/>
              <a:t>Court of Sessions </a:t>
            </a:r>
            <a:r>
              <a:rPr lang="sr-Cyrl-RS" b="1" dirty="0"/>
              <a:t>– </a:t>
            </a:r>
            <a:r>
              <a:rPr lang="sr-Cyrl-RS" dirty="0"/>
              <a:t>посебан судски орган, пресуде доношене на основу права заснованог на римском и шкотском обичајном праву</a:t>
            </a:r>
          </a:p>
          <a:p>
            <a:pPr algn="just"/>
            <a:r>
              <a:rPr lang="sr-Cyrl-RS" dirty="0"/>
              <a:t>Институт својине под утицајем римског права и обичаја</a:t>
            </a:r>
          </a:p>
          <a:p>
            <a:pPr algn="just"/>
            <a:r>
              <a:rPr lang="sr-Cyrl-RS" dirty="0"/>
              <a:t>Утицај </a:t>
            </a:r>
            <a:r>
              <a:rPr lang="sr-Latn-RS" dirty="0"/>
              <a:t>Common Low</a:t>
            </a:r>
            <a:r>
              <a:rPr lang="sr-Cyrl-RS" dirty="0"/>
              <a:t> система у начину и методама. Прихваћена доктрина прецедената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119688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FCCD5-7ACD-4D97-BF01-8EF607731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Правни систем Индије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4E402-E156-4292-A173-F95C30B87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b="1" dirty="0"/>
              <a:t>Колонизација</a:t>
            </a:r>
          </a:p>
          <a:p>
            <a:pPr algn="just"/>
            <a:r>
              <a:rPr lang="sr-Cyrl-RS" dirty="0"/>
              <a:t>Владавина династије Могул</a:t>
            </a:r>
          </a:p>
          <a:p>
            <a:pPr algn="just"/>
            <a:r>
              <a:rPr lang="sr-Latn-RS" dirty="0"/>
              <a:t>XVIII </a:t>
            </a:r>
            <a:r>
              <a:rPr lang="sr-Cyrl-RS" dirty="0"/>
              <a:t>век, царство пропада услед британске колонизације</a:t>
            </a:r>
          </a:p>
          <a:p>
            <a:pPr algn="just"/>
            <a:r>
              <a:rPr lang="sr-Cyrl-RS" dirty="0"/>
              <a:t>Упоредна примена исламског (шеријатског) права и хиндуистичког права са којим је англосаксонско право дошло у додир</a:t>
            </a:r>
          </a:p>
          <a:p>
            <a:pPr algn="just"/>
            <a:r>
              <a:rPr lang="sr-Cyrl-RS" b="1" dirty="0"/>
              <a:t>Правни систем</a:t>
            </a:r>
          </a:p>
          <a:p>
            <a:pPr algn="just"/>
            <a:r>
              <a:rPr lang="sr-Cyrl-RS" dirty="0"/>
              <a:t>За време владавине Могула на индијском потконтиненту дошло је до ширења ислама, посебно у источним и западним деловима. На то територији, претежни део становништва веровало је у хиндуизам.</a:t>
            </a:r>
          </a:p>
          <a:p>
            <a:pPr algn="just"/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975399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4E9C5-83DC-4694-A791-6677FE872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000" dirty="0"/>
              <a:t>Хиндуизам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DE7D5-F08F-4B5B-BFCB-DAA3E2EDC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sr-Cyrl-RS" dirty="0"/>
              <a:t>Настаје у трећем миленијуму пре Христа</a:t>
            </a:r>
          </a:p>
          <a:p>
            <a:pPr algn="just"/>
            <a:r>
              <a:rPr lang="sr-Cyrl-RS" b="1" dirty="0"/>
              <a:t>Реаинкарнација</a:t>
            </a:r>
            <a:r>
              <a:rPr lang="sr-Cyrl-RS" dirty="0"/>
              <a:t>-основ веровања хиндуизма</a:t>
            </a:r>
          </a:p>
          <a:p>
            <a:pPr algn="just"/>
            <a:r>
              <a:rPr lang="sr-Cyrl-RS" i="1" dirty="0"/>
              <a:t>Карма</a:t>
            </a:r>
            <a:r>
              <a:rPr lang="sr-Cyrl-RS" dirty="0"/>
              <a:t> и </a:t>
            </a:r>
            <a:r>
              <a:rPr lang="sr-Cyrl-RS" i="1" dirty="0"/>
              <a:t>самсара</a:t>
            </a:r>
          </a:p>
          <a:p>
            <a:pPr algn="just"/>
            <a:r>
              <a:rPr lang="sr-Cyrl-RS" dirty="0">
                <a:solidFill>
                  <a:srgbClr val="FF0000"/>
                </a:solidFill>
              </a:rPr>
              <a:t>ВЕДЕ </a:t>
            </a:r>
            <a:r>
              <a:rPr lang="sr-Cyrl-RS" dirty="0"/>
              <a:t>(знање, истина за сва времена)</a:t>
            </a:r>
            <a:r>
              <a:rPr lang="sr-Cyrl-RS" i="1" dirty="0"/>
              <a:t>- </a:t>
            </a:r>
            <a:r>
              <a:rPr lang="sr-Cyrl-RS" dirty="0"/>
              <a:t>један од извора хиндуизма. Садржи верску традицију Аријаца, народ који је населио долину Инда око 1500. године пре Христа</a:t>
            </a:r>
          </a:p>
          <a:p>
            <a:pPr algn="just"/>
            <a:r>
              <a:rPr lang="sr-Cyrl-RS" dirty="0"/>
              <a:t>Живот у оквиру каста</a:t>
            </a:r>
          </a:p>
          <a:p>
            <a:pPr algn="just"/>
            <a:r>
              <a:rPr lang="sr-Cyrl-RS" dirty="0">
                <a:solidFill>
                  <a:srgbClr val="FF0000"/>
                </a:solidFill>
              </a:rPr>
              <a:t>КАСТЕ- </a:t>
            </a:r>
            <a:r>
              <a:rPr lang="sr-Cyrl-RS" dirty="0"/>
              <a:t>групе људи које се разликују по свом економском и друштвеном положају, као и у погледу права. За сваку касту постоје посебна правила понашања</a:t>
            </a:r>
          </a:p>
          <a:p>
            <a:pPr algn="just"/>
            <a:r>
              <a:rPr lang="sr-Cyrl-RS" i="1" dirty="0"/>
              <a:t>Брамини</a:t>
            </a:r>
            <a:r>
              <a:rPr lang="sr-Cyrl-RS" dirty="0"/>
              <a:t> (свештеници)-највиша каста</a:t>
            </a:r>
          </a:p>
          <a:p>
            <a:pPr algn="just"/>
            <a:r>
              <a:rPr lang="sr-Cyrl-RS" i="1" dirty="0"/>
              <a:t>Шатрија</a:t>
            </a:r>
            <a:r>
              <a:rPr lang="sr-Cyrl-RS" dirty="0"/>
              <a:t> (ратници)-група у оквиру исте касте</a:t>
            </a:r>
          </a:p>
          <a:p>
            <a:pPr algn="just"/>
            <a:r>
              <a:rPr lang="sr-Cyrl-RS" i="1" dirty="0"/>
              <a:t>Вишија</a:t>
            </a:r>
            <a:r>
              <a:rPr lang="sr-Cyrl-RS" dirty="0"/>
              <a:t> (трговци)-нижа каста</a:t>
            </a:r>
          </a:p>
          <a:p>
            <a:pPr algn="just"/>
            <a:r>
              <a:rPr lang="sr-Cyrl-RS" i="1" dirty="0"/>
              <a:t>Судра </a:t>
            </a:r>
            <a:r>
              <a:rPr lang="sr-Cyrl-RS" dirty="0"/>
              <a:t>(слуге)-најнижа каста</a:t>
            </a:r>
          </a:p>
          <a:p>
            <a:pPr algn="just"/>
            <a:r>
              <a:rPr lang="sr-Cyrl-RS" i="1" dirty="0"/>
              <a:t>Парије </a:t>
            </a:r>
            <a:r>
              <a:rPr lang="sr-Cyrl-RS" dirty="0"/>
              <a:t>(недодирљиво)- мимо касти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40324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C9344-8CF0-4A0D-9107-495DF8584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>
                <a:solidFill>
                  <a:srgbClr val="FF0000"/>
                </a:solidFill>
              </a:rPr>
              <a:t>ДАРМА (дхарма)- </a:t>
            </a:r>
            <a:r>
              <a:rPr lang="sr-Cyrl-RS" sz="2800" dirty="0"/>
              <a:t>скуп моралних и правних правила. </a:t>
            </a:r>
            <a:br>
              <a:rPr lang="sr-Cyrl-RS" sz="2800" dirty="0"/>
            </a:br>
            <a:r>
              <a:rPr lang="sr-Cyrl-RS" sz="2800" dirty="0"/>
              <a:t>Учење дарме не познаје појам субјективних права, већ искључиво постојање моралних и верских дужности.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FB4EA-BC07-45D4-99C7-96563572D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>
                <a:solidFill>
                  <a:srgbClr val="FF0000"/>
                </a:solidFill>
              </a:rPr>
              <a:t>СУТРА- </a:t>
            </a:r>
            <a:r>
              <a:rPr lang="sr-Cyrl-RS" dirty="0"/>
              <a:t>правила која служе за постизање задовољста</a:t>
            </a:r>
          </a:p>
          <a:p>
            <a:pPr algn="just"/>
            <a:r>
              <a:rPr lang="sr-Cyrl-RS" i="1" dirty="0"/>
              <a:t>Дармашастра</a:t>
            </a:r>
            <a:r>
              <a:rPr lang="sr-Cyrl-RS" dirty="0"/>
              <a:t>- зборници дарме</a:t>
            </a:r>
          </a:p>
          <a:p>
            <a:pPr algn="just"/>
            <a:r>
              <a:rPr lang="sr-Cyrl-RS" dirty="0"/>
              <a:t>Основ хиндуистичког права нису закони које су доносили владари. Темељ су учења мудраца, у ведама (обичајном праву Хиндуса)</a:t>
            </a:r>
          </a:p>
          <a:p>
            <a:pPr algn="just"/>
            <a:r>
              <a:rPr lang="sr-Cyrl-RS" dirty="0"/>
              <a:t>Утицај </a:t>
            </a:r>
            <a:r>
              <a:rPr lang="sr-Latn-RS" dirty="0"/>
              <a:t>Common Low </a:t>
            </a:r>
            <a:r>
              <a:rPr lang="sr-Cyrl-RS" dirty="0"/>
              <a:t>система у појединим областима</a:t>
            </a:r>
          </a:p>
          <a:p>
            <a:pPr algn="just"/>
            <a:r>
              <a:rPr lang="sr-Cyrl-RS" dirty="0"/>
              <a:t>Британска круна је 1726. године успоставила своје судове. </a:t>
            </a:r>
          </a:p>
          <a:p>
            <a:pPr algn="just"/>
            <a:r>
              <a:rPr lang="sr-Latn-RS" dirty="0"/>
              <a:t>Common Low</a:t>
            </a:r>
            <a:r>
              <a:rPr lang="sr-Cyrl-RS" dirty="0"/>
              <a:t> се није примењивао у области породичног и наследног права. У ове области се примењивало обичајно право. </a:t>
            </a:r>
          </a:p>
          <a:p>
            <a:pPr algn="just"/>
            <a:endParaRPr lang="sr-Cyrl-RS" dirty="0"/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85113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C11D0-6D8F-4B2E-9CF3-8FB4EA677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1325563"/>
          </a:xfrm>
        </p:spPr>
        <p:txBody>
          <a:bodyPr/>
          <a:lstStyle/>
          <a:p>
            <a:r>
              <a:rPr lang="sr-Cyrl-RS" dirty="0"/>
              <a:t>тзв. англо-хиндуистичко право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4FEBB-68B3-4BCE-BF94-70A5D526A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Промена хиндуистичког права</a:t>
            </a:r>
          </a:p>
          <a:p>
            <a:pPr algn="just"/>
            <a:r>
              <a:rPr lang="sr-Cyrl-RS" dirty="0"/>
              <a:t>Спорове решавају енглеске судије, које због разумевања и праведнијег суђења користе помоћ локалних стручњака</a:t>
            </a:r>
          </a:p>
          <a:p>
            <a:pPr algn="just"/>
            <a:r>
              <a:rPr lang="sr-Cyrl-RS" dirty="0"/>
              <a:t>Могућност обраћања Тајном савету поводом одлука енглеских судова у Индији</a:t>
            </a:r>
          </a:p>
          <a:p>
            <a:pPr algn="just"/>
            <a:r>
              <a:rPr lang="sr-Cyrl-RS" dirty="0"/>
              <a:t>Тзв. правна комисија- рад на кодификацији права Индије. Израђен нацрт Кривичног законика, којим је доминирао енглески, али и француски утицај.</a:t>
            </a:r>
          </a:p>
          <a:p>
            <a:pPr algn="just"/>
            <a:r>
              <a:rPr lang="sr-Cyrl-RS" dirty="0"/>
              <a:t>У другој половини 19. века донети су бројни закони: Закон о грађанском поступку 1859., Кривични законик 1860., Закон о наслеђивању из 1865. године</a:t>
            </a:r>
          </a:p>
        </p:txBody>
      </p:sp>
    </p:spTree>
    <p:extLst>
      <p:ext uri="{BB962C8B-B14F-4D97-AF65-F5344CB8AC3E}">
        <p14:creationId xmlns:p14="http://schemas.microsoft.com/office/powerpoint/2010/main" val="1469779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726B7-34AC-4A66-AFAB-66F3C14C7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18B72-BADF-4447-B2D0-19D0B6559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Пред крај 19. века кодификовано је уговорно право, а Закон о преносу својине и Закон о трасту донети су 1882. године.</a:t>
            </a:r>
          </a:p>
          <a:p>
            <a:pPr algn="just"/>
            <a:r>
              <a:rPr lang="sr-Cyrl-RS" dirty="0"/>
              <a:t>После стицања независности 1947. године бржи развој хиндуситичког права</a:t>
            </a:r>
          </a:p>
          <a:p>
            <a:pPr algn="just"/>
            <a:r>
              <a:rPr lang="sr-Cyrl-RS" dirty="0"/>
              <a:t>Неуспели покушај кодификовања породичног и наследног права</a:t>
            </a:r>
          </a:p>
          <a:p>
            <a:pPr algn="just"/>
            <a:r>
              <a:rPr lang="sr-Cyrl-RS" dirty="0"/>
              <a:t>Устав из 1949. године, као најважнији правни и политички акт државе рађен је по узору на Устав САД-а, Канаде, Аустралије, Ирске па чак и на Вајмарски устав. </a:t>
            </a:r>
          </a:p>
          <a:p>
            <a:pPr algn="just"/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00694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2D6FA-5D2C-4BD8-8121-EF680029F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6C8B-38CC-446F-9458-715A1E18C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Англосаксонски систем права не познаје деликтну одговорност односно вануговорну грађанску одговорност на општим принципима већ је прецедентни систем створио јединствену збирку грађанскоправних деликата (сличност са римским правом)</a:t>
            </a:r>
          </a:p>
          <a:p>
            <a:pPr algn="just"/>
            <a:r>
              <a:rPr lang="sr-Cyrl-RS" dirty="0"/>
              <a:t>Грађанскоправни деликти су недозвољене радње којима се наноси имовинска штета, а може бити и штета која се наноси физичком или моралном интегритету личности. Штета која је настала не може бити последица кршења уговора.</a:t>
            </a:r>
          </a:p>
          <a:p>
            <a:pPr algn="just"/>
            <a:r>
              <a:rPr lang="sr-Cyrl-RS" dirty="0"/>
              <a:t>Тужба за деликт се може подићи само уколико је реч о деликту који се налази на листи (збирци деликата).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962383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11E5-9753-424B-BC36-72E0CB247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E987A-CB11-4B8C-A9D4-6EFB49983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Одговорност код већине деликата је </a:t>
            </a:r>
            <a:r>
              <a:rPr lang="sr-Cyrl-RS" dirty="0">
                <a:solidFill>
                  <a:srgbClr val="FF0000"/>
                </a:solidFill>
              </a:rPr>
              <a:t>објективна, </a:t>
            </a:r>
            <a:r>
              <a:rPr lang="sr-Cyrl-RS" dirty="0"/>
              <a:t>али има и оних код којих је потребно утврдити кривицу учиниоца.</a:t>
            </a:r>
          </a:p>
          <a:p>
            <a:pPr algn="just"/>
            <a:r>
              <a:rPr lang="sr-Cyrl-RS" dirty="0"/>
              <a:t>У овом систему, баш као и у римском праву, појам и врсте кривице су до детаља разрађени, али највећа пажња посвећена је појму нехата </a:t>
            </a:r>
            <a:r>
              <a:rPr lang="sr-Latn-RS" dirty="0"/>
              <a:t>(negligence).</a:t>
            </a:r>
          </a:p>
          <a:p>
            <a:pPr algn="just"/>
            <a:r>
              <a:rPr lang="sr-Cyrl-RS" dirty="0">
                <a:solidFill>
                  <a:srgbClr val="FF0000"/>
                </a:solidFill>
              </a:rPr>
              <a:t>Нехат </a:t>
            </a:r>
            <a:r>
              <a:rPr lang="sr-Cyrl-RS" dirty="0"/>
              <a:t>је дефинисан на различите начине, али не може се прихватити једно одређење. Најчешће се за његово одређење прихвата да је </a:t>
            </a:r>
            <a:r>
              <a:rPr lang="sr-Cyrl-RS" dirty="0">
                <a:solidFill>
                  <a:srgbClr val="FF0000"/>
                </a:solidFill>
              </a:rPr>
              <a:t>друштвено недопуштено понашање.</a:t>
            </a:r>
          </a:p>
          <a:p>
            <a:pPr algn="just"/>
            <a:r>
              <a:rPr lang="sr-Cyrl-RS" dirty="0"/>
              <a:t>Грађанскоправни деликт </a:t>
            </a:r>
            <a:r>
              <a:rPr lang="sr-Latn-RS" dirty="0"/>
              <a:t>tort</a:t>
            </a:r>
            <a:r>
              <a:rPr lang="sr-Cyrl-RS" dirty="0"/>
              <a:t> може истовремено бити и кривично дело. У оваквим случајевима одговорнсти се не искључују. </a:t>
            </a:r>
          </a:p>
        </p:txBody>
      </p:sp>
    </p:spTree>
    <p:extLst>
      <p:ext uri="{BB962C8B-B14F-4D97-AF65-F5344CB8AC3E}">
        <p14:creationId xmlns:p14="http://schemas.microsoft.com/office/powerpoint/2010/main" val="1341524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A9909-ED58-41CE-82D7-A8BEC7EC8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Врсте деликата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9CB1D-583F-4493-B129-954D3658A8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82212"/>
          </a:xfrm>
        </p:spPr>
        <p:txBody>
          <a:bodyPr>
            <a:normAutofit lnSpcReduction="10000"/>
          </a:bodyPr>
          <a:lstStyle/>
          <a:p>
            <a:r>
              <a:rPr lang="sr-Cyrl-RS" b="1" dirty="0"/>
              <a:t>Деликти против имовине</a:t>
            </a:r>
          </a:p>
          <a:p>
            <a:pPr marL="0" indent="0">
              <a:buNone/>
            </a:pPr>
            <a:endParaRPr lang="sr-Cyrl-RS" b="1" dirty="0"/>
          </a:p>
          <a:p>
            <a:r>
              <a:rPr lang="sr-Cyrl-RS" dirty="0"/>
              <a:t>-повреда својине</a:t>
            </a:r>
          </a:p>
          <a:p>
            <a:r>
              <a:rPr lang="sr-Cyrl-RS" dirty="0"/>
              <a:t>-коришћење туђе имовине </a:t>
            </a:r>
          </a:p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Важнији деликти су: прелаз стоке на туђе имање, подизање грађевине на туђем имању и сл.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363899-D8AA-406F-8080-CF17D9F87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2923928"/>
          </a:xfrm>
        </p:spPr>
        <p:txBody>
          <a:bodyPr>
            <a:normAutofit lnSpcReduction="10000"/>
          </a:bodyPr>
          <a:lstStyle/>
          <a:p>
            <a:r>
              <a:rPr lang="sr-Cyrl-RS" b="1" dirty="0"/>
              <a:t>Деликти против личности</a:t>
            </a:r>
          </a:p>
          <a:p>
            <a:pPr marL="0" indent="0">
              <a:buNone/>
            </a:pPr>
            <a:endParaRPr lang="sr-Cyrl-RS" b="1" dirty="0"/>
          </a:p>
          <a:p>
            <a:r>
              <a:rPr lang="sr-Cyrl-RS" dirty="0"/>
              <a:t>Важнији деликти су:  телесна повреда, увреда, клевета, шиканирање тужбама, повреда права на приватност и кућевни мир.</a:t>
            </a:r>
          </a:p>
        </p:txBody>
      </p:sp>
    </p:spTree>
    <p:extLst>
      <p:ext uri="{BB962C8B-B14F-4D97-AF65-F5344CB8AC3E}">
        <p14:creationId xmlns:p14="http://schemas.microsoft.com/office/powerpoint/2010/main" val="1667384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09B97-E98E-413C-B540-F7C750867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ПОПРОДИЧНО ПРАВО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442CC-0A9A-4B54-8328-BB0393DE8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/>
              <a:t>Грађански и црквени брак </a:t>
            </a:r>
          </a:p>
          <a:p>
            <a:pPr algn="just"/>
            <a:r>
              <a:rPr lang="sr-Cyrl-RS" dirty="0"/>
              <a:t>У Енглеској се брак може закључити пред државним органом или у цркви. Исто важи и за САД, али правила нису иста у свима државама чланицама.</a:t>
            </a:r>
          </a:p>
          <a:p>
            <a:pPr algn="just"/>
            <a:r>
              <a:rPr lang="sr-Cyrl-RS" dirty="0"/>
              <a:t>Обавеза издржавања између супружника. </a:t>
            </a:r>
          </a:p>
          <a:p>
            <a:pPr algn="just"/>
            <a:endParaRPr lang="sr-Cyrl-RS" dirty="0"/>
          </a:p>
          <a:p>
            <a:pPr algn="just"/>
            <a:r>
              <a:rPr lang="sr-Cyrl-RS" dirty="0"/>
              <a:t>РАЗВОД БРАКА</a:t>
            </a:r>
          </a:p>
          <a:p>
            <a:pPr algn="just"/>
            <a:r>
              <a:rPr lang="sr-Cyrl-RS" dirty="0"/>
              <a:t>Прељуба (дуго времена један од најважнијих разлога за развод брака). 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993517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EA06E-D7EF-4FF3-9332-A7581EA9A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Кривица за развод брака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F738-09AB-487D-A3CE-C906B1040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Проблеми утврђивања кривице </a:t>
            </a:r>
          </a:p>
          <a:p>
            <a:pPr algn="just"/>
            <a:r>
              <a:rPr lang="sr-Cyrl-RS" dirty="0"/>
              <a:t>Утврђена кривица- значај за право на издржавање и плаћање накнаде приликом развода</a:t>
            </a:r>
          </a:p>
          <a:p>
            <a:pPr algn="just"/>
            <a:r>
              <a:rPr lang="sr-Cyrl-RS" dirty="0"/>
              <a:t>Од 1973. сви бракоразводни разлози садржани су у једном </a:t>
            </a:r>
            <a:r>
              <a:rPr lang="sr-Cyrl-RS" dirty="0">
                <a:solidFill>
                  <a:srgbClr val="FF0000"/>
                </a:solidFill>
              </a:rPr>
              <a:t>Непоправљиво погоршање односа.</a:t>
            </a:r>
          </a:p>
          <a:p>
            <a:pPr algn="just"/>
            <a:r>
              <a:rPr lang="sr-Cyrl-RS" dirty="0"/>
              <a:t>Имовински односи у браку уређују су </a:t>
            </a:r>
            <a:r>
              <a:rPr lang="sr-Cyrl-RS" dirty="0">
                <a:solidFill>
                  <a:srgbClr val="FF0000"/>
                </a:solidFill>
              </a:rPr>
              <a:t>уговором. </a:t>
            </a:r>
          </a:p>
          <a:p>
            <a:pPr algn="just"/>
            <a:r>
              <a:rPr lang="sr-Cyrl-RS" dirty="0">
                <a:solidFill>
                  <a:srgbClr val="FF0000"/>
                </a:solidFill>
              </a:rPr>
              <a:t>Режим подељене имовине </a:t>
            </a:r>
            <a:r>
              <a:rPr lang="sr-Cyrl-RS" dirty="0"/>
              <a:t>за разлику од континенталног система где важи режим брачне тековине. </a:t>
            </a:r>
          </a:p>
          <a:p>
            <a:pPr algn="just"/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22163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3EA68-AE0B-4DA6-9806-E6314DFBF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ЗЕМЉЕ АНГЛОСАКСОНСКОГ СИСТЕМА ПРАВА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AF252-8CA6-4399-A860-312BF7BB9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b="1" dirty="0"/>
              <a:t>Колоније и рецепција права </a:t>
            </a:r>
          </a:p>
          <a:p>
            <a:pPr algn="just"/>
            <a:r>
              <a:rPr lang="sr-Cyrl-RS" dirty="0"/>
              <a:t>Колоније су настале као последица индустријске револуције</a:t>
            </a:r>
          </a:p>
          <a:p>
            <a:pPr algn="just"/>
            <a:r>
              <a:rPr lang="sr-Cyrl-RS" dirty="0"/>
              <a:t>Шпанија, Португалија, Белгија, Холандија, Француска, Енглеска, Русија успешне колонијалне силе</a:t>
            </a:r>
          </a:p>
          <a:p>
            <a:pPr algn="just"/>
            <a:r>
              <a:rPr lang="sr-Cyrl-RS" dirty="0"/>
              <a:t>Учвршћивању колонијалних царстава допринели: телеграф, пароброд, железница</a:t>
            </a:r>
          </a:p>
          <a:p>
            <a:pPr algn="just"/>
            <a:r>
              <a:rPr lang="sr-Cyrl-RS" dirty="0"/>
              <a:t>Упоредо са колонизацијом у колоније су долазили проналсци, достигнућа техничке револуције, култура, образовање и право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994370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B5DBC-E9D6-48B1-A17F-9E22B11AC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Рецепција </a:t>
            </a:r>
            <a:r>
              <a:rPr lang="sr-Latn-RS" dirty="0"/>
              <a:t>Common Low</a:t>
            </a:r>
            <a:r>
              <a:rPr lang="sr-Cyrl-RS" dirty="0"/>
              <a:t> у Америци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77809-5DAD-4A5F-BC33-5904C1145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/>
              <a:t>Америчко право је настало рецепцијом енглеског права у време насељавања Северне Америке.</a:t>
            </a:r>
          </a:p>
          <a:p>
            <a:pPr algn="just"/>
            <a:r>
              <a:rPr lang="sr-Cyrl-RS" dirty="0"/>
              <a:t>Енглески закони су се примењивали на новоосвојеним територијама. </a:t>
            </a:r>
          </a:p>
          <a:p>
            <a:pPr algn="just"/>
            <a:r>
              <a:rPr lang="sr-Cyrl-RS" dirty="0"/>
              <a:t>Душтвено-економске промене у 18. веку утицале су на право. Правни систем тадашње америчке метрополе почиње да се развија. </a:t>
            </a:r>
          </a:p>
          <a:p>
            <a:pPr algn="just"/>
            <a:r>
              <a:rPr lang="sr-Cyrl-RS" dirty="0"/>
              <a:t>Штампање књиге Вилијема Блекстона „Коментари Енглеског права“ и књиге „Коментари аимеричког права“судије Џемс Кента</a:t>
            </a:r>
          </a:p>
          <a:p>
            <a:pPr algn="just"/>
            <a:r>
              <a:rPr lang="sr-Cyrl-RS" dirty="0"/>
              <a:t>Одвајањем од Круне и доношењем Устава, САД наставаљају са крупним друштвеним и политичким променама. </a:t>
            </a:r>
          </a:p>
          <a:p>
            <a:pPr algn="just"/>
            <a:r>
              <a:rPr lang="sr-Cyrl-RS" dirty="0"/>
              <a:t>Децентрализација права </a:t>
            </a:r>
            <a:r>
              <a:rPr lang="sr-Latn-RS" dirty="0"/>
              <a:t>Common Law</a:t>
            </a:r>
            <a:r>
              <a:rPr lang="sr-Cyrl-RS" dirty="0"/>
              <a:t>, у САД-у није био у потпуности јединствне систем права. Свака држава је за себе градила свој систем права.</a:t>
            </a:r>
          </a:p>
        </p:txBody>
      </p:sp>
    </p:spTree>
    <p:extLst>
      <p:ext uri="{BB962C8B-B14F-4D97-AF65-F5344CB8AC3E}">
        <p14:creationId xmlns:p14="http://schemas.microsoft.com/office/powerpoint/2010/main" val="1949211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C4DEF-96FE-48D5-89AE-EF0577C5B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Рецепција </a:t>
            </a:r>
            <a:r>
              <a:rPr lang="sr-Latn-RS" dirty="0"/>
              <a:t>Common Low</a:t>
            </a:r>
            <a:r>
              <a:rPr lang="sr-Cyrl-RS" dirty="0"/>
              <a:t> у Аустралији и Новом Зеланду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D92E-2156-4AC9-9BB3-A4A7E8420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Cyrl-RS" dirty="0"/>
              <a:t>Аустралија је у 18. веку формално постала посед енглеске краљице, а законом из 1828. године, </a:t>
            </a:r>
            <a:r>
              <a:rPr lang="sr-Latn-RS" dirty="0"/>
              <a:t>Common Law</a:t>
            </a:r>
            <a:r>
              <a:rPr lang="sr-Cyrl-RS" dirty="0"/>
              <a:t> је постао званични правни систем. </a:t>
            </a:r>
          </a:p>
          <a:p>
            <a:pPr algn="just"/>
            <a:r>
              <a:rPr lang="sr-Cyrl-RS" dirty="0"/>
              <a:t>Уставом из 1900. године Аустралија је постала федерална држава шест федералних јединица у свом саставу. </a:t>
            </a:r>
          </a:p>
          <a:p>
            <a:pPr algn="just"/>
            <a:r>
              <a:rPr lang="sr-Cyrl-RS" dirty="0"/>
              <a:t>Пракса енглеских судова има велики утицај на право, а енглески преседани се и даље могу цитирати пред аустралијским судовима.</a:t>
            </a:r>
          </a:p>
          <a:p>
            <a:pPr algn="just"/>
            <a:r>
              <a:rPr lang="sr-Cyrl-RS" dirty="0"/>
              <a:t>У појединим федералним државама задржана је енглеска подела адвоката на солиситоре и баристере</a:t>
            </a:r>
          </a:p>
          <a:p>
            <a:pPr algn="just"/>
            <a:r>
              <a:rPr lang="sr-Cyrl-RS" dirty="0"/>
              <a:t>Аустралијско право је билско енглеском праву по правничком методу, по судском поступку и по основним правним институтима. Ова два система су слична и у области законодавне технике и у тумачењу закона. </a:t>
            </a:r>
            <a:endParaRPr lang="sr-Latn-RS" dirty="0"/>
          </a:p>
          <a:p>
            <a:pPr algn="just"/>
            <a:r>
              <a:rPr lang="sr-Cyrl-RS" dirty="0"/>
              <a:t>Породично право-изузетак. Посебним законом из 1975. године породично право Аустралије је кодификовано. </a:t>
            </a:r>
          </a:p>
        </p:txBody>
      </p:sp>
    </p:spTree>
    <p:extLst>
      <p:ext uri="{BB962C8B-B14F-4D97-AF65-F5344CB8AC3E}">
        <p14:creationId xmlns:p14="http://schemas.microsoft.com/office/powerpoint/2010/main" val="4064518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1472</Words>
  <Application>Microsoft Office PowerPoint</Application>
  <PresentationFormat>Widescreen</PresentationFormat>
  <Paragraphs>117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ДЕЛИКТНА ОДГОВОРНОСТ  TORTS</vt:lpstr>
      <vt:lpstr>PowerPoint Presentation</vt:lpstr>
      <vt:lpstr>PowerPoint Presentation</vt:lpstr>
      <vt:lpstr>Врсте деликата</vt:lpstr>
      <vt:lpstr>ПОПРОДИЧНО ПРАВО</vt:lpstr>
      <vt:lpstr>Кривица за развод брака</vt:lpstr>
      <vt:lpstr>ЗЕМЉЕ АНГЛОСАКСОНСКОГ СИСТЕМА ПРАВА</vt:lpstr>
      <vt:lpstr>Рецепција Common Low у Америци</vt:lpstr>
      <vt:lpstr>Рецепција Common Low у Аустралији и Новом Зеланду</vt:lpstr>
      <vt:lpstr>PowerPoint Presentation</vt:lpstr>
      <vt:lpstr>Рецепција Common Low у Канади</vt:lpstr>
      <vt:lpstr>Јужна Африка</vt:lpstr>
      <vt:lpstr>Шкотска</vt:lpstr>
      <vt:lpstr>Правни систем Индије</vt:lpstr>
      <vt:lpstr>Хиндуизам</vt:lpstr>
      <vt:lpstr>ДАРМА (дхарма)- скуп моралних и правних правила.  Учење дарме не познаје појам субјективних права, већ искључиво постојање моралних и верских дужности.</vt:lpstr>
      <vt:lpstr>тзв. англо-хиндуистичко право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ДЕЛИКТНА ОДГОВОРНОСТ  TORTS</dc:title>
  <dc:creator>Milica Sovrlic</dc:creator>
  <cp:lastModifiedBy>Milica Sovrlic</cp:lastModifiedBy>
  <cp:revision>31</cp:revision>
  <dcterms:created xsi:type="dcterms:W3CDTF">2020-03-18T16:15:45Z</dcterms:created>
  <dcterms:modified xsi:type="dcterms:W3CDTF">2020-03-19T20:53:29Z</dcterms:modified>
</cp:coreProperties>
</file>