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29" y="-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3CFF-4B5B-44BE-8CFA-014A43E057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Грађанске кодификације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8CF5B-A174-46B2-A56C-11A2B9A765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788672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CF754-070D-4144-9B29-AD3EEFCF1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80288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3AE89-E451-499E-ADCB-E5C2927B2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4520" y="2141220"/>
            <a:ext cx="8458200" cy="3598807"/>
          </a:xfrm>
        </p:spPr>
        <p:txBody>
          <a:bodyPr/>
          <a:lstStyle/>
          <a:p>
            <a:pPr algn="just"/>
            <a:r>
              <a:rPr lang="sr-Cyrl-RS" b="1" i="1" dirty="0"/>
              <a:t>Пар. 396 </a:t>
            </a:r>
            <a:r>
              <a:rPr lang="sr-Cyrl-RS" i="1" dirty="0"/>
              <a:t>Српског грађанског законика каже</a:t>
            </a:r>
            <a:r>
              <a:rPr lang="sr-Cyrl-RS" dirty="0"/>
              <a:t>: </a:t>
            </a:r>
            <a:r>
              <a:rPr lang="sr-Cyrl-RS" i="1" dirty="0"/>
              <a:t>„деца мушка умрлога и њихови мушки потомци добијају први наследство, они искључују сестре, оца и све претке њене и њихово потомство или побочне сроднике“</a:t>
            </a:r>
          </a:p>
          <a:p>
            <a:pPr algn="just"/>
            <a:endParaRPr lang="sr-Cyrl-RS" i="1" dirty="0"/>
          </a:p>
          <a:p>
            <a:pPr algn="just"/>
            <a:r>
              <a:rPr lang="sr-Cyrl-RS" b="1" i="1" dirty="0"/>
              <a:t>Пар.448: </a:t>
            </a:r>
            <a:r>
              <a:rPr lang="sr-Cyrl-RS" i="1" dirty="0"/>
              <a:t>„Чим се, дакле, зна да је што последње расположење, онда не треба завештатељ да себи здржава право да може своје расположење порећи, то се већ по себи разуме .“</a:t>
            </a:r>
          </a:p>
          <a:p>
            <a:pPr algn="r"/>
            <a:r>
              <a:rPr lang="sr-Cyrl-RS" sz="1200" i="1" dirty="0"/>
              <a:t>Извор:  Е. Станковић, О Српском грађанском законику, Крагујевац 2009</a:t>
            </a:r>
            <a:r>
              <a:rPr lang="sr-Cyrl-R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923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D19AB-077D-4AC2-B143-AD8791CBD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Аустријски грађански законик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32F7B-6510-41A9-B7A3-3EACB06199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r>
              <a:rPr lang="sr-Cyrl-RS" dirty="0"/>
              <a:t>Аустријски грађански законик 1811.</a:t>
            </a:r>
          </a:p>
          <a:p>
            <a:pPr algn="just"/>
            <a:r>
              <a:rPr lang="sr-Cyrl-RS" dirty="0"/>
              <a:t>(Општи грађански законик)</a:t>
            </a:r>
          </a:p>
          <a:p>
            <a:r>
              <a:rPr lang="sr-Cyrl-RS" dirty="0"/>
              <a:t>Примењиван у свим наследним земљама Хабзбуршке монархије</a:t>
            </a:r>
          </a:p>
          <a:p>
            <a:endParaRPr lang="sr-Cyrl-RS" dirty="0"/>
          </a:p>
          <a:p>
            <a:pPr algn="just"/>
            <a:endParaRPr lang="sr-Cyrl-R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B803EE-CC97-482F-BCA0-9DCECB932C6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86726" y="2414727"/>
            <a:ext cx="2734323" cy="3325674"/>
          </a:xfrm>
        </p:spPr>
      </p:pic>
    </p:spTree>
    <p:extLst>
      <p:ext uri="{BB962C8B-B14F-4D97-AF65-F5344CB8AC3E}">
        <p14:creationId xmlns:p14="http://schemas.microsoft.com/office/powerpoint/2010/main" val="1791257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53CEF-511D-4956-8588-3C15CA4DA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624411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8603C-EAC2-4F7B-BF1A-279861C2A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6039" y="2130642"/>
            <a:ext cx="9232777" cy="3609386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1. Објасните како је текао рад на изради грађанског законика Хабзбуршке монархије.</a:t>
            </a:r>
          </a:p>
          <a:p>
            <a:pPr algn="just"/>
            <a:r>
              <a:rPr lang="sr-Cyrl-RS" sz="2000" dirty="0"/>
              <a:t>2. Аустријски грађански законик за основу има:</a:t>
            </a:r>
          </a:p>
          <a:p>
            <a:pPr algn="just"/>
            <a:r>
              <a:rPr lang="sr-Cyrl-RS" sz="2000" dirty="0"/>
              <a:t>-ставове Кантове рационалистичке филозофије,</a:t>
            </a:r>
          </a:p>
          <a:p>
            <a:pPr algn="just"/>
            <a:r>
              <a:rPr lang="sr-Cyrl-RS" sz="2000" dirty="0"/>
              <a:t>-природно право и</a:t>
            </a:r>
          </a:p>
          <a:p>
            <a:pPr algn="just"/>
            <a:r>
              <a:rPr lang="sr-Cyrl-RS" sz="2000" dirty="0"/>
              <a:t>- ---------------------------------------------</a:t>
            </a:r>
          </a:p>
          <a:p>
            <a:pPr algn="just"/>
            <a:r>
              <a:rPr lang="sr-Cyrl-RS" sz="2000" dirty="0"/>
              <a:t>3. По ком систему (институционалном или пандектном) је распоређена материја у АГЗ-у?</a:t>
            </a:r>
          </a:p>
        </p:txBody>
      </p:sp>
    </p:spTree>
    <p:extLst>
      <p:ext uri="{BB962C8B-B14F-4D97-AF65-F5344CB8AC3E}">
        <p14:creationId xmlns:p14="http://schemas.microsoft.com/office/powerpoint/2010/main" val="386527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E940-C281-4AC9-B341-6EF73F1D3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429102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B56E9-2EDA-4FB5-8E09-17568BC7C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6442" y="1677879"/>
            <a:ext cx="10067277" cy="4385569"/>
          </a:xfrm>
        </p:spPr>
        <p:txBody>
          <a:bodyPr>
            <a:normAutofit/>
          </a:bodyPr>
          <a:lstStyle/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4. Да ли је Аустријски грађански законик мењан?</a:t>
            </a:r>
          </a:p>
          <a:p>
            <a:pPr algn="just"/>
            <a:r>
              <a:rPr lang="sr-Cyrl-RS" sz="2000" dirty="0"/>
              <a:t>5. У којим областима су измене вршене?</a:t>
            </a:r>
          </a:p>
          <a:p>
            <a:pPr algn="just"/>
            <a:r>
              <a:rPr lang="sr-Cyrl-RS" sz="2000" dirty="0"/>
              <a:t>6. Наведите неке разлоге за измене АГЗ.</a:t>
            </a:r>
          </a:p>
          <a:p>
            <a:pPr algn="just"/>
            <a:r>
              <a:rPr lang="sr-Cyrl-RS" sz="2000" dirty="0"/>
              <a:t>7. Шта значи када се каже да је АГЗ  </a:t>
            </a:r>
            <a:r>
              <a:rPr lang="sr-Cyrl-RS" sz="2000" b="1" dirty="0"/>
              <a:t>анахронизам</a:t>
            </a:r>
            <a:r>
              <a:rPr lang="sr-Cyrl-RS" sz="2000" dirty="0"/>
              <a:t> свог времена?</a:t>
            </a:r>
          </a:p>
          <a:p>
            <a:pPr algn="just"/>
            <a:r>
              <a:rPr lang="sr-Cyrl-RS" sz="2000" dirty="0"/>
              <a:t>8. Аустријски грађански законик познаје само црквени брак, а све због великог утицаја клерикалних организација. </a:t>
            </a:r>
          </a:p>
          <a:p>
            <a:pPr algn="just"/>
            <a:r>
              <a:rPr lang="sr-Cyrl-RS" sz="2000" dirty="0"/>
              <a:t>-Да ли може бити дозвољено да се закључи грађански брак?</a:t>
            </a:r>
          </a:p>
          <a:p>
            <a:pPr algn="just"/>
            <a:r>
              <a:rPr lang="sr-Cyrl-RS" sz="2000" dirty="0"/>
              <a:t>9. У којим земљама је АГЗ је имао утицаја?</a:t>
            </a:r>
          </a:p>
          <a:p>
            <a:pPr algn="just"/>
            <a:endParaRPr lang="sr-Cyrl-RS" sz="2000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112880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E5ACE-A903-42D9-849D-B706DA419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Српски грађански законик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4F53D-4856-4D95-8C2E-C35DFBDB7A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r>
              <a:rPr lang="sr-Cyrl-RS" dirty="0"/>
              <a:t>Српски грађански законик, 1844. године</a:t>
            </a:r>
          </a:p>
          <a:p>
            <a:pPr algn="just"/>
            <a:endParaRPr lang="sr-Cyrl-R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284AB6E-CF2F-4E24-8A64-22EE0A31BF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09172" y="2396971"/>
            <a:ext cx="2974019" cy="3316441"/>
          </a:xfrm>
        </p:spPr>
      </p:pic>
    </p:spTree>
    <p:extLst>
      <p:ext uri="{BB962C8B-B14F-4D97-AF65-F5344CB8AC3E}">
        <p14:creationId xmlns:p14="http://schemas.microsoft.com/office/powerpoint/2010/main" val="232607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0DE4C-2AB5-4A94-B527-BC63DB561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633289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56342-B098-4622-9277-9A961E43A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3560" y="2232660"/>
            <a:ext cx="8702040" cy="3507367"/>
          </a:xfrm>
        </p:spPr>
        <p:txBody>
          <a:bodyPr>
            <a:normAutofit/>
          </a:bodyPr>
          <a:lstStyle/>
          <a:p>
            <a:pPr algn="just"/>
            <a:r>
              <a:rPr lang="sr-Cyrl-RS" dirty="0"/>
              <a:t>1. Када је донет Српски грађански законик и који европски грађански законик је био узор?</a:t>
            </a:r>
          </a:p>
          <a:p>
            <a:pPr algn="just"/>
            <a:r>
              <a:rPr lang="sr-Cyrl-RS" dirty="0"/>
              <a:t>2. Да ли је одувек било заступљено мишљење да узор српске кодификације грађанске материје треба да буде АГЗ?</a:t>
            </a:r>
          </a:p>
          <a:p>
            <a:pPr lvl="1" algn="just"/>
            <a:r>
              <a:rPr lang="sr-Cyrl-RS" dirty="0"/>
              <a:t>-Због чега?</a:t>
            </a:r>
          </a:p>
          <a:p>
            <a:pPr algn="just"/>
            <a:r>
              <a:rPr lang="sr-Cyrl-RS" dirty="0"/>
              <a:t>3. Ком правном кругу, германском или романском је Србија припадала доношењем Законика?</a:t>
            </a:r>
          </a:p>
          <a:p>
            <a:pPr algn="just"/>
            <a:r>
              <a:rPr lang="sr-Cyrl-RS" dirty="0"/>
              <a:t>4. Да ли је Србија кроз правну науку, а касније и законодавство остала под германским утицајем?</a:t>
            </a:r>
          </a:p>
          <a:p>
            <a:pPr algn="just"/>
            <a:r>
              <a:rPr lang="sr-Cyrl-RS" dirty="0"/>
              <a:t>5. Да ли се поједине одредбе СГЗ-а могу примењивати данас? </a:t>
            </a:r>
          </a:p>
        </p:txBody>
      </p:sp>
    </p:spTree>
    <p:extLst>
      <p:ext uri="{BB962C8B-B14F-4D97-AF65-F5344CB8AC3E}">
        <p14:creationId xmlns:p14="http://schemas.microsoft.com/office/powerpoint/2010/main" val="2634470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2B99F-2074-4710-9E6D-53E2B6C4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016508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Неке одредбе српског грађанског законика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9E181-0B11-41BC-934B-1BE608E71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320" y="2638044"/>
            <a:ext cx="8679180" cy="310198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/>
              <a:t>Рапоред материја </a:t>
            </a:r>
            <a:r>
              <a:rPr lang="sr-Cyrl-RS" i="1" dirty="0"/>
              <a:t>у Српском грађанском законику </a:t>
            </a:r>
            <a:r>
              <a:rPr lang="sr-Cyrl-RS" dirty="0"/>
              <a:t>изгледао је овако:</a:t>
            </a:r>
          </a:p>
          <a:p>
            <a:pPr algn="just"/>
            <a:r>
              <a:rPr lang="sr-Cyrl-RS" dirty="0"/>
              <a:t>УВОД</a:t>
            </a:r>
          </a:p>
          <a:p>
            <a:pPr algn="just"/>
            <a:r>
              <a:rPr lang="sr-Cyrl-RS" dirty="0"/>
              <a:t>А. О грађанским законицима уопште</a:t>
            </a:r>
          </a:p>
          <a:p>
            <a:pPr algn="just"/>
            <a:r>
              <a:rPr lang="sr-Cyrl-RS" dirty="0"/>
              <a:t>Б. Основне црте правде и правице у законима грађанским</a:t>
            </a:r>
          </a:p>
          <a:p>
            <a:pPr algn="just"/>
            <a:r>
              <a:rPr lang="sr-Cyrl-RS" dirty="0"/>
              <a:t>ЧЕСТ ПРВА- О правима личним</a:t>
            </a:r>
          </a:p>
          <a:p>
            <a:pPr algn="just"/>
            <a:r>
              <a:rPr lang="sr-Cyrl-RS" dirty="0"/>
              <a:t>ЧЕСТ ДРУГА-Први одељак- О правима стварним</a:t>
            </a:r>
          </a:p>
          <a:p>
            <a:pPr algn="just"/>
            <a:r>
              <a:rPr lang="sr-Cyrl-RS" dirty="0"/>
              <a:t>                             Други одељак</a:t>
            </a:r>
          </a:p>
          <a:p>
            <a:pPr algn="just"/>
            <a:r>
              <a:rPr lang="sr-Cyrl-RS" dirty="0"/>
              <a:t>ЧЕСТ ТРЕЋА- Општа опредељења за права лична и стварна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73955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CF2B9-0001-40F2-826A-97FAEB6BB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95528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8BB5-2BF4-41A0-913E-A0294C5FD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120" y="2346960"/>
            <a:ext cx="8801100" cy="3393067"/>
          </a:xfrm>
        </p:spPr>
        <p:txBody>
          <a:bodyPr/>
          <a:lstStyle/>
          <a:p>
            <a:pPr algn="just"/>
            <a:r>
              <a:rPr lang="sr-Cyrl-RS" dirty="0"/>
              <a:t>Велика а можда и највећа заслуга Српског грађанског законика је што је његовим прописима установљена чиста грађанскоправна, приватна својина.</a:t>
            </a:r>
          </a:p>
          <a:p>
            <a:pPr algn="just"/>
            <a:endParaRPr lang="sr-Cyrl-RS" dirty="0"/>
          </a:p>
          <a:p>
            <a:pPr algn="just"/>
            <a:r>
              <a:rPr lang="sr-Cyrl-RS" i="1" dirty="0"/>
              <a:t>Норма садржана у </a:t>
            </a:r>
            <a:r>
              <a:rPr lang="sr-Cyrl-RS" b="1" i="1" dirty="0"/>
              <a:t>пар.211 </a:t>
            </a:r>
            <a:r>
              <a:rPr lang="sr-Cyrl-RS" i="1" dirty="0"/>
              <a:t>каже: „да је сваки Србин савршени господар од својих добара, тако да је он властан, ова по својој вољи уживати, с њима по вољи располагати , и свакога отуда искључити, наравно по прпису закона“</a:t>
            </a:r>
          </a:p>
          <a:p>
            <a:pPr algn="just"/>
            <a:r>
              <a:rPr lang="sr-Cyrl-RS" dirty="0"/>
              <a:t>Параграф 211 је настао спајањем параграфа 353 и 354 Аустријског грађанског законика , тако што су они сажети и при томе је коришћена српска језичка формулација.</a:t>
            </a:r>
          </a:p>
        </p:txBody>
      </p:sp>
    </p:spTree>
    <p:extLst>
      <p:ext uri="{BB962C8B-B14F-4D97-AF65-F5344CB8AC3E}">
        <p14:creationId xmlns:p14="http://schemas.microsoft.com/office/powerpoint/2010/main" val="653114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9202F-3BEB-4007-BBD6-9E3A84D08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65048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C9E37-D9F5-417E-8EA4-1DE609F11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1620" y="2194560"/>
            <a:ext cx="8734044" cy="3606427"/>
          </a:xfrm>
        </p:spPr>
        <p:txBody>
          <a:bodyPr/>
          <a:lstStyle/>
          <a:p>
            <a:pPr algn="just"/>
            <a:r>
              <a:rPr lang="sr-Cyrl-RS" dirty="0"/>
              <a:t>Најважнија разилажења између два Законика је у области породичног и наследног права, односно института задружне породице и законског наследног реда.</a:t>
            </a:r>
          </a:p>
          <a:p>
            <a:pPr algn="just"/>
            <a:r>
              <a:rPr lang="sr-Cyrl-RS" dirty="0"/>
              <a:t>Задруга је владајући облик велике, патријархалне породице српског друштва у време доношења СГЗ-а.</a:t>
            </a:r>
          </a:p>
          <a:p>
            <a:pPr algn="just"/>
            <a:r>
              <a:rPr lang="sr-Cyrl-RS" b="1" i="1" dirty="0"/>
              <a:t>Параграф 507 </a:t>
            </a:r>
            <a:r>
              <a:rPr lang="sr-Cyrl-RS" i="1" dirty="0"/>
              <a:t>гласи: „задруга је онде где смеса заједничког живота и имања свезом сродства или усвојењем по природи основана и утврђена. Задруга се зове и кућа задружна за разлику од инокосне“.</a:t>
            </a:r>
          </a:p>
          <a:p>
            <a:pPr algn="just"/>
            <a:r>
              <a:rPr lang="sr-Cyrl-RS" b="1" i="1" dirty="0"/>
              <a:t>Пар. 508 гласи</a:t>
            </a:r>
            <a:r>
              <a:rPr lang="sr-Cyrl-RS" i="1" dirty="0"/>
              <a:t>: „ Што је год имање и добра у задрузи, није једнога, но свију: и што год који у задрузи прибави, није себи но свима је прибавио.“</a:t>
            </a:r>
          </a:p>
        </p:txBody>
      </p:sp>
    </p:spTree>
    <p:extLst>
      <p:ext uri="{BB962C8B-B14F-4D97-AF65-F5344CB8AC3E}">
        <p14:creationId xmlns:p14="http://schemas.microsoft.com/office/powerpoint/2010/main" val="367175282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76</TotalTime>
  <Words>599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Corbel</vt:lpstr>
      <vt:lpstr>Gill Sans MT</vt:lpstr>
      <vt:lpstr>Parcel</vt:lpstr>
      <vt:lpstr>Грађанске кодификације</vt:lpstr>
      <vt:lpstr>Аустријски грађански законик</vt:lpstr>
      <vt:lpstr>PowerPoint Presentation</vt:lpstr>
      <vt:lpstr>PowerPoint Presentation</vt:lpstr>
      <vt:lpstr>Српски грађански законик</vt:lpstr>
      <vt:lpstr>PowerPoint Presentation</vt:lpstr>
      <vt:lpstr>Неке одредбе српског грађанског законика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Грађанске кодификације</dc:title>
  <dc:creator>Milica Sovrlic</dc:creator>
  <cp:lastModifiedBy>Milica Sovrlic</cp:lastModifiedBy>
  <cp:revision>9</cp:revision>
  <dcterms:created xsi:type="dcterms:W3CDTF">2020-05-05T07:25:04Z</dcterms:created>
  <dcterms:modified xsi:type="dcterms:W3CDTF">2020-05-05T08:41:36Z</dcterms:modified>
</cp:coreProperties>
</file>