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E1FAB-FE25-4AFC-A021-528DFB62CB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3A8C3-D0BD-4E7C-9353-016C3E6EA2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6205B6-B421-4406-8C09-82405DEBE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BF034-5EEB-40D9-B9D6-B2F74A666D87}" type="datetimeFigureOut">
              <a:rPr lang="sr-Cyrl-RS" smtClean="0"/>
              <a:t>20.04.2020.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A8CAA4-BE1B-4690-AA45-343170980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8814D9-B6F4-44C1-AE5A-82C1CAAAA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14187-9A35-4D71-A797-5DA9D49C2538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904393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1F08B-B99C-4999-8C7A-876CC90A0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252E2A-9127-4D1D-8A4D-A2F4C8EED5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49DB30-C30D-4362-AF15-17FE1803B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BF034-5EEB-40D9-B9D6-B2F74A666D87}" type="datetimeFigureOut">
              <a:rPr lang="sr-Cyrl-RS" smtClean="0"/>
              <a:t>20.04.2020.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B4EC55-DCBD-47CC-B8CD-57E890BFB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5A91A3-B0E6-4B17-9EC1-C2FD28C1D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14187-9A35-4D71-A797-5DA9D49C2538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1503926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55E116-119C-4B34-8D43-3910341898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D84C16-FCB5-43E2-83B5-8366D9ADD7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B46A44-88F0-4067-B59A-91A2EB57D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BF034-5EEB-40D9-B9D6-B2F74A666D87}" type="datetimeFigureOut">
              <a:rPr lang="sr-Cyrl-RS" smtClean="0"/>
              <a:t>20.04.2020.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977C3-97FD-4B0A-B90E-BDD28C407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F803B3-1A8A-4FE2-B282-88C38A808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14187-9A35-4D71-A797-5DA9D49C2538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695533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58E62-28F6-4462-94B7-F52FBD85E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23C2F-C0D3-4B3A-AFF6-7834092484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7FC917-C5B2-4B1F-A503-8DEFAAFF9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BF034-5EEB-40D9-B9D6-B2F74A666D87}" type="datetimeFigureOut">
              <a:rPr lang="sr-Cyrl-RS" smtClean="0"/>
              <a:t>20.04.2020.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8A1093-A2C7-43AC-8DE6-120262F80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1AB33F-B392-4E15-AF0F-B7543A072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14187-9A35-4D71-A797-5DA9D49C2538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956058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AA80D-46DB-475B-88A0-49FC4D401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7BFEB8-4D3D-4991-A6DB-4EBF6C66CA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534878-95D3-4DF8-8AD0-E9D75F18E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BF034-5EEB-40D9-B9D6-B2F74A666D87}" type="datetimeFigureOut">
              <a:rPr lang="sr-Cyrl-RS" smtClean="0"/>
              <a:t>20.04.2020.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ED1221-4F70-4F09-AF1A-800AD3DC3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FA5C9D-45AD-43FF-BB57-8DF624F9A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14187-9A35-4D71-A797-5DA9D49C2538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392804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B157E-EFCD-4AE0-B6ED-8857F103D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56241-F2DD-4710-842E-72C4E10045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BD0EFD-643B-4D55-804E-77FC24CDCE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A72F4C-647E-402E-A2CD-504B90DED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BF034-5EEB-40D9-B9D6-B2F74A666D87}" type="datetimeFigureOut">
              <a:rPr lang="sr-Cyrl-RS" smtClean="0"/>
              <a:t>20.04.2020.</a:t>
            </a:fld>
            <a:endParaRPr lang="sr-Cyrl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AF850C-7A68-492E-85A0-9060BF8FA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8D1E1B-354B-4434-958B-A3F3688F6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14187-9A35-4D71-A797-5DA9D49C2538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419842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8AF77-82C2-447F-855B-0E6EFFD02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762305-C526-4DAC-8B99-0FB9AE654F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D5374E-B686-4E99-9DBF-5CC497664E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3C575D-6A1B-47C9-B860-7C995B1BE9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D5C0E6-3756-4C13-8893-803121CD0A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A8071D-CF67-4499-A517-0C6B7680A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BF034-5EEB-40D9-B9D6-B2F74A666D87}" type="datetimeFigureOut">
              <a:rPr lang="sr-Cyrl-RS" smtClean="0"/>
              <a:t>20.04.2020.</a:t>
            </a:fld>
            <a:endParaRPr lang="sr-Cyrl-R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BDF80F-2F89-4744-A2AF-C190BA326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74674B-074A-437A-8788-F051F5806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14187-9A35-4D71-A797-5DA9D49C2538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540889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B4796-C78F-4B6A-84CE-B735D4270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C7A436-E768-4E02-9F21-135625F80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BF034-5EEB-40D9-B9D6-B2F74A666D87}" type="datetimeFigureOut">
              <a:rPr lang="sr-Cyrl-RS" smtClean="0"/>
              <a:t>20.04.2020.</a:t>
            </a:fld>
            <a:endParaRPr lang="sr-Cyrl-R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C9FE57-CBC7-42FB-98CB-570F60F9A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25385F-9378-48E0-8457-34AC7A39C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14187-9A35-4D71-A797-5DA9D49C2538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04794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331D3C-273F-4F1B-852E-8DBE6E292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BF034-5EEB-40D9-B9D6-B2F74A666D87}" type="datetimeFigureOut">
              <a:rPr lang="sr-Cyrl-RS" smtClean="0"/>
              <a:t>20.04.2020.</a:t>
            </a:fld>
            <a:endParaRPr lang="sr-Cyrl-R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7BADB6-9FD2-4DCF-A958-0A54B23F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00D5E7-F8FB-4892-AE57-E9925B04B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14187-9A35-4D71-A797-5DA9D49C2538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81785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A8FF4-026B-4061-B625-A21AF71F6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D907DC-F7E5-4E2C-8DA1-FCE1B22AD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00D3F1-F808-4E33-89C3-E875EE5036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4ABF5-D8B1-49C6-87A8-1E79BD309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BF034-5EEB-40D9-B9D6-B2F74A666D87}" type="datetimeFigureOut">
              <a:rPr lang="sr-Cyrl-RS" smtClean="0"/>
              <a:t>20.04.2020.</a:t>
            </a:fld>
            <a:endParaRPr lang="sr-Cyrl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73FC34-987D-478A-AB24-D6977515A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30DA98-4404-4C33-81A8-BF9F48C18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14187-9A35-4D71-A797-5DA9D49C2538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972002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F19D9-0515-43A0-AA7F-E2EE1806A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161064-7E63-4DEC-951C-B14DEC5404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Cyrl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4E421F-63FC-497C-BA42-44D2D17DD1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3027D-AD09-47A3-B7C3-3F8D36375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BF034-5EEB-40D9-B9D6-B2F74A666D87}" type="datetimeFigureOut">
              <a:rPr lang="sr-Cyrl-RS" smtClean="0"/>
              <a:t>20.04.2020.</a:t>
            </a:fld>
            <a:endParaRPr lang="sr-Cyrl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7A9D37-85CB-4722-9842-DD27FA7E2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210C0D-E7FE-405F-8700-F95936AE1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14187-9A35-4D71-A797-5DA9D49C2538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294751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CD8F44-3501-40E1-9128-90F9B494C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92A5B0-D0C2-4FA3-AD18-F5E24A11A5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4C3E6-260C-4217-BE91-688A73D132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BF034-5EEB-40D9-B9D6-B2F74A666D87}" type="datetimeFigureOut">
              <a:rPr lang="sr-Cyrl-RS" smtClean="0"/>
              <a:t>20.04.2020.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D1DB59-2E00-48B6-9DEB-91A41DCA61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FB3B8-385F-4896-AB67-F1F2DAFE13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14187-9A35-4D71-A797-5DA9D49C2538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1285831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C9A70-FA00-4841-A289-8286A94F3C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/>
              <a:t>Грађанске кодификације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670D3D-61A1-49B6-9464-54C3F4AC11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7746830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B7B81-2EC2-4558-8543-5EE534593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A9821-2786-4278-AF17-FCC0B6571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b="1" dirty="0"/>
              <a:t>Рад на изради </a:t>
            </a:r>
            <a:r>
              <a:rPr lang="sr-Latn-RS" b="1" i="1" dirty="0"/>
              <a:t>Code Civil</a:t>
            </a:r>
            <a:r>
              <a:rPr lang="sr-Cyrl-RS" b="1" i="1" dirty="0"/>
              <a:t> </a:t>
            </a:r>
          </a:p>
          <a:p>
            <a:pPr algn="just"/>
            <a:r>
              <a:rPr lang="sr-Cyrl-RS" dirty="0"/>
              <a:t>Рад је отпочео 1799. године</a:t>
            </a:r>
          </a:p>
          <a:p>
            <a:pPr algn="just"/>
            <a:r>
              <a:rPr lang="sr-Cyrl-RS" dirty="0"/>
              <a:t>Комисија која је сачинила законик бројала је четири члана: Тронше, Биго Премене, Малвил, и Порталис</a:t>
            </a:r>
          </a:p>
          <a:p>
            <a:pPr algn="just"/>
            <a:r>
              <a:rPr lang="sr-Cyrl-RS" dirty="0"/>
              <a:t>Нацрт законика урађен је за четири месеца</a:t>
            </a:r>
          </a:p>
          <a:p>
            <a:pPr algn="just"/>
            <a:r>
              <a:rPr lang="sr-Cyrl-RS" dirty="0"/>
              <a:t>Одржане су 132 седнице Државног савета на којима се расправљало о нацрту законика</a:t>
            </a:r>
          </a:p>
          <a:p>
            <a:pPr algn="just"/>
            <a:r>
              <a:rPr lang="sr-Cyrl-RS" dirty="0"/>
              <a:t>Законик је усвојен 31. марта 1804. године и носио је назив </a:t>
            </a:r>
            <a:r>
              <a:rPr lang="sr-Latn-RS" dirty="0"/>
              <a:t>Code Civil Francais</a:t>
            </a:r>
          </a:p>
          <a:p>
            <a:pPr algn="just"/>
            <a:r>
              <a:rPr lang="sr-Cyrl-RS" dirty="0"/>
              <a:t>1807. године је обновљен под називом </a:t>
            </a:r>
            <a:r>
              <a:rPr lang="sr-Latn-RS" dirty="0"/>
              <a:t>Code Napoleon</a:t>
            </a:r>
            <a:endParaRPr lang="sr-Cyrl-RS" dirty="0"/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3243367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D4A50-90D5-40F8-A10B-89FBC5A01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8C09B-60CC-402F-9D47-51B64F27CB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i="1" dirty="0"/>
              <a:t>Извори</a:t>
            </a:r>
          </a:p>
          <a:p>
            <a:pPr algn="just"/>
            <a:r>
              <a:rPr lang="sr-Cyrl-RS" dirty="0"/>
              <a:t>Законик је спој традиционалних института римског права који су примењивани и важили на југу Француске и обичајног права које је важило на северу</a:t>
            </a:r>
          </a:p>
          <a:p>
            <a:pPr algn="just"/>
            <a:r>
              <a:rPr lang="sr-Latn-RS" b="1" dirty="0"/>
              <a:t>Droit intermediare</a:t>
            </a:r>
            <a:r>
              <a:rPr lang="sr-Cyrl-RS" b="1" dirty="0"/>
              <a:t>-прелазно право</a:t>
            </a:r>
          </a:p>
          <a:p>
            <a:pPr algn="just"/>
            <a:r>
              <a:rPr lang="sr-Cyrl-RS" dirty="0"/>
              <a:t>Још један извор Француског грађанског законика</a:t>
            </a:r>
          </a:p>
          <a:p>
            <a:pPr algn="just"/>
            <a:r>
              <a:rPr lang="sr-Cyrl-RS" dirty="0"/>
              <a:t>Реч је о тзв. Револуционарном законодавству које се односило на материју породичног права, брачног права, наследног права, права својине и статусног права</a:t>
            </a:r>
          </a:p>
          <a:p>
            <a:pPr algn="just"/>
            <a:endParaRPr lang="sr-Cyrl-RS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1821813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F286B-D69D-4CDF-8421-559A974AA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546B8-C47E-49B5-B3AB-43816046FD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RS" i="1" dirty="0"/>
              <a:t>Систематика законика</a:t>
            </a:r>
          </a:p>
          <a:p>
            <a:pPr algn="just"/>
            <a:r>
              <a:rPr lang="sr-Cyrl-RS" dirty="0"/>
              <a:t>Институционални систем </a:t>
            </a:r>
          </a:p>
          <a:p>
            <a:pPr algn="just"/>
            <a:r>
              <a:rPr lang="sr-Cyrl-RS" dirty="0"/>
              <a:t>Материја законика је распоређена у три књиге</a:t>
            </a:r>
          </a:p>
          <a:p>
            <a:pPr algn="just"/>
            <a:r>
              <a:rPr lang="sr-Cyrl-RS" dirty="0"/>
              <a:t>Уводни део који се односи на примену права</a:t>
            </a:r>
          </a:p>
          <a:p>
            <a:pPr algn="just"/>
            <a:r>
              <a:rPr lang="sr-Cyrl-RS" dirty="0"/>
              <a:t>Прва књига „О лицима “ (чл.1-515), обухвата статусно и пор</a:t>
            </a:r>
            <a:r>
              <a:rPr lang="sr-Latn-RS" dirty="0"/>
              <a:t>o</a:t>
            </a:r>
            <a:r>
              <a:rPr lang="sr-Cyrl-RS" dirty="0"/>
              <a:t>дично првао</a:t>
            </a:r>
          </a:p>
          <a:p>
            <a:pPr algn="just"/>
            <a:r>
              <a:rPr lang="sr-Cyrl-RS" dirty="0"/>
              <a:t>Друга књига „О стварима и врстама својине“ (чл.516-710), регулише део стварног права</a:t>
            </a:r>
          </a:p>
          <a:p>
            <a:pPr algn="just"/>
            <a:r>
              <a:rPr lang="sr-Cyrl-RS" dirty="0"/>
              <a:t>Трећа књига „О различитим начинима којима се стиче својина“(чл.711-2281) садржи материју облигационог права, хипотекарно право, наследно право, брачно имовинско право, правила о застарелости, и државинској заштити</a:t>
            </a:r>
          </a:p>
          <a:p>
            <a:pPr algn="just"/>
            <a:endParaRPr lang="sr-Cyrl-RS" i="1" dirty="0"/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4482474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C841C-AB12-481C-BCE1-B57F0ACE9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89330E-ACE0-40F1-B603-1BD1528A05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i="1" dirty="0"/>
              <a:t>Језик и стил законика</a:t>
            </a:r>
          </a:p>
          <a:p>
            <a:r>
              <a:rPr lang="sr-Cyrl-RS" dirty="0"/>
              <a:t>Француски грађански законик је „величанствена књига француске литературе“</a:t>
            </a:r>
          </a:p>
          <a:p>
            <a:r>
              <a:rPr lang="sr-Cyrl-RS" dirty="0"/>
              <a:t>Стендал је сваки дан читао одељке законика како би побољшао свој осећај за језик</a:t>
            </a:r>
          </a:p>
          <a:p>
            <a:pPr algn="just"/>
            <a:r>
              <a:rPr lang="sr-Cyrl-RS" dirty="0"/>
              <a:t>Законик је познат по изузетном стилу и језику који ни један други каснији грађански законик није досегао</a:t>
            </a:r>
          </a:p>
          <a:p>
            <a:pPr algn="just"/>
            <a:r>
              <a:rPr lang="sr-Cyrl-RS" dirty="0"/>
              <a:t>Норме су јасне, написане обичним језиком</a:t>
            </a:r>
          </a:p>
          <a:p>
            <a:pPr algn="just"/>
            <a:r>
              <a:rPr lang="sr-Cyrl-RS" dirty="0"/>
              <a:t>Није било гломазних дефиниција</a:t>
            </a:r>
          </a:p>
          <a:p>
            <a:pPr algn="just"/>
            <a:r>
              <a:rPr lang="sr-Cyrl-RS" dirty="0"/>
              <a:t>Овакав језички стил законика омогућио је прилагођавање права друштвеној стварности у чему је највише допринела судска пракса </a:t>
            </a:r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3408847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38EBF-2614-4482-9D93-BC58F4617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017BFE-E06E-4D29-B1E4-E071230502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r-Cyrl-RS" i="1" dirty="0"/>
              <a:t>Неке одредбе и садржина Законика</a:t>
            </a:r>
          </a:p>
          <a:p>
            <a:pPr algn="just"/>
            <a:r>
              <a:rPr lang="sr-Cyrl-RS" dirty="0"/>
              <a:t>Чл. 544 утврђен је апсолутни карактер права својине</a:t>
            </a:r>
          </a:p>
          <a:p>
            <a:pPr algn="just"/>
            <a:r>
              <a:rPr lang="sr-Cyrl-RS" dirty="0"/>
              <a:t>„Својина је право да се ужива и располаже на најапсолутнији начин, изузев онога који је забрањен законима и уредбама“</a:t>
            </a:r>
          </a:p>
          <a:p>
            <a:pPr algn="just"/>
            <a:r>
              <a:rPr lang="sr-Cyrl-RS" dirty="0"/>
              <a:t>Буржоазија је након револуције прогласила право својине за природно право, а кроз законик је ова тековина револуције озакоњена</a:t>
            </a:r>
          </a:p>
          <a:p>
            <a:pPr algn="just"/>
            <a:r>
              <a:rPr lang="sr-Cyrl-RS" dirty="0"/>
              <a:t>У области облигационог права установљене су традиционалне категорије римског права: контракти, квазиконтракти, деликти и квазиделикти</a:t>
            </a:r>
          </a:p>
          <a:p>
            <a:pPr algn="just"/>
            <a:r>
              <a:rPr lang="sr-Cyrl-RS" dirty="0"/>
              <a:t>Део о уговорима карактерише висок ниво индивидуализма и неприкосновена слобода уговарања</a:t>
            </a:r>
          </a:p>
        </p:txBody>
      </p:sp>
    </p:spTree>
    <p:extLst>
      <p:ext uri="{BB962C8B-B14F-4D97-AF65-F5344CB8AC3E}">
        <p14:creationId xmlns:p14="http://schemas.microsoft.com/office/powerpoint/2010/main" val="25823251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91991-05ED-41C9-9282-7D1FB7E6E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9C44E-59D4-4856-B4CB-0DE16DE4D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dirty="0"/>
              <a:t>Наполеон је из личног разлога утицао на садржину законика у области породичног права</a:t>
            </a:r>
          </a:p>
          <a:p>
            <a:pPr algn="just"/>
            <a:r>
              <a:rPr lang="sr-Cyrl-RS" dirty="0"/>
              <a:t>Муж је глава породице, жена није могла без његове сагласности да закључује правне послове</a:t>
            </a:r>
          </a:p>
          <a:p>
            <a:pPr algn="just"/>
            <a:r>
              <a:rPr lang="sr-Cyrl-RS" dirty="0"/>
              <a:t>Жена је у наследном праву лишена нужног дела</a:t>
            </a:r>
          </a:p>
          <a:p>
            <a:pPr algn="just"/>
            <a:r>
              <a:rPr lang="sr-Cyrl-RS" dirty="0"/>
              <a:t>Отац је носилац родитељске власти и права управљања њиховом имовином</a:t>
            </a:r>
          </a:p>
          <a:p>
            <a:pPr algn="just"/>
            <a:r>
              <a:rPr lang="sr-Cyrl-RS" dirty="0"/>
              <a:t>Увођење института :</a:t>
            </a:r>
          </a:p>
          <a:p>
            <a:pPr algn="just"/>
            <a:r>
              <a:rPr lang="sr-Cyrl-RS" dirty="0"/>
              <a:t>споразумног развода брака и</a:t>
            </a:r>
          </a:p>
          <a:p>
            <a:pPr algn="just"/>
            <a:r>
              <a:rPr lang="sr-Cyrl-RS" dirty="0"/>
              <a:t>усвојења</a:t>
            </a:r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4640433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F7AF6-84B8-4B4D-8BBD-DA98AB030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04002-A398-48FA-85E3-F693782174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b="1" dirty="0"/>
              <a:t>Развијање правила објективне одговорности</a:t>
            </a:r>
          </a:p>
          <a:p>
            <a:pPr algn="just"/>
            <a:r>
              <a:rPr lang="sr-Cyrl-RS" dirty="0"/>
              <a:t>Чл. 1384 „сваки човеков чин којим се другом проузрокује штета обавезује оног чијом је кривицом штета настала да је надокнади“</a:t>
            </a:r>
          </a:p>
          <a:p>
            <a:pPr algn="just"/>
            <a:r>
              <a:rPr lang="sr-Cyrl-RS" dirty="0"/>
              <a:t>Судска пракса је из овог члана развила правило о објективној одговорности</a:t>
            </a:r>
          </a:p>
          <a:p>
            <a:pPr algn="just"/>
            <a:r>
              <a:rPr lang="sr-Cyrl-RS" b="1" dirty="0"/>
              <a:t>Теорија злоупотребе права</a:t>
            </a:r>
          </a:p>
          <a:p>
            <a:pPr algn="just"/>
            <a:r>
              <a:rPr lang="sr-Cyrl-RS" dirty="0"/>
              <a:t>Теорију је развила судска пракса</a:t>
            </a:r>
          </a:p>
          <a:p>
            <a:pPr algn="just"/>
            <a:r>
              <a:rPr lang="sr-Cyrl-RS" dirty="0"/>
              <a:t>Ограничава се апсолутизам приватног власника</a:t>
            </a:r>
          </a:p>
          <a:p>
            <a:pPr algn="just"/>
            <a:r>
              <a:rPr lang="sr-Cyrl-RS" dirty="0"/>
              <a:t>Теорија злоупотребе права примењивана је на сва субјективна права</a:t>
            </a:r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3690095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914DD-46ED-4527-AC06-FDEB56FE1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4D18BB-E757-41C1-A185-74322459C1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RS" i="1" dirty="0"/>
              <a:t>Утицај на развој грађанског права у другим земљама</a:t>
            </a:r>
          </a:p>
          <a:p>
            <a:pPr algn="just"/>
            <a:r>
              <a:rPr lang="sr-Cyrl-RS" dirty="0"/>
              <a:t>Францауски грађански законик је институтима приватне својине, слободе уговарања, одговорности на основу кривице допринео формирању европског континенталног права</a:t>
            </a:r>
          </a:p>
          <a:p>
            <a:pPr algn="just"/>
            <a:r>
              <a:rPr lang="sr-Cyrl-RS" dirty="0"/>
              <a:t>Утицај на грађанско право Белгије, Холандије, Луксембурга, Шпаније, Румуније, Италије и Португалије, земље Блиског истока, Африке, Индокине и Океаније, Египат, Алжир, Тунис, Мароко, Сенегал, Мауританија, Нигер, Гвинеја...</a:t>
            </a:r>
          </a:p>
          <a:p>
            <a:pPr algn="just"/>
            <a:r>
              <a:rPr lang="sr-Cyrl-RS" dirty="0"/>
              <a:t>Највећи утицај Законика на земље Латинске Америке</a:t>
            </a:r>
          </a:p>
          <a:p>
            <a:pPr algn="just"/>
            <a:r>
              <a:rPr lang="sr-Cyrl-RS" dirty="0"/>
              <a:t>У Северној Америци постоје грађански законици који су донети под утицајем француског грађанског законика: Лузијана у САД-у, провинција Квебек у Канади</a:t>
            </a:r>
          </a:p>
          <a:p>
            <a:pPr algn="just"/>
            <a:endParaRPr lang="sr-Cyrl-RS" dirty="0"/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016934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06A78-B623-415F-B9F7-E196A2B45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53966"/>
            <a:ext cx="10515600" cy="1325563"/>
          </a:xfrm>
        </p:spPr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3D20D-DC2C-4DC6-A859-C20ABD13A3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1650"/>
            <a:ext cx="10515600" cy="536211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sr-Cyrl-RS" i="1" dirty="0"/>
              <a:t>Измене Законика</a:t>
            </a:r>
          </a:p>
          <a:p>
            <a:pPr algn="just"/>
            <a:r>
              <a:rPr lang="sr-Cyrl-RS" dirty="0"/>
              <a:t>Неколико покушаја</a:t>
            </a:r>
          </a:p>
          <a:p>
            <a:pPr algn="just"/>
            <a:r>
              <a:rPr lang="sr-Cyrl-RS" dirty="0"/>
              <a:t>Најзначајнија коју је сачинила комисија на челу са Морандијем</a:t>
            </a:r>
          </a:p>
          <a:p>
            <a:pPr algn="just"/>
            <a:r>
              <a:rPr lang="sr-Cyrl-RS" dirty="0"/>
              <a:t>Првим предлогом из 1954. обухваћена је материја:</a:t>
            </a:r>
          </a:p>
          <a:p>
            <a:pPr algn="just"/>
            <a:r>
              <a:rPr lang="sr-Cyrl-RS" dirty="0"/>
              <a:t>Уводног дела</a:t>
            </a:r>
          </a:p>
          <a:p>
            <a:pPr algn="just"/>
            <a:r>
              <a:rPr lang="sr-Cyrl-RS" dirty="0"/>
              <a:t>Међународног приватног права</a:t>
            </a:r>
          </a:p>
          <a:p>
            <a:pPr algn="just"/>
            <a:r>
              <a:rPr lang="sr-Cyrl-RS" dirty="0"/>
              <a:t>Наследног права и</a:t>
            </a:r>
          </a:p>
          <a:p>
            <a:pPr algn="just"/>
            <a:r>
              <a:rPr lang="sr-Cyrl-RS" dirty="0"/>
              <a:t>Поклона</a:t>
            </a:r>
          </a:p>
          <a:p>
            <a:pPr algn="just"/>
            <a:r>
              <a:rPr lang="sr-Cyrl-RS" dirty="0"/>
              <a:t>У даљем раду Комисије било је и нових пројеката, али нису у целости прихваћени</a:t>
            </a:r>
          </a:p>
          <a:p>
            <a:pPr algn="just"/>
            <a:r>
              <a:rPr lang="sr-Cyrl-RS" dirty="0"/>
              <a:t>Донети су закони којима су вршене измене у одређеним областима: статусно</a:t>
            </a:r>
            <a:r>
              <a:rPr lang="sr-Cyrl-RS"/>
              <a:t>, породично</a:t>
            </a:r>
            <a:r>
              <a:rPr lang="sr-Cyrl-RS" dirty="0"/>
              <a:t>, наследно право</a:t>
            </a:r>
          </a:p>
          <a:p>
            <a:pPr algn="just"/>
            <a:r>
              <a:rPr lang="sr-Cyrl-RS" dirty="0"/>
              <a:t>Стварно и облигационо право уз мање корекције и данас представљају позитивно право</a:t>
            </a:r>
          </a:p>
        </p:txBody>
      </p:sp>
    </p:spTree>
    <p:extLst>
      <p:ext uri="{BB962C8B-B14F-4D97-AF65-F5344CB8AC3E}">
        <p14:creationId xmlns:p14="http://schemas.microsoft.com/office/powerpoint/2010/main" val="166579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2357C-5F99-4B57-AA31-5BD945165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Кретање ка кодификацијама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43DAC-A5BE-4E57-8D65-905D899E1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dirty="0"/>
              <a:t> Након рецепције римског права, појаве хуманизма и ренесансе, и школе природног права дошло се до идеје да се отпочне са кодификацијама</a:t>
            </a:r>
          </a:p>
          <a:p>
            <a:pPr algn="just"/>
            <a:r>
              <a:rPr lang="sr-Cyrl-RS" dirty="0"/>
              <a:t>Конецепт кодификација </a:t>
            </a:r>
            <a:r>
              <a:rPr lang="sr-Latn-RS" dirty="0"/>
              <a:t>XVIII</a:t>
            </a:r>
            <a:r>
              <a:rPr lang="sr-Cyrl-RS" dirty="0"/>
              <a:t> века:</a:t>
            </a:r>
          </a:p>
          <a:p>
            <a:pPr algn="just"/>
            <a:r>
              <a:rPr lang="sr-Cyrl-RS" dirty="0"/>
              <a:t>-систематизација постојећег права (састављено од римског права и обичајних правних правила)</a:t>
            </a:r>
          </a:p>
          <a:p>
            <a:pPr algn="just"/>
            <a:r>
              <a:rPr lang="sr-Cyrl-RS" dirty="0"/>
              <a:t>-обнова старих правила како би се уградила у ново право и тако задовољили потребе новог времена</a:t>
            </a:r>
          </a:p>
          <a:p>
            <a:pPr algn="just"/>
            <a:r>
              <a:rPr lang="sr-Cyrl-RS" dirty="0"/>
              <a:t>Идеја о кодификацији створила је свест и о пореклу разноликости елемента различитих права (римско право на важном месту)</a:t>
            </a:r>
          </a:p>
          <a:p>
            <a:pPr algn="just"/>
            <a:endParaRPr lang="sr-Cyrl-RS" dirty="0"/>
          </a:p>
          <a:p>
            <a:pPr marL="0" indent="0" algn="just">
              <a:buNone/>
            </a:pPr>
            <a:endParaRPr lang="sr-Cyrl-RS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809863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BF38A-348B-472D-90F4-BB78231B0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4180"/>
          </a:xfrm>
        </p:spPr>
        <p:txBody>
          <a:bodyPr/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7B4949-52BA-4058-A40E-A0229F451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6757"/>
            <a:ext cx="10515600" cy="4490206"/>
          </a:xfrm>
        </p:spPr>
        <p:txBody>
          <a:bodyPr>
            <a:normAutofit lnSpcReduction="10000"/>
          </a:bodyPr>
          <a:lstStyle/>
          <a:p>
            <a:pPr algn="ctr"/>
            <a:r>
              <a:rPr lang="sr-Cyrl-RS" dirty="0"/>
              <a:t>Рационална филозофија природног права и заинтересованост владара</a:t>
            </a:r>
          </a:p>
          <a:p>
            <a:pPr marL="0" indent="0" algn="ctr">
              <a:buNone/>
            </a:pPr>
            <a:endParaRPr lang="sr-Cyrl-RS" dirty="0"/>
          </a:p>
          <a:p>
            <a:pPr algn="just"/>
            <a:r>
              <a:rPr lang="sr-Cyrl-RS" dirty="0"/>
              <a:t>Рационална филозофија природног права прокламовала је доношење нових закона- једноставних и разумљивих</a:t>
            </a:r>
          </a:p>
          <a:p>
            <a:pPr algn="just"/>
            <a:r>
              <a:rPr lang="sr-Cyrl-RS" b="1" dirty="0"/>
              <a:t>Циљ</a:t>
            </a:r>
            <a:r>
              <a:rPr lang="sr-Cyrl-RS" dirty="0"/>
              <a:t> је био да се ограничи воља владара</a:t>
            </a:r>
          </a:p>
          <a:p>
            <a:pPr algn="just"/>
            <a:r>
              <a:rPr lang="sr-Cyrl-RS" dirty="0"/>
              <a:t>Владари су били заинтересовани да учврсте власт на својим поседима</a:t>
            </a:r>
          </a:p>
          <a:p>
            <a:pPr algn="just"/>
            <a:r>
              <a:rPr lang="sr-Cyrl-RS" dirty="0"/>
              <a:t>Право на свакој од територија било је мешавина римског и обичајног права</a:t>
            </a:r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158529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2099B-B89F-451A-AD0F-9CEF16FCD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CEF07C-C420-4304-979F-A55F0A7E04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dirty="0"/>
              <a:t>Владари намећу доношење законика који би:</a:t>
            </a:r>
          </a:p>
          <a:p>
            <a:pPr algn="just"/>
            <a:r>
              <a:rPr lang="sr-Cyrl-RS" dirty="0"/>
              <a:t>важили на читавој територији,</a:t>
            </a:r>
          </a:p>
          <a:p>
            <a:pPr algn="just"/>
            <a:r>
              <a:rPr lang="sr-Cyrl-RS" dirty="0"/>
              <a:t>унификовали право,</a:t>
            </a:r>
          </a:p>
          <a:p>
            <a:pPr algn="just"/>
            <a:r>
              <a:rPr lang="sr-Cyrl-RS" dirty="0"/>
              <a:t>ограничили независнот судова (судије ових судова су често заступале интересе локалне аристократије)</a:t>
            </a:r>
          </a:p>
          <a:p>
            <a:pPr algn="just"/>
            <a:r>
              <a:rPr lang="sr-Cyrl-RS" dirty="0"/>
              <a:t>Велике буржоаске кодификације настале су на:</a:t>
            </a:r>
          </a:p>
          <a:p>
            <a:pPr algn="just"/>
            <a:r>
              <a:rPr lang="sr-Cyrl-RS" dirty="0"/>
              <a:t>-учењима школе природног права,</a:t>
            </a:r>
          </a:p>
          <a:p>
            <a:pPr algn="just"/>
            <a:r>
              <a:rPr lang="sr-Cyrl-RS" dirty="0"/>
              <a:t>-реципираном римском праву и</a:t>
            </a:r>
          </a:p>
          <a:p>
            <a:pPr algn="just"/>
            <a:r>
              <a:rPr lang="sr-Cyrl-RS" dirty="0"/>
              <a:t>-обичајним правилама</a:t>
            </a:r>
          </a:p>
          <a:p>
            <a:pPr algn="just"/>
            <a:endParaRPr lang="sr-Cyrl-RS" b="1" dirty="0"/>
          </a:p>
        </p:txBody>
      </p:sp>
    </p:spTree>
    <p:extLst>
      <p:ext uri="{BB962C8B-B14F-4D97-AF65-F5344CB8AC3E}">
        <p14:creationId xmlns:p14="http://schemas.microsoft.com/office/powerpoint/2010/main" val="487853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F3C4E-8320-4520-8C54-41C48CAE7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Најраније кодификације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6B33F0-E3A5-4B32-9656-219D53C901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RS" dirty="0"/>
              <a:t>Прве кодификације права у земљама у којима се говорило немачким језиком</a:t>
            </a:r>
          </a:p>
          <a:p>
            <a:pPr algn="just"/>
            <a:r>
              <a:rPr lang="sr-Cyrl-RS" dirty="0"/>
              <a:t>Баварски монарх Максимилијан и пруски Фридрих </a:t>
            </a:r>
            <a:r>
              <a:rPr lang="sr-Latn-RS" dirty="0"/>
              <a:t>II</a:t>
            </a:r>
            <a:r>
              <a:rPr lang="sr-Cyrl-RS" dirty="0"/>
              <a:t>- први у кодификаторском подухвату</a:t>
            </a:r>
          </a:p>
          <a:p>
            <a:pPr algn="just"/>
            <a:r>
              <a:rPr lang="sr-Latn-RS" i="1" dirty="0"/>
              <a:t>Codex Maximilianeus Bavaricus Civilis</a:t>
            </a:r>
            <a:endParaRPr lang="sr-Cyrl-RS" i="1" dirty="0"/>
          </a:p>
          <a:p>
            <a:pPr algn="just"/>
            <a:r>
              <a:rPr lang="sr-Cyrl-RS" dirty="0"/>
              <a:t>Кодекс је донет 1756. године,</a:t>
            </a:r>
          </a:p>
          <a:p>
            <a:pPr algn="just"/>
            <a:r>
              <a:rPr lang="sr-Cyrl-RS" dirty="0"/>
              <a:t> творац Законика је канцелар фон Крајтмајер,</a:t>
            </a:r>
          </a:p>
          <a:p>
            <a:pPr algn="just"/>
            <a:r>
              <a:rPr lang="sr-Cyrl-RS" dirty="0"/>
              <a:t>Написан на немачком језику</a:t>
            </a:r>
          </a:p>
          <a:p>
            <a:pPr algn="just"/>
            <a:r>
              <a:rPr lang="sr-Cyrl-RS" dirty="0"/>
              <a:t>Њиме су решена нека до тада спорна питања</a:t>
            </a:r>
          </a:p>
          <a:p>
            <a:pPr algn="just"/>
            <a:r>
              <a:rPr lang="sr-Cyrl-RS" dirty="0"/>
              <a:t>Садржински је представљао баварску варијанту</a:t>
            </a:r>
            <a:r>
              <a:rPr lang="sr-Latn-RS" dirty="0"/>
              <a:t> usus modernus Pandectarum </a:t>
            </a:r>
            <a:r>
              <a:rPr lang="sr-Cyrl-RS" dirty="0"/>
              <a:t>са траговима теорије природног права</a:t>
            </a:r>
          </a:p>
          <a:p>
            <a:pPr marL="0" indent="0" algn="just">
              <a:buNone/>
            </a:pPr>
            <a:endParaRPr lang="sr-Cyrl-RS" dirty="0"/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891253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BD108-92FC-4595-AA70-14BA12BAE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B9893-E9DF-4D5E-BE3A-BC6F3FF3AE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0546" y="1677880"/>
            <a:ext cx="10515600" cy="472990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r-Latn-RS" i="1" dirty="0"/>
              <a:t>Allgemeines Landrecht </a:t>
            </a:r>
            <a:endParaRPr lang="sr-Cyrl-RS" i="1" dirty="0"/>
          </a:p>
          <a:p>
            <a:pPr algn="just"/>
            <a:r>
              <a:rPr lang="sr-Cyrl-RS" dirty="0"/>
              <a:t>Законик је настао за време владавине Фридриха </a:t>
            </a:r>
            <a:r>
              <a:rPr lang="sr-Latn-RS" dirty="0"/>
              <a:t>II</a:t>
            </a:r>
            <a:r>
              <a:rPr lang="sr-Cyrl-RS" dirty="0"/>
              <a:t> Великог</a:t>
            </a:r>
          </a:p>
          <a:p>
            <a:pPr algn="just"/>
            <a:r>
              <a:rPr lang="sr-Cyrl-RS" dirty="0"/>
              <a:t>Наредио је кодификацију која је морала бити на немачком језику, заснована на разуму и специфичностима земље, са римском правом у свом саставу, само када није у супротности са обичајним правом	</a:t>
            </a:r>
          </a:p>
          <a:p>
            <a:pPr algn="just"/>
            <a:r>
              <a:rPr lang="sr-Cyrl-RS" dirty="0"/>
              <a:t>Карл Готлиб Шврац-радио на кодификацији следећи ставове Волфа</a:t>
            </a:r>
          </a:p>
          <a:p>
            <a:pPr algn="just"/>
            <a:r>
              <a:rPr lang="sr-Cyrl-RS" dirty="0"/>
              <a:t>Коначни текст законика усвојен  1774. године,</a:t>
            </a:r>
          </a:p>
          <a:p>
            <a:pPr algn="just"/>
            <a:r>
              <a:rPr lang="sr-Cyrl-RS" dirty="0"/>
              <a:t>19000 параграфа који су обухватали приватно, јавно, кривично право, феудално право, правна правила која су регулисала односе према цркви, трговинско право</a:t>
            </a:r>
          </a:p>
          <a:p>
            <a:pPr algn="just"/>
            <a:r>
              <a:rPr lang="sr-Cyrl-RS" dirty="0"/>
              <a:t>Ово је први законик који је утемељен на идејама школе природног права</a:t>
            </a:r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224303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996E6-86BB-475E-8604-E3393DD28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03F3A1-E51D-491E-B456-AC38D5A72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r-Cyrl-RS" i="1" dirty="0"/>
              <a:t>Хабзбуршки цареви и кодификације</a:t>
            </a:r>
          </a:p>
          <a:p>
            <a:pPr algn="just"/>
            <a:r>
              <a:rPr lang="sr-Cyrl-RS" dirty="0"/>
              <a:t>Цареви Хабзбуршке монархије доношење кодификација видели су као добар начин да створе јаку и централизовану државу</a:t>
            </a:r>
          </a:p>
          <a:p>
            <a:pPr algn="just"/>
            <a:r>
              <a:rPr lang="sr-Cyrl-RS" dirty="0"/>
              <a:t>Идеја се јавила за време Марије Терезије</a:t>
            </a:r>
          </a:p>
          <a:p>
            <a:pPr algn="just"/>
            <a:r>
              <a:rPr lang="sr-Cyrl-RS" dirty="0"/>
              <a:t>1753. године је образована комисија са задатком да сачини законик целокупног права</a:t>
            </a:r>
          </a:p>
          <a:p>
            <a:pPr algn="just"/>
            <a:r>
              <a:rPr lang="sr-Latn-RS" dirty="0"/>
              <a:t>Codex Theresianus</a:t>
            </a:r>
            <a:r>
              <a:rPr lang="sr-Cyrl-RS" dirty="0"/>
              <a:t>, први нацрт из 1766.</a:t>
            </a:r>
          </a:p>
          <a:p>
            <a:pPr algn="just"/>
            <a:r>
              <a:rPr lang="sr-Cyrl-RS" dirty="0"/>
              <a:t>Компромис између традиционалног права различитих провинција, чија је основа обичајно право са елементима римског права</a:t>
            </a:r>
          </a:p>
          <a:p>
            <a:pPr algn="just"/>
            <a:r>
              <a:rPr lang="sr-Cyrl-RS" dirty="0"/>
              <a:t>Материја је била распоређена следећи Гајев систем Трипартиције, 8367 чланова</a:t>
            </a:r>
          </a:p>
        </p:txBody>
      </p:sp>
    </p:spTree>
    <p:extLst>
      <p:ext uri="{BB962C8B-B14F-4D97-AF65-F5344CB8AC3E}">
        <p14:creationId xmlns:p14="http://schemas.microsoft.com/office/powerpoint/2010/main" val="1154991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2C2F1-EF93-4537-80B4-14CC95657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9073"/>
          </a:xfrm>
        </p:spPr>
        <p:txBody>
          <a:bodyPr/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DA7EA-D86F-42BB-9CE0-B0139FFFC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7161"/>
            <a:ext cx="10515600" cy="482755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r-Cyrl-RS" dirty="0"/>
              <a:t>Даљи рад на кодификацији био је усмерен на доношење законика који би био заснован на разуму и природној правичности</a:t>
            </a:r>
          </a:p>
          <a:p>
            <a:pPr algn="just"/>
            <a:r>
              <a:rPr lang="sr-Cyrl-RS" dirty="0"/>
              <a:t>Нови кодекс озакоњен је 1787. године</a:t>
            </a:r>
          </a:p>
          <a:p>
            <a:pPr algn="just"/>
            <a:r>
              <a:rPr lang="sr-Cyrl-RS" dirty="0"/>
              <a:t>1900. године образована је нова комисија којом је руководио Мартини</a:t>
            </a:r>
          </a:p>
          <a:p>
            <a:pPr algn="just"/>
            <a:r>
              <a:rPr lang="sr-Cyrl-RS" dirty="0"/>
              <a:t>Кодекс који је он урадио био је потпуно прожет природним правом</a:t>
            </a:r>
          </a:p>
          <a:p>
            <a:pPr algn="just"/>
            <a:r>
              <a:rPr lang="sr-Cyrl-RS" dirty="0"/>
              <a:t>Никад није постао закон</a:t>
            </a:r>
          </a:p>
          <a:p>
            <a:pPr algn="just"/>
            <a:r>
              <a:rPr lang="sr-Cyrl-RS" dirty="0"/>
              <a:t>1801. нова комисија која је требала да оконча рада на кодификацији</a:t>
            </a:r>
          </a:p>
          <a:p>
            <a:pPr algn="just"/>
            <a:r>
              <a:rPr lang="sr-Cyrl-RS" dirty="0"/>
              <a:t>Радом је руководио Цајлер (уважава природно право и рационаслистичку филозофију)</a:t>
            </a:r>
          </a:p>
          <a:p>
            <a:pPr algn="just"/>
            <a:r>
              <a:rPr lang="sr-Cyrl-RS" dirty="0"/>
              <a:t>1811.  донет је Општи грађански законик </a:t>
            </a:r>
          </a:p>
          <a:p>
            <a:pPr algn="just"/>
            <a:r>
              <a:rPr lang="sr-Cyrl-RS" dirty="0"/>
              <a:t>Примењиван је у свима наследним земљама Хабзбуршке монархије</a:t>
            </a:r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594685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F6C2E-F66E-4C74-854A-8F86DD922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Модерене грађанске кодификације </a:t>
            </a:r>
            <a:br>
              <a:rPr lang="sr-Cyrl-RS" dirty="0"/>
            </a:br>
            <a:r>
              <a:rPr lang="sr-Latn-RS" b="1" i="1" dirty="0"/>
              <a:t>Code Civil</a:t>
            </a:r>
            <a:endParaRPr lang="sr-Cyrl-RS" b="1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0CC13-4108-4FAC-BF33-031A58AA57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sr-Cyrl-RS" i="1" dirty="0"/>
              <a:t>	</a:t>
            </a:r>
            <a:r>
              <a:rPr lang="sr-Latn-RS" i="1" dirty="0"/>
              <a:t>„</a:t>
            </a:r>
            <a:r>
              <a:rPr lang="sr-Cyrl-RS" i="1" dirty="0"/>
              <a:t>Моја права слава није у томе што сам добио четрдесет битака, Ватерло ће избрисати сећање на толике победе. Оно што ништа неће избристи,што ће вечно живети , то је мој </a:t>
            </a:r>
            <a:r>
              <a:rPr lang="sr-Latn-RS" i="1" dirty="0"/>
              <a:t>Code Civil“</a:t>
            </a:r>
            <a:endParaRPr lang="sr-Cyrl-RS" i="1" dirty="0"/>
          </a:p>
          <a:p>
            <a:pPr marL="0" indent="0" algn="r">
              <a:buNone/>
            </a:pPr>
            <a:r>
              <a:rPr lang="sr-Cyrl-RS" dirty="0"/>
              <a:t>Наполеонове речи изговорене на Светој Јелени за време свог прогнанства</a:t>
            </a:r>
          </a:p>
          <a:p>
            <a:pPr marL="0" indent="0" algn="r">
              <a:buNone/>
            </a:pPr>
            <a:endParaRPr lang="sr-Cyrl-RS" dirty="0"/>
          </a:p>
          <a:p>
            <a:pPr marL="0" indent="0" algn="just">
              <a:buNone/>
            </a:pPr>
            <a:r>
              <a:rPr lang="sr-Latn-RS" i="1" dirty="0"/>
              <a:t>Code Civil</a:t>
            </a:r>
            <a:r>
              <a:rPr lang="sr-Cyrl-RS" i="1" dirty="0"/>
              <a:t> </a:t>
            </a:r>
            <a:r>
              <a:rPr lang="sr-Cyrl-RS" dirty="0"/>
              <a:t>из 1804. године је срж целокупног цивилног права у  Француској, и први модел законика приватног права целокупне романистичке правне породице</a:t>
            </a:r>
          </a:p>
        </p:txBody>
      </p:sp>
    </p:spTree>
    <p:extLst>
      <p:ext uri="{BB962C8B-B14F-4D97-AF65-F5344CB8AC3E}">
        <p14:creationId xmlns:p14="http://schemas.microsoft.com/office/powerpoint/2010/main" val="646050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1272</Words>
  <Application>Microsoft Office PowerPoint</Application>
  <PresentationFormat>Widescreen</PresentationFormat>
  <Paragraphs>126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Грађанске кодификације</vt:lpstr>
      <vt:lpstr>Кретање ка кодификацијама</vt:lpstr>
      <vt:lpstr>PowerPoint Presentation</vt:lpstr>
      <vt:lpstr>PowerPoint Presentation</vt:lpstr>
      <vt:lpstr>Најраније кодификације</vt:lpstr>
      <vt:lpstr>PowerPoint Presentation</vt:lpstr>
      <vt:lpstr>PowerPoint Presentation</vt:lpstr>
      <vt:lpstr>PowerPoint Presentation</vt:lpstr>
      <vt:lpstr>Модерене грађанске кодификације  Code Civil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Грађанске кодификације</dc:title>
  <dc:creator>Milica Sovrlic</dc:creator>
  <cp:lastModifiedBy>Milica Sovrlic</cp:lastModifiedBy>
  <cp:revision>19</cp:revision>
  <dcterms:created xsi:type="dcterms:W3CDTF">2020-04-15T18:12:05Z</dcterms:created>
  <dcterms:modified xsi:type="dcterms:W3CDTF">2020-04-20T10:03:55Z</dcterms:modified>
</cp:coreProperties>
</file>