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CE163-B315-47BB-A16E-85F810A94D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74702C-1652-454A-BFE0-B2196D03C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05593-24B9-4FEF-8854-273C8C388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DBA5D-24A9-4D9E-82FE-E8ECC0B6D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DC2A4-3B02-4C67-A16C-C4F25966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1769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8BDC1-E51B-41CE-9B92-070056A41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ED8B8F-834F-4A59-BF37-2F10D2BBF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CB95A-A54B-4104-A01F-736147606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8C48A-9D22-4231-B508-9510DB3D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8549B-3EFC-4655-9390-6700D31B5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240557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7AD910-9D73-4368-BDE2-06D61AA0B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FBB2D1-A7CC-4623-B30C-34D15DD21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E7EF-261B-4277-AEEA-313E6C4BD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DF9A9-3585-4319-B3DC-4D7930C82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EC3C4-4F6D-4E89-B23B-CA0FF5841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61316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EFC16-AC2B-4BAE-90E3-1E4EE8F00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758E3-39B6-42FD-9F9C-C7AE0E643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30778-7CDA-4C6E-BCCB-F06BDCC56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20B5F-724E-40E6-BA09-6136BD56F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A4232-B260-4250-869C-01A067563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686110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419E-3B42-4DA6-8AEA-DD51DBD20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6D1F63-9595-472F-A3D1-258960BB7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836B8-3C63-41E8-A5CC-6FEA52BFD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10FB6-1230-4A59-9DCD-9CAD3A2B0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FBE6B-7B4F-4945-9AA1-8ACC69DAC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04974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18C77-5993-4209-BA27-4143A77E4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620D0-4502-4125-9075-498C7C21E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64BFB-B9D7-4876-ACAB-100B99CF7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B0ABED-41AD-496D-AF09-9D2452A3C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D36BC-B24B-42AC-A059-0525F1B7A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737ACB-50EA-48C3-8277-A3F461600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79458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8F45C-8335-4484-9CA5-22394F7C2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58B5B-B94B-4CEA-BF2E-37B88782E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9309E2-ECCB-4207-A799-C2F370639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F320CF-655E-4EBB-A868-31C32191A4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E3CB20-C208-4F27-A96F-A3C8A8C77D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365FAB-01A9-4488-B836-C5B885581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715039-080E-47E7-993A-800336E32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2EC649-C40F-482F-8287-A4D26E5E1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52270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B7CCA-D443-4865-B9DA-C995EBC41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EA7A85-D5F2-417D-BA25-0EFC5B02D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C37F53-D679-4FDB-872C-481FF1E7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DA6411-8142-43C3-B7DE-4BBE84821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772667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A7004-6661-4ADA-B540-C44EE933B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AACDA-12DE-4406-BAE5-FC298FA4F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E5006A-AD02-447D-BDD5-27EEFF285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264241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6025C-C1CF-46E3-A1DC-A3C414612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73DF3-3A56-4C4C-A7E7-3F95CC9E1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5E22A6-F991-4DF3-B7F8-2C9699C68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E76560-C8DD-4162-B846-75D4844B0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D773A8-157C-4D15-B634-9A8BD086C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FC1E0-2EBF-495B-A99D-6422CD4AD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50812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95C93-C81D-4C0A-A1BD-BD64328EF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C56C1B-63C4-4DE9-9284-AD81144D86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1EB000-8225-4D3B-90C6-3D7FE48C67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77F2C-7990-4A9E-B3B1-FFAA2EDB4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964907-3D38-40E3-8B10-B0FE14A5D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87A16-4B0C-47FB-9055-3C3A1046B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90316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0D2EA6-2CA3-4988-B5ED-FC950F822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0F1130-4F9A-46FE-97A7-52F14D5CC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D3E2F-8C28-4CB6-935C-71F337186D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84095-E3F2-4E51-8F70-88376A73FE99}" type="datetimeFigureOut">
              <a:rPr lang="sr-Cyrl-RS" smtClean="0"/>
              <a:t>27.04.2020.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EF8CE-C12B-4EC8-AB52-4E8B060701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8260E-C4BD-47BF-B020-5DA5A1F0D2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C0F9E-1301-4D74-B099-4C4A27989D4E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33144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D2170-B6F6-494B-A2DE-5DDA271A37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Грађанске кодификације</a:t>
            </a:r>
            <a:br>
              <a:rPr lang="sr-Cyrl-RS" dirty="0"/>
            </a:br>
            <a:r>
              <a:rPr lang="sr-Cyrl-RS" dirty="0"/>
              <a:t>Германски правни круг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F185BA-BA09-4921-A9C2-AE579E5AE7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865866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9A79C-E455-4BE1-A655-CEF662438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9072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D0972-E057-4DC5-9057-0D08BE669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1"/>
            <a:ext cx="10515600" cy="4960722"/>
          </a:xfrm>
        </p:spPr>
        <p:txBody>
          <a:bodyPr>
            <a:normAutofit/>
          </a:bodyPr>
          <a:lstStyle/>
          <a:p>
            <a:r>
              <a:rPr lang="sr-Cyrl-RS" b="1" dirty="0"/>
              <a:t>Стварно право </a:t>
            </a:r>
            <a:r>
              <a:rPr lang="sr-Cyrl-RS" dirty="0"/>
              <a:t>(садржина друге књиге) </a:t>
            </a:r>
          </a:p>
          <a:p>
            <a:pPr algn="just"/>
            <a:r>
              <a:rPr lang="sr-Cyrl-RS" dirty="0"/>
              <a:t>Најпре је регулисана својина, затим хипотека, залога, плодоуживање и други стварноправни институти који делују </a:t>
            </a:r>
            <a:r>
              <a:rPr lang="sr-Latn-RS" dirty="0"/>
              <a:t>erga omnes</a:t>
            </a:r>
            <a:endParaRPr lang="sr-Cyrl-RS" dirty="0"/>
          </a:p>
          <a:p>
            <a:pPr algn="just"/>
            <a:r>
              <a:rPr lang="sr-Cyrl-RS" b="1" dirty="0"/>
              <a:t>Облигационо право </a:t>
            </a:r>
            <a:r>
              <a:rPr lang="sr-Cyrl-RS" dirty="0"/>
              <a:t>(садржина трећег дела)</a:t>
            </a:r>
          </a:p>
          <a:p>
            <a:pPr algn="just"/>
            <a:r>
              <a:rPr lang="sr-Cyrl-RS" dirty="0"/>
              <a:t>регулсана су права која делују </a:t>
            </a:r>
            <a:r>
              <a:rPr lang="sr-Latn-RS" dirty="0"/>
              <a:t>inter partes, </a:t>
            </a:r>
            <a:r>
              <a:rPr lang="sr-Cyrl-RS" dirty="0"/>
              <a:t>а настала су на основу уговора, квазиуговора и деликата</a:t>
            </a:r>
          </a:p>
          <a:p>
            <a:pPr algn="just"/>
            <a:r>
              <a:rPr lang="sr-Cyrl-RS" b="1" dirty="0"/>
              <a:t>Нови институти</a:t>
            </a:r>
          </a:p>
          <a:p>
            <a:pPr algn="just"/>
            <a:r>
              <a:rPr lang="sr-Cyrl-RS" dirty="0"/>
              <a:t>Институт објективне одговорности за опасне ствари, уговор у корист трећих лица, осигурање, апстрактни правни послови, хартије од вредности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194930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E3CA8-3AD6-4F1D-B558-AD902DE61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7231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11CAA-E863-447D-AEF7-CCF1D83FD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2975"/>
            <a:ext cx="10515600" cy="5013988"/>
          </a:xfrm>
        </p:spPr>
        <p:txBody>
          <a:bodyPr>
            <a:normAutofit/>
          </a:bodyPr>
          <a:lstStyle/>
          <a:p>
            <a:pPr algn="just"/>
            <a:r>
              <a:rPr lang="sr-Cyrl-RS" b="1" dirty="0"/>
              <a:t>Објективна концепција државине</a:t>
            </a:r>
          </a:p>
          <a:p>
            <a:pPr algn="just"/>
            <a:r>
              <a:rPr lang="sr-Cyrl-RS" dirty="0"/>
              <a:t>Одступање од римске правне традиције</a:t>
            </a:r>
          </a:p>
          <a:p>
            <a:pPr algn="just"/>
            <a:r>
              <a:rPr lang="sr-Cyrl-RS" i="1" dirty="0"/>
              <a:t>Државина је свака фактичка власт на ствари независно од постојања воље </a:t>
            </a:r>
            <a:r>
              <a:rPr lang="sr-Latn-RS" i="1" dirty="0"/>
              <a:t>(animus)</a:t>
            </a:r>
          </a:p>
          <a:p>
            <a:pPr algn="just"/>
            <a:r>
              <a:rPr lang="sr-Cyrl-RS" b="1" dirty="0"/>
              <a:t>Краљевски параграфи </a:t>
            </a:r>
            <a:r>
              <a:rPr lang="sr-Cyrl-RS" dirty="0"/>
              <a:t>(назив потиче од Хедемана)</a:t>
            </a:r>
          </a:p>
          <a:p>
            <a:pPr algn="just"/>
            <a:r>
              <a:rPr lang="sr-Cyrl-RS" dirty="0"/>
              <a:t>Опште одредбе и недовољно одређени појмови у законику</a:t>
            </a:r>
          </a:p>
          <a:p>
            <a:pPr algn="just"/>
            <a:r>
              <a:rPr lang="sr-Cyrl-RS" dirty="0"/>
              <a:t>Општи појмови су: </a:t>
            </a:r>
            <a:r>
              <a:rPr lang="sr-Cyrl-RS" i="1" dirty="0"/>
              <a:t>савесност и поштење, добри обичаји, забрана злоупотребе права</a:t>
            </a:r>
          </a:p>
          <a:p>
            <a:pPr algn="just"/>
            <a:r>
              <a:rPr lang="sr-Cyrl-RS" dirty="0"/>
              <a:t>Ове формулације су давале могућност судијама да широко тумаче норме и да суде по основу правичности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440605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32BD7-3BEA-44AD-9A0C-808A28E4C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5. Утицај Немачког грађанског законика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2F95F-288A-4A81-A3FE-7F2EDF73B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Велики утицај на стварање кодификација у многим земљама</a:t>
            </a:r>
          </a:p>
          <a:p>
            <a:pPr algn="just"/>
            <a:r>
              <a:rPr lang="sr-Cyrl-RS" dirty="0"/>
              <a:t>Разлог-висока интелектулана вредност Законика</a:t>
            </a:r>
          </a:p>
          <a:p>
            <a:pPr algn="just"/>
            <a:r>
              <a:rPr lang="sr-Cyrl-RS" dirty="0"/>
              <a:t>Утицаја на:</a:t>
            </a:r>
          </a:p>
          <a:p>
            <a:pPr algn="just"/>
            <a:r>
              <a:rPr lang="sr-Cyrl-RS" dirty="0"/>
              <a:t>Земље Далеког истока,</a:t>
            </a:r>
          </a:p>
          <a:p>
            <a:pPr algn="just"/>
            <a:r>
              <a:rPr lang="sr-Cyrl-RS" dirty="0"/>
              <a:t>Јапан (Грађански законик из 1898. године),</a:t>
            </a:r>
          </a:p>
          <a:p>
            <a:pPr algn="just"/>
            <a:r>
              <a:rPr lang="sr-Cyrl-RS" dirty="0"/>
              <a:t>Кина (нацрт из 1930., али није ступио на снагу),</a:t>
            </a:r>
          </a:p>
          <a:p>
            <a:pPr algn="just"/>
            <a:r>
              <a:rPr lang="sr-Cyrl-RS" dirty="0"/>
              <a:t>Бразил (кодификација 1916. године),</a:t>
            </a:r>
          </a:p>
          <a:p>
            <a:pPr algn="just"/>
            <a:r>
              <a:rPr lang="sr-Cyrl-RS" dirty="0"/>
              <a:t>Перу (кодификација 1936. године)</a:t>
            </a:r>
          </a:p>
          <a:p>
            <a:pPr algn="just"/>
            <a:r>
              <a:rPr lang="sr-Cyrl-RS" dirty="0"/>
              <a:t>Валтазар Богишић, представник историјско правне школе, израдио је Општи имовински законик за Црну Гору из 1888. године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163392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76BC5-0445-42E2-ADF3-5EDA99332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Швајцарски грађански законик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E8F9F-A371-4772-9884-D847D067B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/>
              <a:t>Идеја кодификације постојала у кантонима</a:t>
            </a:r>
          </a:p>
          <a:p>
            <a:pPr algn="just"/>
            <a:r>
              <a:rPr lang="sr-Cyrl-RS" dirty="0"/>
              <a:t>Законици у кантонима мешавина домаћих правних прописа (обичаја) и страних узора</a:t>
            </a:r>
          </a:p>
          <a:p>
            <a:pPr algn="just"/>
            <a:r>
              <a:rPr lang="sr-Cyrl-RS" i="1" dirty="0"/>
              <a:t>Циришки Приватноправни законик- </a:t>
            </a:r>
            <a:r>
              <a:rPr lang="sr-Cyrl-RS" dirty="0"/>
              <a:t>најзначајнијна кантонална кодификација</a:t>
            </a:r>
          </a:p>
          <a:p>
            <a:pPr algn="just"/>
            <a:r>
              <a:rPr lang="sr-Cyrl-RS" dirty="0"/>
              <a:t>Творац законика Блунчли</a:t>
            </a:r>
          </a:p>
          <a:p>
            <a:pPr algn="just"/>
            <a:r>
              <a:rPr lang="sr-Cyrl-RS" dirty="0"/>
              <a:t>Законик је био </a:t>
            </a:r>
            <a:r>
              <a:rPr lang="sr-Cyrl-RS" i="1" dirty="0"/>
              <a:t>мешавина изворног грађанског права и учења пандектиста</a:t>
            </a:r>
          </a:p>
          <a:p>
            <a:pPr algn="just"/>
            <a:r>
              <a:rPr lang="sr-Cyrl-RS" dirty="0"/>
              <a:t>Утицао на доношење јединственог Швајцарског грађанског законика</a:t>
            </a:r>
          </a:p>
        </p:txBody>
      </p:sp>
    </p:spTree>
    <p:extLst>
      <p:ext uri="{BB962C8B-B14F-4D97-AF65-F5344CB8AC3E}">
        <p14:creationId xmlns:p14="http://schemas.microsoft.com/office/powerpoint/2010/main" val="3074767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1F76E-233C-426C-A452-768FD09E2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sr-Cyrl-RS" dirty="0"/>
              <a:t>1. Идеја кодификације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C3373-4D21-465B-B635-97E887AB4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204"/>
            <a:ext cx="10515600" cy="490935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Развој тржишне привреде захтевао је унификацију грађанског права</a:t>
            </a:r>
          </a:p>
          <a:p>
            <a:pPr algn="just"/>
            <a:r>
              <a:rPr lang="sr-Cyrl-RS" dirty="0"/>
              <a:t>Уставним променама из 1884. године омогућено доношење јединственог законика</a:t>
            </a:r>
          </a:p>
          <a:p>
            <a:pPr algn="just"/>
            <a:r>
              <a:rPr lang="sr-Cyrl-RS" i="1" dirty="0"/>
              <a:t>Савезу</a:t>
            </a:r>
            <a:r>
              <a:rPr lang="sr-Cyrl-RS" dirty="0"/>
              <a:t> (конфедерацији) поверана надлежност стварања јединственог законодавстава у области облигационог и трговачког права</a:t>
            </a:r>
          </a:p>
          <a:p>
            <a:pPr algn="just"/>
            <a:r>
              <a:rPr lang="sr-Cyrl-RS" i="1" dirty="0"/>
              <a:t>Закон о облигацијама из 1881. године</a:t>
            </a:r>
          </a:p>
          <a:p>
            <a:pPr algn="just"/>
            <a:r>
              <a:rPr lang="sr-Cyrl-RS" dirty="0"/>
              <a:t>Узор Немачки трговински законик из 1861. године</a:t>
            </a:r>
          </a:p>
          <a:p>
            <a:pPr algn="just"/>
            <a:r>
              <a:rPr lang="sr-Cyrl-RS" dirty="0"/>
              <a:t>904 чланова, материја сврстана у три дела:</a:t>
            </a:r>
          </a:p>
          <a:p>
            <a:pPr algn="just"/>
            <a:r>
              <a:rPr lang="sr-Cyrl-RS" dirty="0"/>
              <a:t>1. опште одредбе о облигацијама</a:t>
            </a:r>
          </a:p>
          <a:p>
            <a:pPr algn="just"/>
            <a:r>
              <a:rPr lang="sr-Cyrl-RS" dirty="0"/>
              <a:t>2.одредбе о појединим  уговорима</a:t>
            </a:r>
          </a:p>
          <a:p>
            <a:pPr algn="just"/>
            <a:r>
              <a:rPr lang="sr-Cyrl-RS" dirty="0"/>
              <a:t>3. материја трговинског права </a:t>
            </a:r>
          </a:p>
        </p:txBody>
      </p:sp>
    </p:spTree>
    <p:extLst>
      <p:ext uri="{BB962C8B-B14F-4D97-AF65-F5344CB8AC3E}">
        <p14:creationId xmlns:p14="http://schemas.microsoft.com/office/powerpoint/2010/main" val="17030650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F8DF6-E157-4A36-9568-8FAE9EE79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456"/>
            <a:ext cx="10515600" cy="487130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C6996-D5C1-472F-B99A-9D44D64B3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1751"/>
            <a:ext cx="10515600" cy="5060272"/>
          </a:xfrm>
        </p:spPr>
        <p:txBody>
          <a:bodyPr>
            <a:normAutofit fontScale="92500"/>
          </a:bodyPr>
          <a:lstStyle/>
          <a:p>
            <a:pPr algn="just"/>
            <a:r>
              <a:rPr lang="sr-Cyrl-RS" dirty="0"/>
              <a:t>Швајцарско удружење правника 1884. године задужило професора Еугена Хубера да отпочне са припрема за стварање јединствене грађанске кодификације</a:t>
            </a:r>
          </a:p>
          <a:p>
            <a:pPr algn="just"/>
            <a:r>
              <a:rPr lang="sr-Cyrl-RS" dirty="0"/>
              <a:t>Задатак- Израда упоредне студије грађанског права свих швајцарских кантона</a:t>
            </a:r>
          </a:p>
          <a:p>
            <a:pPr algn="just"/>
            <a:r>
              <a:rPr lang="sr-Cyrl-RS" dirty="0"/>
              <a:t>Резултат рада- дело у четири тома „Систем и историја швајцарског права“</a:t>
            </a:r>
          </a:p>
          <a:p>
            <a:pPr algn="just"/>
            <a:r>
              <a:rPr lang="sr-Cyrl-RS" dirty="0"/>
              <a:t>Хуберу је поверено да изради нацрт Грађанског законика Швајцраске</a:t>
            </a:r>
          </a:p>
          <a:p>
            <a:pPr algn="just"/>
            <a:r>
              <a:rPr lang="sr-Cyrl-RS" b="1" dirty="0"/>
              <a:t>Швајцарски грађански законик је донет 10. децембра 1907., а ступио на снагу 1. јануара 1912. године</a:t>
            </a:r>
          </a:p>
          <a:p>
            <a:pPr algn="just"/>
            <a:r>
              <a:rPr lang="sr-Cyrl-RS" dirty="0"/>
              <a:t>Законик о облигацијама из 1881. је ревидиран, ступио на снагу истог дана када и Грађански законик и постао саставни, пети део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227078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A397C-24FD-40DE-9B36-F559042CA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2. Систематика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445B6-B62F-485D-8CF9-36C31FBAE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Систематика пандектног права</a:t>
            </a:r>
          </a:p>
          <a:p>
            <a:pPr algn="just"/>
            <a:r>
              <a:rPr lang="sr-Cyrl-RS" b="1" dirty="0"/>
              <a:t>Изузузетак- нема општег дела</a:t>
            </a:r>
          </a:p>
          <a:p>
            <a:pPr algn="just"/>
            <a:r>
              <a:rPr lang="sr-Cyrl-RS" dirty="0"/>
              <a:t>Разлози за непостојање општег дела:</a:t>
            </a:r>
          </a:p>
          <a:p>
            <a:pPr algn="just"/>
            <a:r>
              <a:rPr lang="sr-Cyrl-RS" dirty="0"/>
              <a:t>1. непостојање општег дела у кантоналним кодификацијама</a:t>
            </a:r>
          </a:p>
          <a:p>
            <a:pPr algn="just"/>
            <a:r>
              <a:rPr lang="sr-Cyrl-RS" dirty="0"/>
              <a:t>2. Закон о облигацијама садржао општа правила о уговорима, а на основу њих израђена општа правила о правним пословима</a:t>
            </a:r>
          </a:p>
          <a:p>
            <a:pPr algn="just"/>
            <a:r>
              <a:rPr lang="sr-Cyrl-RS" i="1" dirty="0"/>
              <a:t>Уводни део- </a:t>
            </a:r>
            <a:r>
              <a:rPr lang="sr-Cyrl-RS" dirty="0"/>
              <a:t>кратак, 10 чланова (норме о савесности и поштењу, забрани злоупотребе права, попуњавању правних празнина, подручју примене закона</a:t>
            </a:r>
          </a:p>
          <a:p>
            <a:pPr algn="just"/>
            <a:r>
              <a:rPr lang="sr-Cyrl-RS" i="1" dirty="0"/>
              <a:t>Остали делови: лична права, породично право, наследно право, стварно право, пети део- Законик о облигацијама</a:t>
            </a:r>
          </a:p>
        </p:txBody>
      </p:sp>
    </p:spTree>
    <p:extLst>
      <p:ext uri="{BB962C8B-B14F-4D97-AF65-F5344CB8AC3E}">
        <p14:creationId xmlns:p14="http://schemas.microsoft.com/office/powerpoint/2010/main" val="308469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3C995-D3B4-45D4-8079-208FECD35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3. Карактеристике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0C1C3-FCB1-47D3-A360-FB16DC917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Велика слобода судије у креирању права</a:t>
            </a:r>
          </a:p>
          <a:p>
            <a:pPr algn="just"/>
            <a:r>
              <a:rPr lang="sr-Cyrl-RS" dirty="0"/>
              <a:t>Чл. 1 Законика </a:t>
            </a:r>
            <a:r>
              <a:rPr lang="sr-Cyrl-RS" i="1" dirty="0"/>
              <a:t>„ Ако се у закону не може наћи пропис, судија ће пресудити по обичајном праву, а где и оно недостаје, по правилима која би он као законодавац поставио. При томе судија ће следити теорију и традицију“</a:t>
            </a:r>
          </a:p>
          <a:p>
            <a:pPr algn="just"/>
            <a:r>
              <a:rPr lang="sr-Cyrl-RS" dirty="0"/>
              <a:t>Забрана злоупотрбе права </a:t>
            </a:r>
          </a:p>
          <a:p>
            <a:pPr algn="just"/>
            <a:r>
              <a:rPr lang="sr-Cyrl-RS" dirty="0"/>
              <a:t>Могућност накнаде моралне (неимовинске) штете </a:t>
            </a:r>
          </a:p>
          <a:p>
            <a:pPr algn="just"/>
            <a:r>
              <a:rPr lang="sr-Cyrl-RS" dirty="0"/>
              <a:t>Побољшан положај жене у браку, деце и малолетника</a:t>
            </a:r>
          </a:p>
          <a:p>
            <a:pPr algn="just"/>
            <a:r>
              <a:rPr lang="sr-Cyrl-RS" dirty="0"/>
              <a:t>Побољшана заштита деце од стране државе</a:t>
            </a:r>
          </a:p>
          <a:p>
            <a:pPr algn="just"/>
            <a:r>
              <a:rPr lang="sr-Cyrl-RS" dirty="0"/>
              <a:t>Положај ванбрачне деце побољшан у погледу породичног и наследног статуса</a:t>
            </a:r>
          </a:p>
        </p:txBody>
      </p:sp>
    </p:spTree>
    <p:extLst>
      <p:ext uri="{BB962C8B-B14F-4D97-AF65-F5344CB8AC3E}">
        <p14:creationId xmlns:p14="http://schemas.microsoft.com/office/powerpoint/2010/main" val="3020817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549AD-D50D-4AA9-9D99-D3278AC2C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4. Утицај Швајцарског грађанског законика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3F2A4-2833-4963-912F-1D92D9955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/>
              <a:t>Утицај на стварање:</a:t>
            </a:r>
          </a:p>
          <a:p>
            <a:pPr algn="just"/>
            <a:r>
              <a:rPr lang="sr-Cyrl-RS" dirty="0"/>
              <a:t>Италијанског грађанског законика из 1942. године</a:t>
            </a:r>
          </a:p>
          <a:p>
            <a:pPr algn="just"/>
            <a:r>
              <a:rPr lang="sr-Cyrl-RS" dirty="0"/>
              <a:t>Грчког грађанског законика из 1946. године</a:t>
            </a:r>
          </a:p>
          <a:p>
            <a:pPr algn="just"/>
            <a:r>
              <a:rPr lang="sr-Cyrl-RS" b="1" dirty="0"/>
              <a:t>Закона о облигационим односима СФРЈ из 1978. године</a:t>
            </a:r>
          </a:p>
          <a:p>
            <a:pPr algn="just"/>
            <a:r>
              <a:rPr lang="sr-Cyrl-RS" dirty="0"/>
              <a:t>Тотална рецепција у Турској</a:t>
            </a:r>
          </a:p>
          <a:p>
            <a:pPr algn="just"/>
            <a:r>
              <a:rPr lang="sr-Cyrl-RS" dirty="0"/>
              <a:t>Турски грађански законик из 1926. године је у потпуности (непромењен текст) преузео Швајцарски грађански законик и Закон о облигацијама</a:t>
            </a:r>
          </a:p>
          <a:p>
            <a:pPr algn="just"/>
            <a:r>
              <a:rPr lang="sr-Cyrl-RS" dirty="0"/>
              <a:t>Рецепција швајцарског права допринела је бржем развоју и модернизацији Турске</a:t>
            </a:r>
          </a:p>
        </p:txBody>
      </p:sp>
    </p:spTree>
    <p:extLst>
      <p:ext uri="{BB962C8B-B14F-4D97-AF65-F5344CB8AC3E}">
        <p14:creationId xmlns:p14="http://schemas.microsoft.com/office/powerpoint/2010/main" val="115170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835D3-66FF-4C43-A8D6-B478B88E9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Немачки грађански законик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8E83A-7858-4EA3-A869-808AAF9F3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4614"/>
            <a:ext cx="10515600" cy="4980372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/>
              <a:t>Изради кодификације претходило је успостављање државног јединства</a:t>
            </a:r>
          </a:p>
          <a:p>
            <a:pPr algn="just"/>
            <a:r>
              <a:rPr lang="sr-Cyrl-RS" dirty="0"/>
              <a:t>До уједињења 1871. године Немачка је била састављена од низа малих кнежевина и краљевина</a:t>
            </a:r>
          </a:p>
          <a:p>
            <a:pPr algn="just"/>
            <a:r>
              <a:rPr lang="sr-Cyrl-RS" dirty="0"/>
              <a:t>Свака од држава имала је своју кодификацију права која је имала феудални карактер</a:t>
            </a:r>
          </a:p>
          <a:p>
            <a:pPr algn="just"/>
            <a:r>
              <a:rPr lang="sr-Cyrl-RS" dirty="0"/>
              <a:t>Опште земаљско право Пруске из 1794.- најизраженији феудални карактер</a:t>
            </a:r>
          </a:p>
          <a:p>
            <a:pPr algn="just"/>
            <a:r>
              <a:rPr lang="sr-Cyrl-RS" dirty="0"/>
              <a:t>Након уједињења Немачке отпочело се са радом на јединственом грађанском законику</a:t>
            </a:r>
          </a:p>
          <a:p>
            <a:pPr algn="just"/>
            <a:r>
              <a:rPr lang="sr-Cyrl-RS" dirty="0"/>
              <a:t>Законик је требао да представља скуп правних норми усклађених са капиталистичким производним односима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851849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5337E-2EC5-4162-A978-DCDEE6B81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1. Рад на кодификацији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DF163-0F3D-4BFD-AB8E-82E11B7D3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RS" dirty="0"/>
              <a:t>Рад је почео 1874. године</a:t>
            </a:r>
          </a:p>
          <a:p>
            <a:pPr algn="just"/>
            <a:r>
              <a:rPr lang="sr-Cyrl-RS" dirty="0"/>
              <a:t>На изради је радила комисија од 11 чланова</a:t>
            </a:r>
          </a:p>
          <a:p>
            <a:pPr algn="just"/>
            <a:r>
              <a:rPr lang="sr-Cyrl-RS" dirty="0"/>
              <a:t> Председник комисије Бернард Виндшајд, професор пандектног права</a:t>
            </a:r>
          </a:p>
          <a:p>
            <a:pPr algn="just"/>
            <a:r>
              <a:rPr lang="sr-Cyrl-RS" dirty="0"/>
              <a:t>Први нацрт издат је 1887. године</a:t>
            </a:r>
          </a:p>
          <a:p>
            <a:pPr algn="just"/>
            <a:r>
              <a:rPr lang="sr-Cyrl-RS" dirty="0"/>
              <a:t>„Мотиви“-образложење свеукупног рада комисије у пет томова</a:t>
            </a:r>
          </a:p>
          <a:p>
            <a:pPr algn="just"/>
            <a:r>
              <a:rPr lang="sr-Cyrl-RS" dirty="0"/>
              <a:t>Критике на предлог</a:t>
            </a:r>
          </a:p>
          <a:p>
            <a:pPr algn="just"/>
            <a:r>
              <a:rPr lang="sr-Cyrl-RS" dirty="0"/>
              <a:t>Замерке на:</a:t>
            </a:r>
          </a:p>
          <a:p>
            <a:pPr algn="just"/>
            <a:r>
              <a:rPr lang="sr-Cyrl-RS" dirty="0"/>
              <a:t>-апстрактне појмове и</a:t>
            </a:r>
          </a:p>
          <a:p>
            <a:pPr algn="just"/>
            <a:r>
              <a:rPr lang="sr-Cyrl-RS" dirty="0"/>
              <a:t>- строг правнички језик</a:t>
            </a:r>
          </a:p>
          <a:p>
            <a:pPr marL="0" indent="0" algn="just">
              <a:buNone/>
            </a:pPr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806445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EF3C1-7A99-441A-9C8E-DF2382216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Критичари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8DFA0-7245-42DA-8E56-097011CF2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3381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i="1" dirty="0"/>
              <a:t>1. Ото вон Гирке </a:t>
            </a:r>
            <a:r>
              <a:rPr lang="sr-Cyrl-RS" dirty="0"/>
              <a:t>„Нацрт немачког Грађанског законика и немачко право“</a:t>
            </a:r>
          </a:p>
          <a:p>
            <a:pPr algn="just"/>
            <a:r>
              <a:rPr lang="sr-Cyrl-RS" dirty="0"/>
              <a:t>Примедбе на :</a:t>
            </a:r>
          </a:p>
          <a:p>
            <a:pPr algn="just"/>
            <a:r>
              <a:rPr lang="sr-Cyrl-RS" dirty="0"/>
              <a:t>-језик законика,</a:t>
            </a:r>
          </a:p>
          <a:p>
            <a:pPr algn="just"/>
            <a:r>
              <a:rPr lang="sr-Cyrl-RS" dirty="0"/>
              <a:t>-заступљеност капиталистичких ставова и</a:t>
            </a:r>
          </a:p>
          <a:p>
            <a:pPr algn="just"/>
            <a:r>
              <a:rPr lang="sr-Cyrl-RS" dirty="0"/>
              <a:t>-индивидуалистичких концепција</a:t>
            </a:r>
          </a:p>
          <a:p>
            <a:pPr algn="just"/>
            <a:r>
              <a:rPr lang="sr-Cyrl-RS" i="1" dirty="0"/>
              <a:t>2. Антон Менгер </a:t>
            </a:r>
            <a:r>
              <a:rPr lang="sr-Cyrl-RS" dirty="0"/>
              <a:t>„Грађанско право и непоседничке класе“</a:t>
            </a:r>
          </a:p>
          <a:p>
            <a:pPr algn="just"/>
            <a:r>
              <a:rPr lang="sr-Cyrl-RS" dirty="0"/>
              <a:t>претерана заштита припадника буржоазије</a:t>
            </a:r>
          </a:p>
          <a:p>
            <a:pPr algn="just"/>
            <a:r>
              <a:rPr lang="sr-Cyrl-RS" dirty="0"/>
              <a:t>критика предложених решења за поједине правне институте</a:t>
            </a:r>
          </a:p>
        </p:txBody>
      </p:sp>
    </p:spTree>
    <p:extLst>
      <p:ext uri="{BB962C8B-B14F-4D97-AF65-F5344CB8AC3E}">
        <p14:creationId xmlns:p14="http://schemas.microsoft.com/office/powerpoint/2010/main" val="4256938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082F0-0E84-4485-9E3E-C6B20F5AA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86122"/>
          </a:xfrm>
        </p:spPr>
        <p:txBody>
          <a:bodyPr/>
          <a:lstStyle/>
          <a:p>
            <a:r>
              <a:rPr lang="sr-Cyrl-RS" dirty="0"/>
              <a:t>2. </a:t>
            </a:r>
            <a:r>
              <a:rPr lang="sr-Latn-RS" dirty="0"/>
              <a:t>II </a:t>
            </a:r>
            <a:r>
              <a:rPr lang="sr-Cyrl-RS" dirty="0"/>
              <a:t>Комисија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61F5F-3A65-4DAB-A716-FF85288F2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49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/>
              <a:t>Друга комисија образована 1890. године</a:t>
            </a:r>
          </a:p>
          <a:p>
            <a:pPr algn="just"/>
            <a:r>
              <a:rPr lang="sr-Cyrl-RS" dirty="0"/>
              <a:t>Радила је под руководством Планка</a:t>
            </a:r>
          </a:p>
          <a:p>
            <a:pPr algn="just"/>
            <a:r>
              <a:rPr lang="sr-Cyrl-RS" dirty="0"/>
              <a:t>Извршила неопходне промене у првом нацрту</a:t>
            </a:r>
          </a:p>
          <a:p>
            <a:pPr algn="just"/>
            <a:r>
              <a:rPr lang="sr-Cyrl-RS" dirty="0"/>
              <a:t>Генералним клаузулама увела нове институте:  забрана злоупотребе права, начело савесности и поштења</a:t>
            </a:r>
          </a:p>
          <a:p>
            <a:pPr algn="just"/>
            <a:r>
              <a:rPr lang="sr-Cyrl-RS" dirty="0"/>
              <a:t>Други нацрт објављен  1895. године</a:t>
            </a:r>
          </a:p>
          <a:p>
            <a:pPr algn="just"/>
            <a:r>
              <a:rPr lang="sr-Cyrl-RS" dirty="0"/>
              <a:t>„Протокол“ издат заједно са Нацртом </a:t>
            </a:r>
          </a:p>
          <a:p>
            <a:pPr algn="just"/>
            <a:r>
              <a:rPr lang="sr-Cyrl-RS" dirty="0"/>
              <a:t>Садржао образложење предложених решења и појашњење рада комисије</a:t>
            </a:r>
          </a:p>
          <a:p>
            <a:pPr algn="just"/>
            <a:r>
              <a:rPr lang="sr-Cyrl-RS" b="1" dirty="0"/>
              <a:t>Нацрт је усвојен 1896., а ступио на снагу 1. јануара 1900. године</a:t>
            </a:r>
          </a:p>
        </p:txBody>
      </p:sp>
    </p:spTree>
    <p:extLst>
      <p:ext uri="{BB962C8B-B14F-4D97-AF65-F5344CB8AC3E}">
        <p14:creationId xmlns:p14="http://schemas.microsoft.com/office/powerpoint/2010/main" val="2158434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36661-401E-416C-A771-7E244088A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sr-Cyrl-RS" dirty="0"/>
              <a:t>3.Историјско правна школа и кодификација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A3A37-3692-4E4F-9069-C93029DB1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Карл фон Савињи</a:t>
            </a:r>
          </a:p>
          <a:p>
            <a:pPr algn="just"/>
            <a:r>
              <a:rPr lang="sr-Cyrl-RS" dirty="0"/>
              <a:t>Негирање постојања разумом датог, универзалног природног права</a:t>
            </a:r>
          </a:p>
          <a:p>
            <a:pPr algn="just"/>
            <a:r>
              <a:rPr lang="sr-Cyrl-RS" dirty="0"/>
              <a:t>Право је продукт историјског развоја</a:t>
            </a:r>
          </a:p>
          <a:p>
            <a:pPr algn="just"/>
            <a:r>
              <a:rPr lang="sr-Cyrl-RS" dirty="0"/>
              <a:t>Наглашава се значај извора немачког права</a:t>
            </a:r>
          </a:p>
          <a:p>
            <a:pPr algn="just"/>
            <a:r>
              <a:rPr lang="sr-Cyrl-RS" dirty="0"/>
              <a:t>Изучавање историјског развоја извора и изучавње немачког права на универзитетима</a:t>
            </a:r>
          </a:p>
          <a:p>
            <a:pPr algn="just"/>
            <a:r>
              <a:rPr lang="sr-Cyrl-RS" dirty="0"/>
              <a:t>Враћање изучавању класичног римског права</a:t>
            </a:r>
          </a:p>
          <a:p>
            <a:pPr algn="just"/>
            <a:r>
              <a:rPr lang="sr-Cyrl-RS" dirty="0"/>
              <a:t>Интезивирање става да сваки народ има одређене особености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224724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DE7F8-219F-4DDF-ABC7-8F0448FCD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1CF41-ABFC-4FD7-9455-456C8CA7C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b="1" i="1" dirty="0"/>
              <a:t>Феномен народног духа</a:t>
            </a:r>
          </a:p>
          <a:p>
            <a:pPr algn="just"/>
            <a:r>
              <a:rPr lang="sr-Cyrl-RS" dirty="0"/>
              <a:t>У праву се огледа у следећем: </a:t>
            </a:r>
          </a:p>
          <a:p>
            <a:pPr algn="just"/>
            <a:r>
              <a:rPr lang="sr-Cyrl-RS" dirty="0"/>
              <a:t>-народ има своје обичајно право којим се служи</a:t>
            </a:r>
          </a:p>
          <a:p>
            <a:pPr algn="just"/>
            <a:r>
              <a:rPr lang="sr-Cyrl-RS" dirty="0"/>
              <a:t>-фаза у којој правници обрађују правни систем,</a:t>
            </a:r>
          </a:p>
          <a:p>
            <a:pPr algn="just"/>
            <a:r>
              <a:rPr lang="sr-Cyrl-RS" dirty="0"/>
              <a:t>-на крају, када се стекну услови, долази до кодификације права</a:t>
            </a:r>
          </a:p>
          <a:p>
            <a:pPr algn="just"/>
            <a:r>
              <a:rPr lang="sr-Cyrl-RS" dirty="0"/>
              <a:t>Према Савињију услова за кодификацију није било, право није сазрело</a:t>
            </a:r>
          </a:p>
          <a:p>
            <a:pPr algn="just"/>
            <a:r>
              <a:rPr lang="sr-Cyrl-RS" i="1" dirty="0"/>
              <a:t>Услови за кодификацију </a:t>
            </a:r>
            <a:r>
              <a:rPr lang="sr-Cyrl-RS" dirty="0"/>
              <a:t>грађанског права стекли су се за време </a:t>
            </a:r>
            <a:r>
              <a:rPr lang="sr-Cyrl-RS" i="1" dirty="0"/>
              <a:t>Пандектиста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37515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942AF-A10C-49B1-BCF8-7A536DE00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4. Систематика и институти законика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5A39B-C9A4-4DC8-ABBF-78CEE3571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/>
              <a:t>Пандекта систематизација</a:t>
            </a:r>
          </a:p>
          <a:p>
            <a:pPr algn="just"/>
            <a:r>
              <a:rPr lang="sr-Cyrl-RS" dirty="0"/>
              <a:t>2385 параграфа распоређених у пет књига: општи део, облигационо право, ставрно право, породично право и наследно право</a:t>
            </a:r>
          </a:p>
          <a:p>
            <a:pPr algn="just"/>
            <a:r>
              <a:rPr lang="sr-Cyrl-RS" i="1" dirty="0"/>
              <a:t>Уводним законом </a:t>
            </a:r>
            <a:r>
              <a:rPr lang="sr-Cyrl-RS" dirty="0"/>
              <a:t>за Немачки грађ. законик, који чини садржину шесте књиге са 30 парагарафа регулисана је примена страних закона (одредбе међународног приватног права)</a:t>
            </a:r>
          </a:p>
          <a:p>
            <a:pPr algn="just"/>
            <a:r>
              <a:rPr lang="sr-Cyrl-RS" i="1" dirty="0"/>
              <a:t>Општи део – </a:t>
            </a:r>
            <a:r>
              <a:rPr lang="sr-Cyrl-RS" dirty="0"/>
              <a:t>новина у кодификацијама</a:t>
            </a:r>
          </a:p>
          <a:p>
            <a:pPr algn="just"/>
            <a:r>
              <a:rPr lang="sr-Cyrl-RS" i="1" dirty="0"/>
              <a:t>Општи део садржи основне правне институте који су заједнички приватном праву (правна способност, пунолетство, домицил, рокови, застерлост и др.)</a:t>
            </a:r>
          </a:p>
          <a:p>
            <a:pPr algn="just"/>
            <a:endParaRPr lang="sr-Cyrl-RS" dirty="0"/>
          </a:p>
          <a:p>
            <a:pPr algn="just"/>
            <a:endParaRPr lang="sr-Cyrl-RS" i="1" dirty="0"/>
          </a:p>
        </p:txBody>
      </p:sp>
    </p:spTree>
    <p:extLst>
      <p:ext uri="{BB962C8B-B14F-4D97-AF65-F5344CB8AC3E}">
        <p14:creationId xmlns:p14="http://schemas.microsoft.com/office/powerpoint/2010/main" val="2171075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2500E-DADE-4A7E-8B89-F9D3CF048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2450-647C-4B9E-A565-1CDF11FE9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326"/>
            <a:ext cx="10515600" cy="493598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b="1" dirty="0"/>
              <a:t>Појам правног посла</a:t>
            </a:r>
          </a:p>
          <a:p>
            <a:pPr algn="just"/>
            <a:r>
              <a:rPr lang="sr-Cyrl-RS" dirty="0"/>
              <a:t>Одређивању овог појма посвећена је посебна пажња</a:t>
            </a:r>
          </a:p>
          <a:p>
            <a:pPr algn="just"/>
            <a:r>
              <a:rPr lang="sr-Cyrl-RS" dirty="0"/>
              <a:t>Појам правног посла обухвата:</a:t>
            </a:r>
          </a:p>
          <a:p>
            <a:pPr algn="just"/>
            <a:r>
              <a:rPr lang="sr-Cyrl-RS" dirty="0"/>
              <a:t> уговоре облигационог права (купопродаја, зајам, закуп и др.),</a:t>
            </a:r>
          </a:p>
          <a:p>
            <a:pPr algn="just"/>
            <a:r>
              <a:rPr lang="sr-Cyrl-RS" b="1" dirty="0"/>
              <a:t>тзв. ствараноправне уговоре- </a:t>
            </a:r>
            <a:r>
              <a:rPr lang="sr-Cyrl-RS" i="1" dirty="0"/>
              <a:t>посебна врста сагласности воља између странака која мора постојати у случајевима преноса стварног права  са једног лица на друго или заснивања стварног права на туђој ствари</a:t>
            </a:r>
            <a:endParaRPr lang="sr-Cyrl-RS" b="1" i="1" dirty="0"/>
          </a:p>
          <a:p>
            <a:pPr algn="just"/>
            <a:r>
              <a:rPr lang="sr-Cyrl-RS" dirty="0"/>
              <a:t>Правни посао је и уговор о усвојењу, закључењу брака, јавно обећање награде, отказ</a:t>
            </a:r>
          </a:p>
          <a:p>
            <a:pPr algn="just"/>
            <a:r>
              <a:rPr lang="sr-Cyrl-RS" dirty="0"/>
              <a:t>Део законика који говори о правним пословима садржи одредбе које регулишу мане воље-заблуда, превара, претња и принуда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508563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1244</Words>
  <Application>Microsoft Office PowerPoint</Application>
  <PresentationFormat>Widescreen</PresentationFormat>
  <Paragraphs>135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Грађанске кодификације Германски правни круг</vt:lpstr>
      <vt:lpstr>Немачки грађански законик</vt:lpstr>
      <vt:lpstr>1. Рад на кодификацији</vt:lpstr>
      <vt:lpstr>Критичари</vt:lpstr>
      <vt:lpstr>2. II Комисија</vt:lpstr>
      <vt:lpstr>3.Историјско правна школа и кодификација</vt:lpstr>
      <vt:lpstr>PowerPoint Presentation</vt:lpstr>
      <vt:lpstr>4. Систематика и институти законика</vt:lpstr>
      <vt:lpstr>PowerPoint Presentation</vt:lpstr>
      <vt:lpstr>PowerPoint Presentation</vt:lpstr>
      <vt:lpstr>PowerPoint Presentation</vt:lpstr>
      <vt:lpstr>5. Утицај Немачког грађанског законика</vt:lpstr>
      <vt:lpstr>Швајцарски грађански законик</vt:lpstr>
      <vt:lpstr>1. Идеја кодификације</vt:lpstr>
      <vt:lpstr>PowerPoint Presentation</vt:lpstr>
      <vt:lpstr>2. Систематика </vt:lpstr>
      <vt:lpstr>3. Карактеристике</vt:lpstr>
      <vt:lpstr>4. Утицај Швајцарског грађанског законика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Грађанске кодификације Германски правни круг</dc:title>
  <dc:creator>Milica Sovrlic</dc:creator>
  <cp:lastModifiedBy>Milica Sovrlic</cp:lastModifiedBy>
  <cp:revision>21</cp:revision>
  <dcterms:created xsi:type="dcterms:W3CDTF">2020-04-24T19:50:50Z</dcterms:created>
  <dcterms:modified xsi:type="dcterms:W3CDTF">2020-04-27T09:56:13Z</dcterms:modified>
</cp:coreProperties>
</file>