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0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4/14/2020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4/14/2020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4/14/2020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4/14/2020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4/14/2020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4/14/2020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4/14/2020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4/14/2020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4/14/2020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4/14/2020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4/14/2020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4/14/2020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97566A-8136-4D4C-B49E-74A46AFD63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57652" y="2505456"/>
            <a:ext cx="8991600" cy="1645920"/>
          </a:xfrm>
        </p:spPr>
        <p:txBody>
          <a:bodyPr/>
          <a:lstStyle/>
          <a:p>
            <a:r>
              <a:rPr lang="sr-Cyrl-RS" dirty="0"/>
              <a:t>Средњовековно римско право и период рецепције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8E44865-8E8C-4936-BF4C-0B7A214F47D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37499681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F36C7E-32B5-42BD-B002-DFC7CBB87C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949910"/>
            <a:ext cx="7729728" cy="377877"/>
          </a:xfrm>
        </p:spPr>
        <p:txBody>
          <a:bodyPr>
            <a:normAutofit fontScale="90000"/>
          </a:bodyPr>
          <a:lstStyle/>
          <a:p>
            <a:endParaRPr lang="sr-Cyrl-R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FB056A-943D-477D-8294-3A06545860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1553592"/>
            <a:ext cx="7729728" cy="4186435"/>
          </a:xfrm>
        </p:spPr>
        <p:txBody>
          <a:bodyPr/>
          <a:lstStyle/>
          <a:p>
            <a:pPr algn="just"/>
            <a:r>
              <a:rPr lang="sr-Cyrl-RS" dirty="0"/>
              <a:t>3. Источноготски цар  Теодорик је 508. године издао је зборник под називом ..................................................</a:t>
            </a:r>
          </a:p>
          <a:p>
            <a:pPr algn="just"/>
            <a:r>
              <a:rPr lang="sr-Cyrl-RS" dirty="0"/>
              <a:t>Едикт је примењивану у ...................................... на староседеоце и на ..........................................</a:t>
            </a:r>
          </a:p>
          <a:p>
            <a:pPr algn="just"/>
            <a:r>
              <a:rPr lang="sr-Cyrl-RS" dirty="0"/>
              <a:t>Када је у питању садржај представљао је извод је из:</a:t>
            </a:r>
          </a:p>
          <a:p>
            <a:pPr algn="just"/>
            <a:r>
              <a:rPr lang="sr-Cyrl-RS" dirty="0"/>
              <a:t>А).......................................................................................</a:t>
            </a:r>
          </a:p>
          <a:p>
            <a:pPr algn="just"/>
            <a:r>
              <a:rPr lang="sr-Cyrl-RS" dirty="0"/>
              <a:t>Б).......................................................................................</a:t>
            </a:r>
          </a:p>
          <a:p>
            <a:pPr algn="just"/>
            <a:r>
              <a:rPr lang="sr-Cyrl-RS" dirty="0"/>
              <a:t>В)........................................................................................</a:t>
            </a:r>
          </a:p>
          <a:p>
            <a:pPr algn="just"/>
            <a:r>
              <a:rPr lang="sr-Cyrl-RS"/>
              <a:t>Г)........................................................................................</a:t>
            </a:r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15517169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3F2D96-A1CD-497D-BC60-4F6D6A052A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269304"/>
          </a:xfrm>
        </p:spPr>
        <p:txBody>
          <a:bodyPr>
            <a:normAutofit fontScale="90000"/>
          </a:bodyPr>
          <a:lstStyle/>
          <a:p>
            <a:endParaRPr lang="sr-Cyrl-R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5BAAEC-DB05-4742-923B-C5B3082065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1676415"/>
            <a:ext cx="7729728" cy="488418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sr-Cyrl-RS" sz="2000" dirty="0"/>
              <a:t>Набројте византијске зборнике римског права.</a:t>
            </a:r>
          </a:p>
          <a:p>
            <a:pPr algn="just"/>
            <a:r>
              <a:rPr lang="sr-Cyrl-RS" sz="2000" dirty="0"/>
              <a:t>Шта је Еклога?</a:t>
            </a:r>
            <a:endParaRPr lang="sr-Latn-RS" sz="2000" dirty="0"/>
          </a:p>
          <a:p>
            <a:pPr algn="just"/>
            <a:r>
              <a:rPr lang="sr-Cyrl-RS" sz="2000" dirty="0"/>
              <a:t>Шта је Прохирон?</a:t>
            </a:r>
          </a:p>
          <a:p>
            <a:pPr algn="just"/>
            <a:r>
              <a:rPr lang="sr-Cyrl-RS" sz="2000" dirty="0"/>
              <a:t>Шта су Василике?</a:t>
            </a:r>
          </a:p>
          <a:p>
            <a:pPr algn="just"/>
            <a:r>
              <a:rPr lang="sr-Cyrl-RS" sz="2000" dirty="0"/>
              <a:t>Шта је Хексабиблос?</a:t>
            </a:r>
          </a:p>
          <a:p>
            <a:pPr algn="just"/>
            <a:r>
              <a:rPr lang="sr-Cyrl-RS" sz="2000" dirty="0"/>
              <a:t>Објасните утицај византијског права на средњовековно српско право.</a:t>
            </a:r>
          </a:p>
          <a:p>
            <a:pPr algn="just"/>
            <a:r>
              <a:rPr lang="sr-Cyrl-RS" sz="2000" dirty="0"/>
              <a:t>Објасните како су настали варварски зборници римског права.</a:t>
            </a:r>
          </a:p>
          <a:p>
            <a:pPr algn="just"/>
            <a:r>
              <a:rPr lang="sr-Cyrl-RS" sz="2000" dirty="0"/>
              <a:t>Набројте варварске зборнике римског права.</a:t>
            </a:r>
          </a:p>
          <a:p>
            <a:pPr algn="just"/>
            <a:r>
              <a:rPr lang="sr-Cyrl-RS" sz="2000" dirty="0"/>
              <a:t>Шта је рецепција римског права?</a:t>
            </a:r>
          </a:p>
          <a:p>
            <a:pPr algn="just"/>
            <a:r>
              <a:rPr lang="sr-Cyrl-RS" sz="2000" dirty="0"/>
              <a:t>Објсните због чега се јавља интерсовање за римским правом већ око 1100 године? </a:t>
            </a:r>
          </a:p>
          <a:p>
            <a:pPr algn="just"/>
            <a:r>
              <a:rPr lang="sr-Cyrl-RS" sz="2000" dirty="0"/>
              <a:t>Када настаје школа глосатора и која су основна обележја учења ове школе?</a:t>
            </a:r>
          </a:p>
          <a:p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2659445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BF1641-81A7-4E60-B5A6-291927072C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224916"/>
          </a:xfrm>
        </p:spPr>
        <p:txBody>
          <a:bodyPr>
            <a:normAutofit fontScale="90000"/>
          </a:bodyPr>
          <a:lstStyle/>
          <a:p>
            <a:endParaRPr lang="sr-Cyrl-R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26939F-324B-4A66-A0EE-BAE667580B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9295" y="1402673"/>
            <a:ext cx="7729728" cy="4714042"/>
          </a:xfrm>
        </p:spPr>
        <p:txBody>
          <a:bodyPr>
            <a:noAutofit/>
          </a:bodyPr>
          <a:lstStyle/>
          <a:p>
            <a:pPr algn="just"/>
            <a:r>
              <a:rPr lang="sr-Cyrl-RS" sz="2000" dirty="0"/>
              <a:t>Шта су глосе?</a:t>
            </a:r>
          </a:p>
          <a:p>
            <a:pPr algn="just"/>
            <a:r>
              <a:rPr lang="sr-Cyrl-RS" sz="2000" dirty="0"/>
              <a:t>Које су основне карактеристике учења школе постглосатора?</a:t>
            </a:r>
          </a:p>
          <a:p>
            <a:pPr algn="just"/>
            <a:r>
              <a:rPr lang="sr-Cyrl-RS" sz="2000" dirty="0"/>
              <a:t>Шта се подразуме под посредном рецепцијом римског права, а шта под непосредном?</a:t>
            </a:r>
          </a:p>
          <a:p>
            <a:pPr algn="just"/>
            <a:r>
              <a:rPr lang="sr-Cyrl-RS" sz="2000" dirty="0"/>
              <a:t>Да ли је Енглеска примењивала римско право?</a:t>
            </a:r>
          </a:p>
          <a:p>
            <a:pPr algn="just"/>
            <a:r>
              <a:rPr lang="sr-Cyrl-RS" sz="2000" dirty="0"/>
              <a:t>Објасните како је текао процес рецепције римског права у следећим земљама:</a:t>
            </a:r>
          </a:p>
          <a:p>
            <a:pPr algn="just"/>
            <a:r>
              <a:rPr lang="sr-Cyrl-RS" sz="2000" dirty="0"/>
              <a:t>Француска</a:t>
            </a:r>
          </a:p>
          <a:p>
            <a:pPr algn="just"/>
            <a:r>
              <a:rPr lang="sr-Cyrl-RS" sz="2000" dirty="0"/>
              <a:t>Низоземске земље</a:t>
            </a:r>
          </a:p>
          <a:p>
            <a:pPr algn="just"/>
            <a:r>
              <a:rPr lang="sr-Cyrl-RS" sz="2000" dirty="0"/>
              <a:t>Шпанија</a:t>
            </a:r>
          </a:p>
          <a:p>
            <a:pPr algn="just"/>
            <a:r>
              <a:rPr lang="sr-Cyrl-RS" sz="2000" dirty="0"/>
              <a:t>Немачка</a:t>
            </a:r>
          </a:p>
        </p:txBody>
      </p:sp>
    </p:spTree>
    <p:extLst>
      <p:ext uri="{BB962C8B-B14F-4D97-AF65-F5344CB8AC3E}">
        <p14:creationId xmlns:p14="http://schemas.microsoft.com/office/powerpoint/2010/main" val="38088518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188BD5-22BE-4950-9A52-511D7B22B3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571145"/>
          </a:xfrm>
        </p:spPr>
        <p:txBody>
          <a:bodyPr>
            <a:normAutofit fontScale="90000"/>
          </a:bodyPr>
          <a:lstStyle/>
          <a:p>
            <a:endParaRPr lang="sr-Cyrl-R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B3D41D-024F-4DC5-B2B1-AB6DA0A0A1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1944210"/>
            <a:ext cx="7729728" cy="4598633"/>
          </a:xfrm>
        </p:spPr>
        <p:txBody>
          <a:bodyPr>
            <a:normAutofit/>
          </a:bodyPr>
          <a:lstStyle/>
          <a:p>
            <a:pPr algn="just"/>
            <a:r>
              <a:rPr lang="sr-Cyrl-RS" sz="2000" dirty="0"/>
              <a:t>Шта је </a:t>
            </a:r>
            <a:r>
              <a:rPr lang="sr-Latn-RS" sz="2000" dirty="0"/>
              <a:t>Siete partidas?</a:t>
            </a:r>
            <a:endParaRPr lang="sr-Cyrl-RS" sz="2000" dirty="0"/>
          </a:p>
          <a:p>
            <a:pPr algn="just"/>
            <a:r>
              <a:rPr lang="sr-Cyrl-RS" sz="2000" dirty="0"/>
              <a:t>Шта се подразумева под термином </a:t>
            </a:r>
            <a:r>
              <a:rPr lang="sr-Latn-RS" sz="2000" dirty="0"/>
              <a:t>usus modernus Pandectarum?</a:t>
            </a:r>
            <a:endParaRPr lang="sr-Cyrl-RS" sz="2000" dirty="0"/>
          </a:p>
          <a:p>
            <a:pPr algn="just"/>
            <a:r>
              <a:rPr lang="sr-Cyrl-RS" sz="2000" dirty="0"/>
              <a:t>Када и где настаје школа елегантне јуриспруденције?</a:t>
            </a:r>
          </a:p>
          <a:p>
            <a:pPr algn="just"/>
            <a:r>
              <a:rPr lang="sr-Cyrl-RS" sz="2000" dirty="0"/>
              <a:t>Која су основна обележја учења школе елегантне јуриспруденције?</a:t>
            </a:r>
          </a:p>
          <a:p>
            <a:pPr algn="just"/>
            <a:r>
              <a:rPr lang="sr-Cyrl-RS" sz="2000" dirty="0"/>
              <a:t>Којој школи припада Дионисије Готофредус? По чему је познат?</a:t>
            </a:r>
            <a:endParaRPr lang="sr-Latn-RS" sz="2000" dirty="0"/>
          </a:p>
          <a:p>
            <a:pPr algn="just"/>
            <a:r>
              <a:rPr lang="sr-Cyrl-RS" sz="2000" dirty="0"/>
              <a:t>Која су основна обележја учења школе пандектиста?</a:t>
            </a:r>
          </a:p>
          <a:p>
            <a:pPr algn="just"/>
            <a:r>
              <a:rPr lang="sr-Cyrl-RS" sz="2000" dirty="0"/>
              <a:t>Представници ове школе су увели нову систематику грађанског права. Како изгледа?</a:t>
            </a:r>
          </a:p>
          <a:p>
            <a:pPr algn="just"/>
            <a:r>
              <a:rPr lang="sr-Cyrl-RS" sz="2000" dirty="0"/>
              <a:t>Упоредите систематику пандектиста са систематиком коју је дао правник Гај. Шта се запажа?</a:t>
            </a:r>
          </a:p>
          <a:p>
            <a:pPr algn="just"/>
            <a:endParaRPr lang="sr-Cyrl-RS" dirty="0"/>
          </a:p>
          <a:p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11090003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F54223-6A3A-4AC1-95CD-FB2E53D3DB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701336"/>
            <a:ext cx="7729728" cy="1331650"/>
          </a:xfrm>
        </p:spPr>
        <p:txBody>
          <a:bodyPr>
            <a:normAutofit fontScale="90000"/>
          </a:bodyPr>
          <a:lstStyle/>
          <a:p>
            <a:r>
              <a:rPr lang="sr-Cyrl-RS" b="1" dirty="0"/>
              <a:t>Донел, Домат и Потиер (значај и допринсој правној науци)</a:t>
            </a:r>
            <a:br>
              <a:rPr lang="sr-Cyrl-RS" b="1" dirty="0"/>
            </a:br>
            <a:endParaRPr lang="sr-Cyrl-R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A5A0BD-A04E-49C9-951E-20699EBFD7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2192784"/>
            <a:ext cx="7729728" cy="4358936"/>
          </a:xfrm>
        </p:spPr>
        <p:txBody>
          <a:bodyPr>
            <a:normAutofit/>
          </a:bodyPr>
          <a:lstStyle/>
          <a:p>
            <a:pPr algn="just"/>
            <a:r>
              <a:rPr lang="sr-Cyrl-RS" sz="2000" dirty="0"/>
              <a:t>Научници периода хуманизма су упоредо са изучавањем и истраживањем  оригиналних текстова уочили и историјску компоненту римског права. Истовремено су веровали у даљи систематски развој права</a:t>
            </a:r>
          </a:p>
          <a:p>
            <a:pPr algn="just"/>
            <a:r>
              <a:rPr lang="sr-Cyrl-RS" sz="2400" b="1" dirty="0"/>
              <a:t>Донел </a:t>
            </a:r>
            <a:endParaRPr lang="sr-Cyrl-RS" sz="2400" dirty="0"/>
          </a:p>
          <a:p>
            <a:pPr algn="just"/>
            <a:r>
              <a:rPr lang="sr-Cyrl-RS" sz="2000" dirty="0"/>
              <a:t>представник овог правца</a:t>
            </a:r>
          </a:p>
          <a:p>
            <a:pPr algn="just"/>
            <a:r>
              <a:rPr lang="sr-Cyrl-RS" sz="2000" dirty="0"/>
              <a:t>Коментари чији је он аутор постали су модел који су следиле генерације студената грађанског права</a:t>
            </a:r>
          </a:p>
          <a:p>
            <a:pPr algn="just"/>
            <a:r>
              <a:rPr lang="sr-Cyrl-RS" sz="2000" dirty="0"/>
              <a:t>У </a:t>
            </a:r>
            <a:r>
              <a:rPr lang="sr-Latn-RS" sz="2000" dirty="0"/>
              <a:t>XVII </a:t>
            </a:r>
            <a:r>
              <a:rPr lang="sr-Cyrl-RS" sz="2000" dirty="0"/>
              <a:t>веку било је актуелно бавити се правом и приступати му на нови начин. Научници су том послу прилазили систематски и са великом озбиљношћу</a:t>
            </a:r>
          </a:p>
          <a:p>
            <a:pPr algn="just"/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10434671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5F5B98-01F5-4566-A822-C72B0BF03D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216038"/>
          </a:xfrm>
        </p:spPr>
        <p:txBody>
          <a:bodyPr>
            <a:normAutofit fontScale="90000"/>
          </a:bodyPr>
          <a:lstStyle/>
          <a:p>
            <a:endParaRPr lang="sr-Cyrl-R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FFCAAE-4BFE-40F0-8D66-34E2CB03D1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1864311"/>
            <a:ext cx="7729728" cy="4421079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sr-Cyrl-RS" sz="2400" b="1" dirty="0"/>
              <a:t>Домат</a:t>
            </a:r>
            <a:r>
              <a:rPr lang="sr-Latn-RS" sz="2400" b="1" dirty="0"/>
              <a:t> </a:t>
            </a:r>
            <a:r>
              <a:rPr lang="sr-Cyrl-RS" sz="2400" b="1" dirty="0"/>
              <a:t>Јан </a:t>
            </a:r>
            <a:r>
              <a:rPr lang="sr-Latn-RS" sz="2400" b="1" dirty="0"/>
              <a:t>(</a:t>
            </a:r>
            <a:r>
              <a:rPr lang="sr-Cyrl-RS" sz="2400" b="1" dirty="0"/>
              <a:t> 1625-16959)</a:t>
            </a:r>
            <a:endParaRPr lang="sr-Latn-RS" sz="2400" dirty="0"/>
          </a:p>
          <a:p>
            <a:pPr algn="just"/>
            <a:r>
              <a:rPr lang="sr-Cyrl-RS" sz="2400" dirty="0"/>
              <a:t>представник школе природног права</a:t>
            </a:r>
            <a:endParaRPr lang="sr-Latn-RS" sz="2400" dirty="0"/>
          </a:p>
          <a:p>
            <a:pPr algn="just"/>
            <a:r>
              <a:rPr lang="sr-Cyrl-RS" sz="2400" dirty="0"/>
              <a:t>Залагао се за креирање правног система који би се заснивао на</a:t>
            </a:r>
            <a:r>
              <a:rPr lang="sr-Latn-RS" sz="2400" dirty="0"/>
              <a:t>:</a:t>
            </a:r>
          </a:p>
          <a:p>
            <a:pPr algn="just"/>
            <a:r>
              <a:rPr lang="sr-Cyrl-RS" sz="2400" dirty="0"/>
              <a:t> </a:t>
            </a:r>
            <a:r>
              <a:rPr lang="sr-Latn-RS" sz="2400" dirty="0"/>
              <a:t>-</a:t>
            </a:r>
            <a:r>
              <a:rPr lang="sr-Cyrl-RS" sz="2400" dirty="0"/>
              <a:t>изворима римског права, </a:t>
            </a:r>
            <a:endParaRPr lang="sr-Latn-RS" sz="2400" dirty="0"/>
          </a:p>
          <a:p>
            <a:pPr algn="just"/>
            <a:r>
              <a:rPr lang="sr-Latn-RS" sz="2400" dirty="0"/>
              <a:t>-</a:t>
            </a:r>
            <a:r>
              <a:rPr lang="sr-Cyrl-RS" sz="2400" dirty="0"/>
              <a:t>краљевском законодавству и </a:t>
            </a:r>
            <a:endParaRPr lang="sr-Latn-RS" sz="2400" dirty="0"/>
          </a:p>
          <a:p>
            <a:pPr algn="just"/>
            <a:r>
              <a:rPr lang="sr-Latn-RS" sz="2400" dirty="0"/>
              <a:t>-</a:t>
            </a:r>
            <a:r>
              <a:rPr lang="sr-Cyrl-RS" sz="2400" dirty="0"/>
              <a:t>обичајном праву</a:t>
            </a:r>
          </a:p>
          <a:p>
            <a:pPr algn="just"/>
            <a:r>
              <a:rPr lang="sr-Cyrl-RS" sz="2400" dirty="0"/>
              <a:t>У расправи „Грађанско право у свом природном току “ изнео је начела права, од којих су многа правна правила преузета из </a:t>
            </a:r>
            <a:r>
              <a:rPr lang="sr-Latn-RS" sz="2400" dirty="0"/>
              <a:t>Corpus iuris civilis</a:t>
            </a:r>
            <a:r>
              <a:rPr lang="sr-Cyrl-RS" sz="2400" dirty="0"/>
              <a:t>, али је такође укључена царска легислатива, као и обичајна правила</a:t>
            </a:r>
          </a:p>
          <a:p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27461376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E76924-F4A3-433B-9B46-B50E6376D4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340325"/>
          </a:xfrm>
        </p:spPr>
        <p:txBody>
          <a:bodyPr>
            <a:normAutofit fontScale="90000"/>
          </a:bodyPr>
          <a:lstStyle/>
          <a:p>
            <a:endParaRPr lang="sr-Cyrl-R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9BD3ED-53C0-4E24-A908-70564CE9CF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1740024"/>
            <a:ext cx="7729728" cy="4509856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sr-Cyrl-RS" sz="2800" b="1" dirty="0"/>
              <a:t>Потиер</a:t>
            </a:r>
          </a:p>
          <a:p>
            <a:pPr algn="just"/>
            <a:r>
              <a:rPr lang="sr-Cyrl-RS" sz="2200" dirty="0"/>
              <a:t>Наставио да се бави римским правом</a:t>
            </a:r>
          </a:p>
          <a:p>
            <a:pPr algn="just"/>
            <a:r>
              <a:rPr lang="sr-Cyrl-RS" sz="2200" dirty="0"/>
              <a:t>У потпуности је био усредсређен на праксу</a:t>
            </a:r>
          </a:p>
          <a:p>
            <a:pPr algn="just"/>
            <a:r>
              <a:rPr lang="sr-Cyrl-RS" sz="2200" dirty="0"/>
              <a:t>Објавио је огроман коментар Јустинијанових Дигеста</a:t>
            </a:r>
          </a:p>
          <a:p>
            <a:pPr algn="just"/>
            <a:r>
              <a:rPr lang="sr-Cyrl-RS" sz="2200" dirty="0"/>
              <a:t>Аутор је великог броја расправа из области</a:t>
            </a:r>
            <a:r>
              <a:rPr lang="sr-Latn-RS" sz="2200" dirty="0"/>
              <a:t>:</a:t>
            </a:r>
          </a:p>
          <a:p>
            <a:pPr algn="just"/>
            <a:r>
              <a:rPr lang="sr-Cyrl-RS" sz="2200" dirty="0"/>
              <a:t> грађанског права, </a:t>
            </a:r>
            <a:endParaRPr lang="sr-Latn-RS" sz="2200" dirty="0"/>
          </a:p>
          <a:p>
            <a:pPr algn="just"/>
            <a:r>
              <a:rPr lang="sr-Cyrl-RS" sz="2200" dirty="0"/>
              <a:t>две р</a:t>
            </a:r>
            <a:r>
              <a:rPr lang="sr-Latn-RS" sz="2200" dirty="0"/>
              <a:t>a</a:t>
            </a:r>
            <a:r>
              <a:rPr lang="sr-Cyrl-RS" sz="2200" dirty="0"/>
              <a:t>справе из области грађанског и кривичног поступка</a:t>
            </a:r>
          </a:p>
          <a:p>
            <a:pPr algn="just"/>
            <a:r>
              <a:rPr lang="sr-Cyrl-RS" sz="2200" dirty="0"/>
              <a:t>Залаго се за правни систем који би садржински представљао</a:t>
            </a:r>
            <a:r>
              <a:rPr lang="sr-Latn-RS" sz="2200" dirty="0"/>
              <a:t>:</a:t>
            </a:r>
            <a:r>
              <a:rPr lang="sr-Cyrl-RS" sz="2200" dirty="0"/>
              <a:t> римско право,</a:t>
            </a:r>
            <a:endParaRPr lang="sr-Latn-RS" sz="2200" dirty="0"/>
          </a:p>
          <a:p>
            <a:pPr algn="just"/>
            <a:r>
              <a:rPr lang="sr-Cyrl-RS" sz="2200" dirty="0"/>
              <a:t> краљевску легислативу и </a:t>
            </a:r>
            <a:endParaRPr lang="sr-Latn-RS" sz="2200" dirty="0"/>
          </a:p>
          <a:p>
            <a:pPr algn="just"/>
            <a:r>
              <a:rPr lang="sr-Cyrl-RS" sz="2200" dirty="0"/>
              <a:t>обичаје</a:t>
            </a:r>
          </a:p>
          <a:p>
            <a:pPr algn="just"/>
            <a:r>
              <a:rPr lang="sr-Cyrl-RS" sz="2200" dirty="0"/>
              <a:t>Може се рећи да је Потиер утро пут будућим кодификацијама</a:t>
            </a:r>
          </a:p>
          <a:p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15884143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E2E4BC-DA2A-48CB-9B07-7785D737CE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500124"/>
          </a:xfrm>
        </p:spPr>
        <p:txBody>
          <a:bodyPr>
            <a:normAutofit fontScale="90000"/>
          </a:bodyPr>
          <a:lstStyle/>
          <a:p>
            <a:endParaRPr lang="sr-Cyrl-R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4DB496-AFE2-44D8-8F9D-98B6EA3E75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2086252"/>
            <a:ext cx="7729728" cy="3653775"/>
          </a:xfrm>
        </p:spPr>
        <p:txBody>
          <a:bodyPr>
            <a:noAutofit/>
          </a:bodyPr>
          <a:lstStyle/>
          <a:p>
            <a:pPr algn="just"/>
            <a:r>
              <a:rPr lang="sr-Cyrl-RS" sz="2000" dirty="0"/>
              <a:t>Које су основне идеје школе природног права?</a:t>
            </a:r>
          </a:p>
          <a:p>
            <a:pPr algn="just"/>
            <a:r>
              <a:rPr lang="sr-Cyrl-RS" sz="2000" dirty="0"/>
              <a:t>Шта је природно право, а шта позитивно право?</a:t>
            </a:r>
          </a:p>
          <a:p>
            <a:pPr algn="just"/>
            <a:r>
              <a:rPr lang="sr-Cyrl-RS" sz="2000" dirty="0"/>
              <a:t>Какав је био однос између теорије природног права и римског права?</a:t>
            </a:r>
          </a:p>
          <a:p>
            <a:pPr algn="just"/>
            <a:r>
              <a:rPr lang="sr-Cyrl-RS" sz="2000" dirty="0"/>
              <a:t>Наведите неке од најважнијих представника школе природног права.</a:t>
            </a:r>
          </a:p>
          <a:p>
            <a:pPr algn="just"/>
            <a:r>
              <a:rPr lang="sr-Cyrl-RS" sz="2000" dirty="0"/>
              <a:t>Где настаје историјскоправна школа?</a:t>
            </a:r>
          </a:p>
          <a:p>
            <a:pPr algn="just"/>
            <a:r>
              <a:rPr lang="sr-Cyrl-RS" sz="2000" dirty="0"/>
              <a:t>Која су основна обележја учења историјскоправне школе?</a:t>
            </a:r>
          </a:p>
          <a:p>
            <a:pPr algn="just"/>
            <a:r>
              <a:rPr lang="sr-Cyrl-RS" sz="2000" dirty="0"/>
              <a:t>Наведите неке од најважнијих представника ове школе?</a:t>
            </a:r>
          </a:p>
          <a:p>
            <a:pPr algn="just"/>
            <a:r>
              <a:rPr lang="sr-Cyrl-RS" sz="2000" dirty="0"/>
              <a:t>Којој школи је припадао Валтазар Богишић?</a:t>
            </a:r>
          </a:p>
        </p:txBody>
      </p:sp>
    </p:spTree>
    <p:extLst>
      <p:ext uri="{BB962C8B-B14F-4D97-AF65-F5344CB8AC3E}">
        <p14:creationId xmlns:p14="http://schemas.microsoft.com/office/powerpoint/2010/main" val="18387128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A04754-1435-4BE5-86D2-09081D58E5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402469"/>
          </a:xfrm>
        </p:spPr>
        <p:txBody>
          <a:bodyPr>
            <a:normAutofit fontScale="90000"/>
          </a:bodyPr>
          <a:lstStyle/>
          <a:p>
            <a:endParaRPr lang="sr-Cyrl-R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52998A-342E-4865-BBC4-756722575E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1935332"/>
            <a:ext cx="7729728" cy="3804695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sr-Cyrl-RS" sz="2000" dirty="0"/>
              <a:t>Допуните:</a:t>
            </a:r>
          </a:p>
          <a:p>
            <a:pPr algn="just"/>
            <a:r>
              <a:rPr lang="sr-Cyrl-RS" sz="2000" dirty="0"/>
              <a:t>1. Западногодски владар Аларик </a:t>
            </a:r>
            <a:r>
              <a:rPr lang="sr-Latn-RS" sz="2000" dirty="0"/>
              <a:t>II </a:t>
            </a:r>
            <a:r>
              <a:rPr lang="sr-Cyrl-RS" sz="2000" dirty="0"/>
              <a:t>издао је ................ године Римски закон Западних Гота.</a:t>
            </a:r>
          </a:p>
          <a:p>
            <a:pPr algn="just"/>
            <a:r>
              <a:rPr lang="sr-Cyrl-RS" sz="2000" dirty="0"/>
              <a:t> Примењивао се на терирорији данашње ............................ и ................................, важио је искључиво за ............................</a:t>
            </a:r>
          </a:p>
          <a:p>
            <a:pPr algn="just"/>
            <a:endParaRPr lang="sr-Cyrl-RS" sz="2000" dirty="0"/>
          </a:p>
          <a:p>
            <a:pPr algn="just"/>
            <a:endParaRPr lang="sr-Cyrl-RS" sz="2000" dirty="0"/>
          </a:p>
          <a:p>
            <a:pPr algn="just"/>
            <a:r>
              <a:rPr lang="sr-Cyrl-RS" sz="2000" dirty="0"/>
              <a:t>2. Римски закон Бургунда издао је владар Бургунда, Гундобад, а примњиван је на терирорији данашње ................................</a:t>
            </a:r>
          </a:p>
          <a:p>
            <a:pPr algn="just"/>
            <a:r>
              <a:rPr lang="sr-Cyrl-RS" sz="2000" dirty="0"/>
              <a:t>Важио је само за .........................................</a:t>
            </a:r>
          </a:p>
          <a:p>
            <a:pPr algn="just"/>
            <a:r>
              <a:rPr lang="sr-Cyrl-RS" sz="2000" dirty="0"/>
              <a:t>Настао је из извора као и ...........................................</a:t>
            </a:r>
          </a:p>
        </p:txBody>
      </p:sp>
    </p:spTree>
    <p:extLst>
      <p:ext uri="{BB962C8B-B14F-4D97-AF65-F5344CB8AC3E}">
        <p14:creationId xmlns:p14="http://schemas.microsoft.com/office/powerpoint/2010/main" val="4093492346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{186C702A-5631-4A64-855A-F0465CBC2AB2}tf10001115</Template>
  <TotalTime>110</TotalTime>
  <Words>613</Words>
  <Application>Microsoft Office PowerPoint</Application>
  <PresentationFormat>Widescreen</PresentationFormat>
  <Paragraphs>76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Corbel</vt:lpstr>
      <vt:lpstr>Gill Sans MT</vt:lpstr>
      <vt:lpstr>Parcel</vt:lpstr>
      <vt:lpstr>Средњовековно римско право и период рецепције</vt:lpstr>
      <vt:lpstr>PowerPoint Presentation</vt:lpstr>
      <vt:lpstr>PowerPoint Presentation</vt:lpstr>
      <vt:lpstr>PowerPoint Presentation</vt:lpstr>
      <vt:lpstr>Донел, Домат и Потиер (значај и допринсој правној науци)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питања</dc:title>
  <dc:creator>Milica Sovrlic</dc:creator>
  <cp:lastModifiedBy>Milica Sovrlic</cp:lastModifiedBy>
  <cp:revision>14</cp:revision>
  <dcterms:created xsi:type="dcterms:W3CDTF">2020-04-11T08:42:09Z</dcterms:created>
  <dcterms:modified xsi:type="dcterms:W3CDTF">2020-04-14T09:51:57Z</dcterms:modified>
</cp:coreProperties>
</file>