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48" autoAdjust="0"/>
    <p:restoredTop sz="94660"/>
  </p:normalViewPr>
  <p:slideViewPr>
    <p:cSldViewPr snapToGrid="0">
      <p:cViewPr varScale="1">
        <p:scale>
          <a:sx n="86" d="100"/>
          <a:sy n="86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0D7FF-5FAA-4B31-A68D-FF368DC33E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Англосаксонско право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33771C-52AD-411E-B49C-310962B6C7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240508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1B28E-3A1B-40A5-A48A-3DDC0F279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Питања и задаци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65C30-D5CB-4D95-BC9D-FA823B854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000" dirty="0"/>
              <a:t>1. Шта је </a:t>
            </a:r>
            <a:r>
              <a:rPr lang="sr-Latn-RS" sz="2000" dirty="0"/>
              <a:t>Common Law </a:t>
            </a:r>
            <a:r>
              <a:rPr lang="sr-Cyrl-RS" sz="2000" dirty="0"/>
              <a:t>и како је настао?</a:t>
            </a:r>
          </a:p>
          <a:p>
            <a:pPr algn="just"/>
            <a:r>
              <a:rPr lang="sr-Cyrl-RS" sz="2000" dirty="0"/>
              <a:t>2. Да ли су термини</a:t>
            </a:r>
            <a:r>
              <a:rPr lang="sr-Latn-RS" sz="2000" dirty="0"/>
              <a:t> Common Law </a:t>
            </a:r>
            <a:r>
              <a:rPr lang="sr-Cyrl-RS" sz="2000" dirty="0"/>
              <a:t>и прецедентно право синоними? Објасните.</a:t>
            </a:r>
          </a:p>
          <a:p>
            <a:pPr algn="just"/>
            <a:r>
              <a:rPr lang="sr-Cyrl-RS" sz="2000" dirty="0"/>
              <a:t>3. Наведите земље у којима се примењује англосаксонско право.</a:t>
            </a:r>
          </a:p>
          <a:p>
            <a:pPr algn="just"/>
            <a:r>
              <a:rPr lang="sr-Cyrl-RS" sz="2000" dirty="0"/>
              <a:t>4. Наведите најважније разлике између континенталног и англосаксонског система права. </a:t>
            </a:r>
            <a:endParaRPr lang="en-US" sz="2000" dirty="0"/>
          </a:p>
          <a:p>
            <a:pPr algn="just"/>
            <a:endParaRPr lang="sr-Cyrl-RS" sz="2000" dirty="0"/>
          </a:p>
        </p:txBody>
      </p:sp>
    </p:spTree>
    <p:extLst>
      <p:ext uri="{BB962C8B-B14F-4D97-AF65-F5344CB8AC3E}">
        <p14:creationId xmlns:p14="http://schemas.microsoft.com/office/powerpoint/2010/main" val="3195224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7F311-2D63-478B-826E-D58490192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Питања и задаци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DF3E6-90CE-4929-B9D8-918280AF7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sz="2000" dirty="0"/>
              <a:t>5. Које су предности континенталног система права?</a:t>
            </a:r>
          </a:p>
          <a:p>
            <a:pPr algn="just"/>
            <a:r>
              <a:rPr lang="sr-Cyrl-RS" sz="2000" dirty="0"/>
              <a:t>6. Које су предности прецедентног система права?</a:t>
            </a:r>
          </a:p>
          <a:p>
            <a:pPr algn="just"/>
            <a:r>
              <a:rPr lang="sr-Cyrl-RS" sz="2000" dirty="0"/>
              <a:t>7. Шта је </a:t>
            </a:r>
            <a:r>
              <a:rPr lang="sr-Latn-RS" sz="2000" dirty="0"/>
              <a:t>stare decisis</a:t>
            </a:r>
            <a:r>
              <a:rPr lang="sr-Cyrl-RS" sz="2000" dirty="0"/>
              <a:t>?</a:t>
            </a:r>
          </a:p>
          <a:p>
            <a:pPr algn="just"/>
            <a:r>
              <a:rPr lang="sr-Cyrl-RS" sz="2000" dirty="0"/>
              <a:t>8. Шта чини енглески систем права?</a:t>
            </a:r>
          </a:p>
          <a:p>
            <a:pPr algn="just"/>
            <a:r>
              <a:rPr lang="sr-Cyrl-RS" sz="2000" dirty="0"/>
              <a:t>9. Ко је био инспицијар?</a:t>
            </a:r>
          </a:p>
          <a:p>
            <a:pPr algn="just"/>
            <a:r>
              <a:rPr lang="sr-Cyrl-RS" sz="2000" dirty="0"/>
              <a:t>10. Шта је </a:t>
            </a:r>
            <a:r>
              <a:rPr lang="sr-Latn-RS" sz="2000" dirty="0"/>
              <a:t>writ</a:t>
            </a:r>
            <a:r>
              <a:rPr lang="sr-Cyrl-RS" sz="2000" dirty="0"/>
              <a:t>?</a:t>
            </a:r>
          </a:p>
          <a:p>
            <a:pPr algn="just"/>
            <a:endParaRPr lang="sr-Cyrl-RS" sz="2400" dirty="0"/>
          </a:p>
        </p:txBody>
      </p:sp>
    </p:spTree>
    <p:extLst>
      <p:ext uri="{BB962C8B-B14F-4D97-AF65-F5344CB8AC3E}">
        <p14:creationId xmlns:p14="http://schemas.microsoft.com/office/powerpoint/2010/main" val="309051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8E830-F4A2-49E5-A597-A3D699DA9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Питања и задаци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A99F3-A76A-4603-B000-FEA809AD27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Cyrl-RS" sz="2000" dirty="0"/>
              <a:t>11. Како је настао систем правичности-</a:t>
            </a:r>
            <a:r>
              <a:rPr lang="sr-Latn-RS" sz="2000" dirty="0"/>
              <a:t>Equity</a:t>
            </a:r>
            <a:r>
              <a:rPr lang="sr-Cyrl-RS" sz="2000" dirty="0"/>
              <a:t>?</a:t>
            </a:r>
          </a:p>
          <a:p>
            <a:pPr algn="just"/>
            <a:r>
              <a:rPr lang="sr-Cyrl-RS" sz="2000" dirty="0"/>
              <a:t>12. Наведите разлике између </a:t>
            </a:r>
            <a:r>
              <a:rPr lang="sr-Latn-RS" sz="2000" dirty="0"/>
              <a:t>Common Law </a:t>
            </a:r>
            <a:r>
              <a:rPr lang="sr-Cyrl-RS" sz="2000" dirty="0"/>
              <a:t>система и </a:t>
            </a:r>
            <a:r>
              <a:rPr lang="sr-Latn-RS" sz="2000" dirty="0"/>
              <a:t>Equity Law</a:t>
            </a:r>
            <a:r>
              <a:rPr lang="sr-Cyrl-RS" sz="2000" dirty="0"/>
              <a:t>.</a:t>
            </a:r>
          </a:p>
          <a:p>
            <a:pPr algn="just"/>
            <a:r>
              <a:rPr lang="sr-Cyrl-RS" sz="2000" dirty="0"/>
              <a:t>13. Пресуда је најважнији извор права у англосаксонском систему права. У вези са пресудама, најважнија су два питања: разлог доношења и обавезујућа снага пресуде, односно да ли се једном донета пресуда може изменити. Одговорите:</a:t>
            </a:r>
          </a:p>
          <a:p>
            <a:pPr algn="just"/>
            <a:r>
              <a:rPr lang="sr-Cyrl-RS" sz="2000" dirty="0"/>
              <a:t>- Шта је </a:t>
            </a:r>
            <a:r>
              <a:rPr lang="sr-Latn-RS" sz="2000" dirty="0"/>
              <a:t>ratio decidendi?</a:t>
            </a:r>
          </a:p>
          <a:p>
            <a:pPr algn="just"/>
            <a:r>
              <a:rPr lang="sr-Latn-RS" sz="2000" dirty="0"/>
              <a:t>-</a:t>
            </a:r>
            <a:r>
              <a:rPr lang="sr-Cyrl-RS" sz="2000" dirty="0"/>
              <a:t>Шта је </a:t>
            </a:r>
            <a:r>
              <a:rPr lang="sr-Latn-RS" sz="2000" dirty="0"/>
              <a:t>obiter dictum</a:t>
            </a:r>
            <a:r>
              <a:rPr lang="sr-Cyrl-RS" sz="2000" dirty="0"/>
              <a:t>?</a:t>
            </a:r>
          </a:p>
          <a:p>
            <a:pPr algn="just"/>
            <a:r>
              <a:rPr lang="sr-Cyrl-RS" sz="2000" dirty="0"/>
              <a:t>-Приликом позивања на ранију пресуду, на који део пресуде се судија може позивати односно шта сме наводити?</a:t>
            </a:r>
          </a:p>
        </p:txBody>
      </p:sp>
    </p:spTree>
    <p:extLst>
      <p:ext uri="{BB962C8B-B14F-4D97-AF65-F5344CB8AC3E}">
        <p14:creationId xmlns:p14="http://schemas.microsoft.com/office/powerpoint/2010/main" val="3037141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0C9CF-81F8-493C-A5A8-8DF0778F9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Питања и задаци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771EA-4EBA-4A83-ADFB-96EA3D9C1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sr-Cyrl-RS" sz="2000" dirty="0"/>
              <a:t>14. Случајеви или кејсови називају се према странама у спору. У зависности од тога могуће је закључити о којој врсти спора је реч. Из наведених примера одговорите да ли је реч о кривичном, парничном или</a:t>
            </a:r>
            <a:r>
              <a:rPr lang="sr-Latn-RS" sz="2000" dirty="0"/>
              <a:t> </a:t>
            </a:r>
            <a:r>
              <a:rPr lang="sr-Cyrl-RS" sz="2000" dirty="0"/>
              <a:t>ванпарничном поступку и образложите Ваш одговор.</a:t>
            </a:r>
          </a:p>
          <a:p>
            <a:pPr algn="just"/>
            <a:r>
              <a:rPr lang="sr-Cyrl-RS" sz="2000" dirty="0"/>
              <a:t>-</a:t>
            </a:r>
            <a:r>
              <a:rPr lang="sr-Latn-RS" sz="2000" dirty="0"/>
              <a:t>Paul vs. Jan</a:t>
            </a:r>
          </a:p>
          <a:p>
            <a:pPr algn="just"/>
            <a:r>
              <a:rPr lang="sr-Latn-RS" sz="2000" dirty="0"/>
              <a:t>-Queen vs. Jan</a:t>
            </a:r>
          </a:p>
          <a:p>
            <a:pPr algn="just"/>
            <a:r>
              <a:rPr lang="sr-Latn-RS" sz="2000" dirty="0"/>
              <a:t>-in re Jan</a:t>
            </a:r>
          </a:p>
          <a:p>
            <a:pPr algn="just"/>
            <a:r>
              <a:rPr lang="sr-Latn-RS" sz="2000" dirty="0"/>
              <a:t>15. </a:t>
            </a:r>
            <a:r>
              <a:rPr lang="sr-Cyrl-RS" sz="2000" dirty="0"/>
              <a:t>Да ли се једном донети прецедент може изменити?</a:t>
            </a:r>
          </a:p>
        </p:txBody>
      </p:sp>
    </p:spTree>
    <p:extLst>
      <p:ext uri="{BB962C8B-B14F-4D97-AF65-F5344CB8AC3E}">
        <p14:creationId xmlns:p14="http://schemas.microsoft.com/office/powerpoint/2010/main" val="1779997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4C854-5113-4289-8F3F-7F1B7C556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Питања и задаци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DD9A8-4A27-41E8-A7F3-01C47FB18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sz="2000" dirty="0"/>
              <a:t>16. Уколико случај који су решавали нижи судови доспе пред виши суд могуће су три опције: </a:t>
            </a:r>
            <a:r>
              <a:rPr lang="sr-Latn-RS" sz="2000" dirty="0"/>
              <a:t>Overrulling, Reversal, Disapproval.</a:t>
            </a:r>
          </a:p>
          <a:p>
            <a:pPr algn="just"/>
            <a:r>
              <a:rPr lang="sr-Cyrl-RS" sz="2000" dirty="0"/>
              <a:t>Објасните сваку од наведене три могућности. </a:t>
            </a:r>
          </a:p>
          <a:p>
            <a:pPr algn="just"/>
            <a:r>
              <a:rPr lang="sr-Cyrl-RS" sz="2000" dirty="0"/>
              <a:t>17. Наведите које врсте адвоката постоје у англосаксонском систему права. Истражите које услове треба испунити за бављење адвокатуром у Републици Србији. </a:t>
            </a:r>
          </a:p>
          <a:p>
            <a:pPr algn="just"/>
            <a:r>
              <a:rPr lang="sr-Cyrl-RS" sz="2000" dirty="0"/>
              <a:t>18. Какав је ауторитет правне науке у англосаксонском систему права? Направите паралелу са ауторитетом правне науке у старом Риму</a:t>
            </a:r>
          </a:p>
        </p:txBody>
      </p:sp>
    </p:spTree>
    <p:extLst>
      <p:ext uri="{BB962C8B-B14F-4D97-AF65-F5344CB8AC3E}">
        <p14:creationId xmlns:p14="http://schemas.microsoft.com/office/powerpoint/2010/main" val="1868628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64A01-ED9E-4146-AFE0-7C2E920FF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r-Cyrl-RS" dirty="0"/>
            </a:br>
            <a:r>
              <a:rPr lang="sr-Cyrl-RS" dirty="0"/>
              <a:t>Питања и задаци</a:t>
            </a:r>
            <a:br>
              <a:rPr lang="sr-Cyrl-RS" dirty="0"/>
            </a:br>
            <a:r>
              <a:rPr lang="sr-Cyrl-RS" dirty="0">
                <a:solidFill>
                  <a:schemeClr val="tx1"/>
                </a:solidFill>
              </a:rPr>
              <a:t>неке</a:t>
            </a:r>
            <a:r>
              <a:rPr lang="sr-Cyrl-RS" dirty="0">
                <a:solidFill>
                  <a:srgbClr val="FF0000"/>
                </a:solidFill>
              </a:rPr>
              <a:t> институције </a:t>
            </a:r>
            <a:r>
              <a:rPr lang="sr-Cyrl-RS" dirty="0">
                <a:solidFill>
                  <a:schemeClr val="tx1"/>
                </a:solidFill>
              </a:rPr>
              <a:t>англоСаксонског права</a:t>
            </a:r>
            <a:br>
              <a:rPr lang="sr-Cyrl-RS" dirty="0"/>
            </a:br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33891-B09C-4989-8969-37B0476A7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sz="2000" dirty="0"/>
              <a:t>19. Објасните разлику између </a:t>
            </a:r>
            <a:r>
              <a:rPr lang="sr-Latn-RS" sz="2000" dirty="0"/>
              <a:t>real property </a:t>
            </a:r>
            <a:r>
              <a:rPr lang="sr-Cyrl-RS" sz="2000" dirty="0"/>
              <a:t>и </a:t>
            </a:r>
            <a:r>
              <a:rPr lang="sr-Latn-RS" sz="2000" dirty="0"/>
              <a:t>personal property</a:t>
            </a:r>
            <a:r>
              <a:rPr lang="sr-Cyrl-RS" sz="2000" dirty="0"/>
              <a:t>.</a:t>
            </a:r>
          </a:p>
          <a:p>
            <a:pPr algn="just"/>
            <a:r>
              <a:rPr lang="sr-Cyrl-RS" sz="2000" dirty="0"/>
              <a:t>20. Својина у земљама англосаксонског права има одређене специфичности. О чему је реч?</a:t>
            </a:r>
          </a:p>
          <a:p>
            <a:pPr algn="just"/>
            <a:r>
              <a:rPr lang="sr-Cyrl-RS" sz="2000" dirty="0"/>
              <a:t>21. Шта је </a:t>
            </a:r>
            <a:r>
              <a:rPr lang="sr-Latn-RS" sz="2000" dirty="0"/>
              <a:t>tenure</a:t>
            </a:r>
            <a:r>
              <a:rPr lang="sr-Cyrl-RS" sz="2000" dirty="0"/>
              <a:t>?</a:t>
            </a:r>
            <a:endParaRPr lang="sr-Latn-RS" sz="2000" dirty="0"/>
          </a:p>
          <a:p>
            <a:pPr algn="just"/>
            <a:r>
              <a:rPr lang="sr-Cyrl-RS" sz="2000" dirty="0"/>
              <a:t>22. Објасните слободна и неслободна држања.</a:t>
            </a:r>
          </a:p>
          <a:p>
            <a:pPr algn="just"/>
            <a:r>
              <a:rPr lang="sr-Cyrl-RS" sz="2000" dirty="0"/>
              <a:t>23. Шта је </a:t>
            </a:r>
            <a:r>
              <a:rPr lang="sr-Latn-RS" sz="2000" dirty="0"/>
              <a:t>estate? </a:t>
            </a:r>
            <a:endParaRPr lang="sr-Cyrl-RS" sz="2000" dirty="0"/>
          </a:p>
          <a:p>
            <a:pPr algn="just"/>
            <a:r>
              <a:rPr lang="sr-Cyrl-RS" sz="2000" dirty="0"/>
              <a:t>24. Који су најважнији облици </a:t>
            </a:r>
            <a:r>
              <a:rPr lang="sr-Latn-RS" sz="2000" dirty="0"/>
              <a:t>estate? </a:t>
            </a:r>
            <a:endParaRPr lang="sr-Cyrl-RS" sz="2000" dirty="0"/>
          </a:p>
        </p:txBody>
      </p:sp>
    </p:spTree>
    <p:extLst>
      <p:ext uri="{BB962C8B-B14F-4D97-AF65-F5344CB8AC3E}">
        <p14:creationId xmlns:p14="http://schemas.microsoft.com/office/powerpoint/2010/main" val="1724601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1A737-3674-4853-B1CE-C813F8AB1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Питања и задаци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794E-E1CB-441C-AC81-508B48A53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sz="2000" dirty="0"/>
              <a:t>25. Из наведеног чињеничног стања утврдите о којем облику </a:t>
            </a:r>
            <a:r>
              <a:rPr lang="sr-Latn-RS" sz="2000" dirty="0"/>
              <a:t>estate </a:t>
            </a:r>
            <a:r>
              <a:rPr lang="sr-Cyrl-RS" sz="2000" dirty="0"/>
              <a:t>је реч:</a:t>
            </a:r>
          </a:p>
          <a:p>
            <a:pPr algn="just"/>
            <a:r>
              <a:rPr lang="sr-Cyrl-RS" sz="2000" dirty="0"/>
              <a:t>- ...У корист лица А, да га држи он и његови наследници заувек...</a:t>
            </a:r>
          </a:p>
          <a:p>
            <a:pPr algn="just"/>
            <a:r>
              <a:rPr lang="sr-Cyrl-RS" sz="2000" dirty="0"/>
              <a:t>-...У корист лица А, али да имање након његове смрти припадне најстаријем мушком потомку...</a:t>
            </a:r>
          </a:p>
          <a:p>
            <a:pPr algn="just"/>
            <a:r>
              <a:rPr lang="sr-Cyrl-RS" sz="2000" dirty="0"/>
              <a:t>-У корист лица А, да ужива земљиште за свог живота...</a:t>
            </a:r>
          </a:p>
          <a:p>
            <a:pPr algn="just"/>
            <a:r>
              <a:rPr lang="sr-Cyrl-RS" sz="2000" dirty="0"/>
              <a:t>26. Шта је траст?</a:t>
            </a:r>
          </a:p>
        </p:txBody>
      </p:sp>
    </p:spTree>
    <p:extLst>
      <p:ext uri="{BB962C8B-B14F-4D97-AF65-F5344CB8AC3E}">
        <p14:creationId xmlns:p14="http://schemas.microsoft.com/office/powerpoint/2010/main" val="3618590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95B24-4E82-411C-A512-4A72BA480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Питања и задаци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5EAF2-064C-43C5-AE81-AB3DC3ED3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sz="2000" dirty="0"/>
              <a:t>27.  Која лица чине траст?</a:t>
            </a:r>
          </a:p>
          <a:p>
            <a:pPr algn="just"/>
            <a:r>
              <a:rPr lang="sr-Cyrl-RS" sz="2000" dirty="0"/>
              <a:t>28. Наведите неке врсте трста.</a:t>
            </a:r>
          </a:p>
          <a:p>
            <a:pPr algn="just"/>
            <a:r>
              <a:rPr lang="sr-Cyrl-RS" sz="2000" dirty="0"/>
              <a:t>29. Шта каракетрише предузетнички траст?</a:t>
            </a:r>
          </a:p>
          <a:p>
            <a:pPr algn="just"/>
            <a:r>
              <a:rPr lang="sr-Cyrl-RS" sz="2000" dirty="0"/>
              <a:t>30. Шта је регулисао Шерманов закон?</a:t>
            </a:r>
          </a:p>
          <a:p>
            <a:pPr algn="just"/>
            <a:r>
              <a:rPr lang="sr-Cyrl-RS" sz="2000" dirty="0"/>
              <a:t>31. Да ли је траст, као институт англосаксонског система права заступљен у континенталном систему права? </a:t>
            </a:r>
          </a:p>
          <a:p>
            <a:pPr algn="just"/>
            <a:r>
              <a:rPr lang="sr-Cyrl-RS" sz="2000" dirty="0"/>
              <a:t>32. Направите паралелу између траста и римске фидуције. </a:t>
            </a:r>
          </a:p>
        </p:txBody>
      </p:sp>
    </p:spTree>
    <p:extLst>
      <p:ext uri="{BB962C8B-B14F-4D97-AF65-F5344CB8AC3E}">
        <p14:creationId xmlns:p14="http://schemas.microsoft.com/office/powerpoint/2010/main" val="185236680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85</TotalTime>
  <Words>547</Words>
  <Application>Microsoft Office PowerPoint</Application>
  <PresentationFormat>Widescreen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Corbel</vt:lpstr>
      <vt:lpstr>Gill Sans MT</vt:lpstr>
      <vt:lpstr>Parcel</vt:lpstr>
      <vt:lpstr>Англосаксонско право</vt:lpstr>
      <vt:lpstr>Питања и задаци</vt:lpstr>
      <vt:lpstr>Питања и задаци</vt:lpstr>
      <vt:lpstr>Питања и задаци</vt:lpstr>
      <vt:lpstr>Питања и задаци</vt:lpstr>
      <vt:lpstr>Питања и задаци</vt:lpstr>
      <vt:lpstr> Питања и задаци неке институције англоСаксонског права </vt:lpstr>
      <vt:lpstr>Питања и задаци</vt:lpstr>
      <vt:lpstr>Питања и задаци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Англосаксонско право</dc:title>
  <dc:creator>Milica Sovrlic</dc:creator>
  <cp:lastModifiedBy>Milica Sovrlic</cp:lastModifiedBy>
  <cp:revision>11</cp:revision>
  <dcterms:created xsi:type="dcterms:W3CDTF">2020-03-23T13:38:39Z</dcterms:created>
  <dcterms:modified xsi:type="dcterms:W3CDTF">2020-03-24T09:10:30Z</dcterms:modified>
</cp:coreProperties>
</file>