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1" r:id="rId3"/>
    <p:sldId id="260" r:id="rId4"/>
    <p:sldId id="258" r:id="rId5"/>
    <p:sldId id="262" r:id="rId6"/>
    <p:sldId id="264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59AB1-2134-43BA-9EAC-1BDDAB44DE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Земље цивилног права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D5E33F-48A0-4C85-811F-C43F08BBCB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9043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8AB4A-77AA-4E05-A815-167C25113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908496"/>
          </a:xfrm>
        </p:spPr>
        <p:txBody>
          <a:bodyPr/>
          <a:lstStyle/>
          <a:p>
            <a:r>
              <a:rPr lang="sr-Cyrl-RS" dirty="0"/>
              <a:t>Назив система цивилног права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2BE58-8978-4796-BDE1-BF3452D01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693" y="2281562"/>
            <a:ext cx="9152878" cy="370198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sz="2400" dirty="0"/>
              <a:t>Земље цивилног права- назив се дугује Римљанима (</a:t>
            </a:r>
            <a:r>
              <a:rPr lang="sr-Latn-RS" sz="2400" dirty="0"/>
              <a:t>civilis</a:t>
            </a:r>
            <a:r>
              <a:rPr lang="sr-Cyrl-RS" sz="2400" dirty="0"/>
              <a:t>-грађанин, грађанин града Рима, Римљанин).</a:t>
            </a:r>
          </a:p>
          <a:p>
            <a:pPr algn="just"/>
            <a:r>
              <a:rPr lang="sr-Cyrl-RS" sz="2400" dirty="0"/>
              <a:t>Земље континентиналног права</a:t>
            </a:r>
          </a:p>
          <a:p>
            <a:pPr algn="just"/>
            <a:r>
              <a:rPr lang="sr-Cyrl-RS" sz="2400" dirty="0"/>
              <a:t>Земље европског права </a:t>
            </a:r>
          </a:p>
          <a:p>
            <a:pPr algn="just"/>
            <a:r>
              <a:rPr lang="sr-Cyrl-RS" sz="2400" dirty="0"/>
              <a:t> Римско-германска породица права- утицај германског обичајног права</a:t>
            </a:r>
          </a:p>
          <a:p>
            <a:pPr algn="just"/>
            <a:r>
              <a:rPr lang="sr-Cyrl-RS" sz="2400" dirty="0"/>
              <a:t>Термини који се употребљавају да означе правни систем који се развио у континенталној Европи на римско-правној традицији.</a:t>
            </a:r>
          </a:p>
          <a:p>
            <a:pPr algn="just"/>
            <a:r>
              <a:rPr lang="sr-Cyrl-RS" sz="2400" dirty="0"/>
              <a:t> Ван овог система  остала је Енглеска, која је Мертонским статутом из 1235. године забранила примену римског права. </a:t>
            </a:r>
          </a:p>
          <a:p>
            <a:pPr algn="just"/>
            <a:endParaRPr lang="sr-Cyrl-RS" sz="2000" dirty="0"/>
          </a:p>
          <a:p>
            <a:endParaRPr lang="sr-Cyrl-RS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76D8EC8F-7907-4125-B2E7-236ADE5A199F}"/>
              </a:ext>
            </a:extLst>
          </p:cNvPr>
          <p:cNvSpPr/>
          <p:nvPr/>
        </p:nvSpPr>
        <p:spPr>
          <a:xfrm>
            <a:off x="5672831" y="3038382"/>
            <a:ext cx="239698" cy="78123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170423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69B1-BBED-4DB8-993B-9D0A6192A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1740"/>
            <a:ext cx="7729728" cy="905522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Чланови породице цивилног права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88CE0-0C71-4503-9869-7B494B087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874" y="1802166"/>
            <a:ext cx="10130900" cy="455424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r-Cyrl-RS" dirty="0"/>
              <a:t>	</a:t>
            </a:r>
            <a:r>
              <a:rPr lang="sr-Cyrl-RS" sz="2400" dirty="0"/>
              <a:t>Земље које припадају породици цивилног права су бројне. Поред држава Европе, овој породици припадају и све државе Латинске Америке, велики број Афричких држава, правни системи Блиског и Средњег истока, укључујући Либан и Израел, неке земље Далеког истока као што су Индонезија, Камбоџа, Лаос, Вијетнам, Тајван, Тајланд, Тахити и Филипини су под утицајем континенталног права, све бивше колоније континенталних европских земаља су под утицајем реципираног римског права. </a:t>
            </a:r>
          </a:p>
          <a:p>
            <a:pPr algn="just"/>
            <a:r>
              <a:rPr lang="sr-Cyrl-RS" sz="2400" dirty="0"/>
              <a:t>„Оазе“ римске правне традиције</a:t>
            </a:r>
          </a:p>
          <a:p>
            <a:pPr algn="just"/>
            <a:r>
              <a:rPr lang="sr-Cyrl-RS" sz="2400" dirty="0"/>
              <a:t> Реч је о подручијима где иако влада систем прецедентног права постоје оазе римске правне традиције (континенталног права). Таквом „мешовитом“ систему припадају Шкотска у Великој Британији, Лузијана и Порторику у САД-у, Квабек у Канади, Јужноафричка република. </a:t>
            </a:r>
          </a:p>
          <a:p>
            <a:pPr algn="just"/>
            <a:endParaRPr lang="sr-Cyrl-RS" sz="2000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372190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856FC-64AE-4905-8D0E-7EFDF4AD5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70517"/>
            <a:ext cx="7729728" cy="608120"/>
          </a:xfrm>
        </p:spPr>
        <p:txBody>
          <a:bodyPr>
            <a:noAutofit/>
          </a:bodyPr>
          <a:lstStyle/>
          <a:p>
            <a:r>
              <a:rPr lang="sr-Cyrl-RS" sz="1800" dirty="0"/>
              <a:t>Карта заступљености правних система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08E513D-530B-4F45-B8F9-7F0B923AE5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9014" y="1322773"/>
            <a:ext cx="7022236" cy="4456590"/>
          </a:xfrm>
        </p:spPr>
      </p:pic>
    </p:spTree>
    <p:extLst>
      <p:ext uri="{BB962C8B-B14F-4D97-AF65-F5344CB8AC3E}">
        <p14:creationId xmlns:p14="http://schemas.microsoft.com/office/powerpoint/2010/main" val="2938743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0C5AC-B3D5-4974-98F0-412DEA397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66330"/>
            <a:ext cx="7729728" cy="1171853"/>
          </a:xfrm>
        </p:spPr>
        <p:txBody>
          <a:bodyPr>
            <a:normAutofit fontScale="90000"/>
          </a:bodyPr>
          <a:lstStyle/>
          <a:p>
            <a:r>
              <a:rPr lang="sr-Cyrl-RS" sz="2700" dirty="0"/>
              <a:t>Корени и обележја система цивилног права</a:t>
            </a:r>
            <a:br>
              <a:rPr lang="sr-Cyrl-RS" sz="2000" dirty="0"/>
            </a:br>
            <a:endParaRPr lang="sr-Cyrl-R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68940-B422-4C4B-AD44-94F883DEF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954" y="1944210"/>
            <a:ext cx="10298096" cy="4119239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/>
              <a:t>Континентално европско право настало је током дуге еволуције. </a:t>
            </a:r>
          </a:p>
          <a:p>
            <a:pPr algn="just"/>
            <a:r>
              <a:rPr lang="sr-Cyrl-RS" sz="2000" dirty="0"/>
              <a:t>Процес стварања био је праћен бројним утицајима, међу којима се издвајају: </a:t>
            </a:r>
            <a:r>
              <a:rPr lang="sr-Cyrl-RS" sz="2000" i="1" dirty="0"/>
              <a:t>римска правна традиција</a:t>
            </a:r>
            <a:r>
              <a:rPr lang="sr-Cyrl-RS" sz="2000" dirty="0"/>
              <a:t>, </a:t>
            </a:r>
            <a:r>
              <a:rPr lang="sr-Cyrl-RS" sz="2000" i="1" dirty="0"/>
              <a:t>природно-правна традиција</a:t>
            </a:r>
            <a:r>
              <a:rPr lang="sr-Cyrl-RS" sz="2000" dirty="0"/>
              <a:t>, </a:t>
            </a:r>
            <a:r>
              <a:rPr lang="sr-Cyrl-RS" sz="2000" i="1" dirty="0"/>
              <a:t>германско обичајно право и канонско право.</a:t>
            </a:r>
          </a:p>
          <a:p>
            <a:pPr algn="just"/>
            <a:r>
              <a:rPr lang="sr-Cyrl-RS" sz="2000" dirty="0"/>
              <a:t>Најзначјанији утицај имала је римска правна традиција. </a:t>
            </a:r>
          </a:p>
          <a:p>
            <a:pPr algn="just"/>
            <a:r>
              <a:rPr lang="sr-Cyrl-RS" sz="2000" dirty="0"/>
              <a:t>Средњовековно право је из Римског права прихватило претежно прописе имовинског карактера, јер у тој области феудално право није могло да одговори потребама.</a:t>
            </a:r>
          </a:p>
          <a:p>
            <a:pPr algn="just"/>
            <a:r>
              <a:rPr lang="sr-Cyrl-RS" sz="2000" dirty="0"/>
              <a:t>Грађанско право-област права која регулише имовинске односе између појединаца у друштву које има робноновчану привреду. </a:t>
            </a:r>
          </a:p>
          <a:p>
            <a:pPr algn="just"/>
            <a:r>
              <a:rPr lang="sr-Cyrl-RS" sz="2000" dirty="0"/>
              <a:t>Назив је настао од римског </a:t>
            </a:r>
            <a:r>
              <a:rPr lang="sr-Latn-RS" sz="2000" dirty="0"/>
              <a:t>ius civile </a:t>
            </a:r>
            <a:r>
              <a:rPr lang="sr-Cyrl-RS" sz="2000" dirty="0"/>
              <a:t>(грађанско право односно право грађана Рима).</a:t>
            </a:r>
          </a:p>
          <a:p>
            <a:pPr marL="0" indent="0" algn="just">
              <a:buNone/>
            </a:pPr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432832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ED42B-6D5E-49DF-94FE-58D58D2B4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37091"/>
            <a:ext cx="7729728" cy="69455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Јустинијанова кодификација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14C7E-682A-44F6-AE36-B3C10D0E5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448" y="1615736"/>
            <a:ext cx="9676660" cy="4356597"/>
          </a:xfrm>
        </p:spPr>
        <p:txBody>
          <a:bodyPr>
            <a:noAutofit/>
          </a:bodyPr>
          <a:lstStyle/>
          <a:p>
            <a:pPr algn="just"/>
            <a:r>
              <a:rPr lang="sr-Cyrl-RS" sz="2000" dirty="0"/>
              <a:t>Јустинијанова кодификација</a:t>
            </a:r>
          </a:p>
          <a:p>
            <a:pPr marL="342900" indent="-342900" algn="just">
              <a:buAutoNum type="arabicPeriod"/>
            </a:pPr>
            <a:r>
              <a:rPr lang="sr-Latn-RS" sz="2000" dirty="0"/>
              <a:t>Codex Iustinianus</a:t>
            </a:r>
          </a:p>
          <a:p>
            <a:pPr marL="342900" indent="-342900" algn="just">
              <a:buAutoNum type="arabicPeriod"/>
            </a:pPr>
            <a:r>
              <a:rPr lang="sr-Latn-RS" sz="2000" dirty="0"/>
              <a:t>Digesta</a:t>
            </a:r>
          </a:p>
          <a:p>
            <a:pPr marL="342900" indent="-342900" algn="just">
              <a:buAutoNum type="arabicPeriod"/>
            </a:pPr>
            <a:r>
              <a:rPr lang="sr-Latn-RS" sz="2000" dirty="0"/>
              <a:t>Institutiones</a:t>
            </a:r>
          </a:p>
          <a:p>
            <a:pPr marL="342900" indent="-342900" algn="just">
              <a:buAutoNum type="arabicPeriod"/>
            </a:pPr>
            <a:r>
              <a:rPr lang="sr-Latn-RS" sz="2000" dirty="0"/>
              <a:t>Codex repetitiae praelectionis</a:t>
            </a:r>
          </a:p>
          <a:p>
            <a:pPr marL="342900" indent="-342900" algn="just">
              <a:buAutoNum type="arabicPeriod"/>
            </a:pPr>
            <a:r>
              <a:rPr lang="sr-Latn-RS" sz="2000" dirty="0"/>
              <a:t>Novelae</a:t>
            </a:r>
            <a:endParaRPr lang="sr-Cyrl-RS" sz="2000" dirty="0"/>
          </a:p>
          <a:p>
            <a:pPr algn="just"/>
            <a:r>
              <a:rPr lang="sr-Cyrl-RS" sz="2000" b="1" dirty="0"/>
              <a:t>Задатак:  </a:t>
            </a:r>
            <a:r>
              <a:rPr lang="sr-Cyrl-RS" sz="2000" dirty="0"/>
              <a:t>Јустинијанова кодификација представља најзначајнији правни зборник у историји права. Раширено је мишљење да су на развој Европске цивилизације највише утицале две књиге, Библија и Јустинијанова Дигеста, које су највише биле цитиране.</a:t>
            </a:r>
          </a:p>
          <a:p>
            <a:pPr algn="just"/>
            <a:r>
              <a:rPr lang="sr-Cyrl-RS" sz="2000" dirty="0"/>
              <a:t>Имајући у виду ваше досадашње знање о римском праву и римској цивилизацији, како бисте објаснили  „узроке правничке генијалности Римљана“?</a:t>
            </a:r>
          </a:p>
        </p:txBody>
      </p:sp>
    </p:spTree>
    <p:extLst>
      <p:ext uri="{BB962C8B-B14F-4D97-AF65-F5344CB8AC3E}">
        <p14:creationId xmlns:p14="http://schemas.microsoft.com/office/powerpoint/2010/main" val="2121251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82C5E-9BE7-4E9E-9A69-30133D64F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63356"/>
            <a:ext cx="7729728" cy="944007"/>
          </a:xfrm>
        </p:spPr>
        <p:txBody>
          <a:bodyPr/>
          <a:lstStyle/>
          <a:p>
            <a:r>
              <a:rPr lang="sr-Cyrl-RS" dirty="0"/>
              <a:t>питања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93BB4-0929-4FA1-ABD6-AACBD8EA2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0325" y="1553592"/>
            <a:ext cx="9507985" cy="48028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sz="2400" dirty="0"/>
              <a:t>1. Који термини се користе да означе правни систем који се разио у континенталној Европи под утицајем Римског права? Објасните порекло тих термина.</a:t>
            </a:r>
          </a:p>
          <a:p>
            <a:pPr algn="just"/>
            <a:r>
              <a:rPr lang="sr-Cyrl-RS" sz="2400" dirty="0"/>
              <a:t>2. Набројте неке од чланова породице цивилног права.</a:t>
            </a:r>
          </a:p>
          <a:p>
            <a:pPr algn="just"/>
            <a:r>
              <a:rPr lang="sr-Cyrl-RS" sz="2400" dirty="0"/>
              <a:t>3. Шта су „Оазе“ римске правне традиције?</a:t>
            </a:r>
          </a:p>
          <a:p>
            <a:pPr algn="just"/>
            <a:r>
              <a:rPr lang="sr-Cyrl-RS" sz="2400" dirty="0"/>
              <a:t>4. Који су најважнији утицаји на процес формирања континенталног права?</a:t>
            </a:r>
          </a:p>
          <a:p>
            <a:pPr algn="just"/>
            <a:r>
              <a:rPr lang="sr-Cyrl-RS" sz="2400" dirty="0"/>
              <a:t>5. Шта се означава термином грађанско право?</a:t>
            </a:r>
          </a:p>
          <a:p>
            <a:pPr algn="just"/>
            <a:r>
              <a:rPr lang="sr-Cyrl-RS" sz="2400" dirty="0"/>
              <a:t>6. Наведите разлик</a:t>
            </a:r>
            <a:r>
              <a:rPr lang="sr-Latn-RS" sz="2400" dirty="0"/>
              <a:t>e </a:t>
            </a:r>
            <a:r>
              <a:rPr lang="sr-Cyrl-RS" sz="2400" dirty="0"/>
              <a:t>између </a:t>
            </a:r>
            <a:r>
              <a:rPr lang="sr-Latn-RS" sz="2400" dirty="0"/>
              <a:t>ius civile, ius gentium, ius privatum, ius publicum.</a:t>
            </a:r>
          </a:p>
          <a:p>
            <a:pPr algn="just"/>
            <a:r>
              <a:rPr lang="sr-Latn-RS" sz="2400" dirty="0"/>
              <a:t>7. </a:t>
            </a:r>
            <a:r>
              <a:rPr lang="sr-Cyrl-RS" sz="2400" dirty="0"/>
              <a:t>Који делови чине Јустинијанову кодификацију?</a:t>
            </a:r>
          </a:p>
          <a:p>
            <a:pPr algn="just"/>
            <a:r>
              <a:rPr lang="sr-Cyrl-RS" sz="2400" dirty="0"/>
              <a:t>8.Шта је Дигеста?</a:t>
            </a:r>
          </a:p>
          <a:p>
            <a:pPr algn="just"/>
            <a:r>
              <a:rPr lang="sr-Cyrl-RS" sz="2400" dirty="0"/>
              <a:t>9. Шта је Вулгата?</a:t>
            </a:r>
          </a:p>
          <a:p>
            <a:pPr algn="just"/>
            <a:r>
              <a:rPr lang="sr-Cyrl-RS" sz="2400" dirty="0"/>
              <a:t>10. Шта је </a:t>
            </a:r>
            <a:r>
              <a:rPr lang="sr-Latn-RS" sz="2400" dirty="0"/>
              <a:t>Corpus iuris civilis?</a:t>
            </a:r>
            <a:endParaRPr lang="sr-Cyrl-RS" sz="2400" dirty="0"/>
          </a:p>
          <a:p>
            <a:pPr algn="just"/>
            <a:endParaRPr lang="sr-Cyrl-RS" sz="2400" dirty="0"/>
          </a:p>
          <a:p>
            <a:pPr algn="just"/>
            <a:endParaRPr lang="sr-Cyrl-RS" sz="2400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4151612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144</TotalTime>
  <Words>508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Corbel</vt:lpstr>
      <vt:lpstr>Gill Sans MT</vt:lpstr>
      <vt:lpstr>Parcel</vt:lpstr>
      <vt:lpstr>Земље цивилног права</vt:lpstr>
      <vt:lpstr>Назив система цивилног права</vt:lpstr>
      <vt:lpstr>Чланови породице цивилног права</vt:lpstr>
      <vt:lpstr>Карта заступљености правних система </vt:lpstr>
      <vt:lpstr>Корени и обележја система цивилног права </vt:lpstr>
      <vt:lpstr>Јустинијанова кодификација</vt:lpstr>
      <vt:lpstr>питања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Земље цивилног права</dc:title>
  <dc:creator>Milica Sovrlic</dc:creator>
  <cp:lastModifiedBy>Milica Sovrlic</cp:lastModifiedBy>
  <cp:revision>18</cp:revision>
  <dcterms:created xsi:type="dcterms:W3CDTF">2020-04-04T15:09:38Z</dcterms:created>
  <dcterms:modified xsi:type="dcterms:W3CDTF">2020-04-07T08:34:50Z</dcterms:modified>
</cp:coreProperties>
</file>