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69" r:id="rId1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6102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AEDD1-C99B-4A40-BB78-B99C22423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120497-D91E-41FB-B5F0-A8100F3DC1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113C6-C89E-4348-B95C-CF20DFBB0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1034-8282-4172-A5E2-64CBD522DBA1}" type="datetimeFigureOut">
              <a:rPr lang="sr-Cyrl-RS" smtClean="0"/>
              <a:t>06.04.2020.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09E0B-3B7C-416A-BC2A-A391A287C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3CBDC-44BC-47AA-B67F-236BDF51C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4683C-1C60-4717-85B0-18B8BAF80E12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79403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A4D4D-6B5E-42EB-A50D-34F2F186C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C2BBDD-04D3-4609-9CD7-09CBDAAB1B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E18CA1-36BC-459E-A8AA-987401644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1034-8282-4172-A5E2-64CBD522DBA1}" type="datetimeFigureOut">
              <a:rPr lang="sr-Cyrl-RS" smtClean="0"/>
              <a:t>06.04.2020.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3A2A1-72AF-4857-B15E-E09D8BC64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44B29-6379-4C58-A122-2AB6FF4F2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4683C-1C60-4717-85B0-18B8BAF80E12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87536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D64CDF-5B82-483F-B10D-AC66576885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42C426-E9C1-452F-A543-1CA4FDC0EA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2FF6F-5914-4890-AEF1-9D613590D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1034-8282-4172-A5E2-64CBD522DBA1}" type="datetimeFigureOut">
              <a:rPr lang="sr-Cyrl-RS" smtClean="0"/>
              <a:t>06.04.2020.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928F7-16BD-4FC1-9FB6-3247C66FA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0F667-C1D3-45E8-A986-8FC80B8B6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4683C-1C60-4717-85B0-18B8BAF80E12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676857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699A6-B117-4D74-B2CD-A8E28DF44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92936-F976-4975-80F8-23BEA4AC5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ECE58-823A-44C9-9C72-D9CB28E4B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1034-8282-4172-A5E2-64CBD522DBA1}" type="datetimeFigureOut">
              <a:rPr lang="sr-Cyrl-RS" smtClean="0"/>
              <a:t>06.04.2020.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DC65F0-551F-4E82-80CE-091247FD8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0DCDE7-B2EE-4D19-9ABD-E7650857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4683C-1C60-4717-85B0-18B8BAF80E12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856010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D1A14-E52D-4291-96EC-61093DC15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050C95-5C54-4657-BECD-0049DE0AE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645071-5931-49D2-AEAA-E2E06F904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1034-8282-4172-A5E2-64CBD522DBA1}" type="datetimeFigureOut">
              <a:rPr lang="sr-Cyrl-RS" smtClean="0"/>
              <a:t>06.04.2020.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764A02-32E9-4234-8202-9A49846BB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CDC039-DF1D-466A-BBEA-1877C5F79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4683C-1C60-4717-85B0-18B8BAF80E12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734620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59A42-04A9-445B-AFA8-A17220284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6FEE0-8684-448D-95F7-4231DA1E04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82008D-695D-4B64-93E8-85851272B7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80CC3F-06AB-4897-A635-404A98035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1034-8282-4172-A5E2-64CBD522DBA1}" type="datetimeFigureOut">
              <a:rPr lang="sr-Cyrl-RS" smtClean="0"/>
              <a:t>06.04.2020.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6B815C-4134-43DC-A87C-8F10CB9A8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90827F-75B3-42A9-84BF-473D2C250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4683C-1C60-4717-85B0-18B8BAF80E12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467288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73162-E083-450D-8AE5-C4B0E26FF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175DAE-8B5A-4C39-A812-51CE73D50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677D17-00F5-4229-8140-E28D1AEEDF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E74E98-1057-4DE6-AA5E-A1335900B4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36C08A-CCC4-4EAA-B469-F64B988A70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6CFE64-EAA7-449D-8A5B-4E98E6832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1034-8282-4172-A5E2-64CBD522DBA1}" type="datetimeFigureOut">
              <a:rPr lang="sr-Cyrl-RS" smtClean="0"/>
              <a:t>06.04.2020.</a:t>
            </a:fld>
            <a:endParaRPr lang="sr-Cyrl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AAFF8C-8666-4591-840E-26A29E594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EFE5DD-BA5D-42E9-93FC-E22BAF4EF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4683C-1C60-4717-85B0-18B8BAF80E12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691446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4B150-1836-4818-86A3-75C82356F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DCD7E6-5169-411C-B41F-EE613AA09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1034-8282-4172-A5E2-64CBD522DBA1}" type="datetimeFigureOut">
              <a:rPr lang="sr-Cyrl-RS" smtClean="0"/>
              <a:t>06.04.2020.</a:t>
            </a:fld>
            <a:endParaRPr lang="sr-Cyrl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7DECA0-73BB-4980-8AE6-2394CEEBE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B0AFBA-D72F-4910-8AD9-F2E2472A2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4683C-1C60-4717-85B0-18B8BAF80E12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674609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C86FD7-AAF2-45E7-88E6-F52316839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1034-8282-4172-A5E2-64CBD522DBA1}" type="datetimeFigureOut">
              <a:rPr lang="sr-Cyrl-RS" smtClean="0"/>
              <a:t>06.04.2020.</a:t>
            </a:fld>
            <a:endParaRPr lang="sr-Cyrl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000A80-83AE-4B47-AC1C-2CDE669DC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1A1B48-1D48-49A1-B00D-B35A660CC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4683C-1C60-4717-85B0-18B8BAF80E12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468625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B9FEE-7AA2-4294-928E-46FDFEB36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B4F28-86F2-4078-95FA-1534758D2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44EDCA-5FCB-4AC9-A045-EC3B856310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04EED0-DB65-436A-877F-003A1A5F1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1034-8282-4172-A5E2-64CBD522DBA1}" type="datetimeFigureOut">
              <a:rPr lang="sr-Cyrl-RS" smtClean="0"/>
              <a:t>06.04.2020.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A3703A-E271-498C-9632-C5248A1EC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8079BF-D209-40DB-8F77-E4DA1AB06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4683C-1C60-4717-85B0-18B8BAF80E12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4124116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FA8AE-5953-4786-B190-86D774E70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C184CC-A350-4609-BB2F-5AC067F705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Cyrl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C1A747-AFAF-4D1C-B9F7-A62C937DE6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ED4593-EC76-40D6-A2BD-9EDB366FC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1034-8282-4172-A5E2-64CBD522DBA1}" type="datetimeFigureOut">
              <a:rPr lang="sr-Cyrl-RS" smtClean="0"/>
              <a:t>06.04.2020.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6EB9DF-5DA8-4CB3-88B5-515178A25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BB1B46-0F2A-4FF4-8BA3-7ED90B28D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4683C-1C60-4717-85B0-18B8BAF80E12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774683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85284A-46BD-4B76-8DF0-1752A8044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208943-C519-4F35-918A-9420562F2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134C0-0DC1-4ACC-A7EF-CC52A183C4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51034-8282-4172-A5E2-64CBD522DBA1}" type="datetimeFigureOut">
              <a:rPr lang="sr-Cyrl-RS" smtClean="0"/>
              <a:t>06.04.2020.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93CF0-AED7-4CB6-A430-F27270D5C6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64B59-4F81-42E3-A776-ADAB92E6B7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4683C-1C60-4717-85B0-18B8BAF80E12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442467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84009-EAF2-499D-9A6E-90EABB675A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Земље цивилног права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C26AF-8FBF-4E63-B4FE-58048B3D21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623414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0CE6C-3163-43EF-8CE4-250B2A949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dirty="0"/>
              <a:t>Историја настанка цивилног права</a:t>
            </a:r>
            <a:br>
              <a:rPr lang="sr-Cyrl-RS" dirty="0"/>
            </a:br>
            <a:r>
              <a:rPr lang="sr-Cyrl-RS" sz="4000" dirty="0"/>
              <a:t>Јустинијанова кодификација и њен значај за развој грађанског права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8943F-DBE4-4A75-9472-725A84805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3907"/>
            <a:ext cx="10515600" cy="4145872"/>
          </a:xfrm>
        </p:spPr>
        <p:txBody>
          <a:bodyPr>
            <a:normAutofit/>
          </a:bodyPr>
          <a:lstStyle/>
          <a:p>
            <a:pPr algn="just"/>
            <a:r>
              <a:rPr lang="sr-Cyrl-RS" b="1" dirty="0"/>
              <a:t>Грађанско право- </a:t>
            </a:r>
            <a:r>
              <a:rPr lang="sr-Cyrl-RS" dirty="0"/>
              <a:t>овим термином означава се област права која регулише имовинске односе између појединаца у друштву које има робноновчану привреду.</a:t>
            </a:r>
          </a:p>
          <a:p>
            <a:pPr algn="just"/>
            <a:r>
              <a:rPr lang="sr-Cyrl-RS" dirty="0"/>
              <a:t>Назив је настао од римског </a:t>
            </a:r>
            <a:r>
              <a:rPr lang="sr-Latn-RS" dirty="0"/>
              <a:t>ius civile </a:t>
            </a:r>
            <a:r>
              <a:rPr lang="sr-Cyrl-RS" dirty="0"/>
              <a:t>(грађанско право односно право грађана Рима).</a:t>
            </a:r>
          </a:p>
          <a:p>
            <a:pPr algn="just"/>
            <a:r>
              <a:rPr lang="sr-Latn-RS" dirty="0"/>
              <a:t>Ius civile, ius gentium, ius privatum</a:t>
            </a:r>
            <a:r>
              <a:rPr lang="sr-Cyrl-RS" dirty="0"/>
              <a:t>, </a:t>
            </a:r>
            <a:r>
              <a:rPr lang="sr-Latn-RS" dirty="0"/>
              <a:t>ius publicum</a:t>
            </a:r>
            <a:endParaRPr lang="sr-Cyrl-RS" dirty="0"/>
          </a:p>
          <a:p>
            <a:pPr algn="just"/>
            <a:r>
              <a:rPr lang="sr-Latn-RS" dirty="0"/>
              <a:t> </a:t>
            </a:r>
            <a:r>
              <a:rPr lang="sr-Cyrl-RS" dirty="0"/>
              <a:t>Систем права </a:t>
            </a:r>
            <a:r>
              <a:rPr lang="sr-Latn-RS" dirty="0"/>
              <a:t>Ius civile</a:t>
            </a:r>
            <a:r>
              <a:rPr lang="sr-Cyrl-RS" dirty="0"/>
              <a:t> саставни је до ширег система права </a:t>
            </a:r>
            <a:r>
              <a:rPr lang="sr-Latn-RS" dirty="0"/>
              <a:t>ius privatum</a:t>
            </a:r>
            <a:r>
              <a:rPr lang="sr-Cyrl-RS" dirty="0"/>
              <a:t>, који је регулисао имовинске односе појединаца.</a:t>
            </a:r>
          </a:p>
          <a:p>
            <a:pPr algn="just"/>
            <a:endParaRPr lang="sr-Cyrl-RS" dirty="0"/>
          </a:p>
          <a:p>
            <a:pPr algn="just"/>
            <a:endParaRPr lang="sr-Latn-RS" dirty="0"/>
          </a:p>
          <a:p>
            <a:pPr algn="just"/>
            <a:endParaRPr lang="sr-Cyrl-RS" dirty="0"/>
          </a:p>
          <a:p>
            <a:pPr marL="0" indent="0" algn="just">
              <a:buNone/>
            </a:pPr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236909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FCD6E-B6FB-4498-9231-5413815B7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07F69C-AFB0-4440-BCAD-15A4E0A907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Latn-RS" dirty="0"/>
              <a:t>Ius publicum</a:t>
            </a:r>
            <a:r>
              <a:rPr lang="sr-Cyrl-RS" dirty="0"/>
              <a:t> је подразумевао правне норме које су регулисале организацију државе као и однос државе и појединца.</a:t>
            </a:r>
          </a:p>
          <a:p>
            <a:pPr algn="just"/>
            <a:r>
              <a:rPr lang="sr-Latn-RS" dirty="0"/>
              <a:t>Ius gentium- </a:t>
            </a:r>
            <a:r>
              <a:rPr lang="sr-Cyrl-RS" dirty="0"/>
              <a:t>систем права које су чиниле правне норме које су регулисале правни промет Римљана и странаца, као и странаца из различитих провинција.</a:t>
            </a:r>
          </a:p>
          <a:p>
            <a:pPr algn="just"/>
            <a:r>
              <a:rPr lang="sr-Cyrl-RS" dirty="0"/>
              <a:t>Од средине </a:t>
            </a:r>
            <a:r>
              <a:rPr lang="sr-Latn-RS" dirty="0"/>
              <a:t>XVIII </a:t>
            </a:r>
            <a:r>
              <a:rPr lang="sr-Cyrl-RS" dirty="0"/>
              <a:t>века </a:t>
            </a:r>
            <a:r>
              <a:rPr lang="sr-Cyrl-RS" i="1" dirty="0"/>
              <a:t>термин грађанско право </a:t>
            </a:r>
            <a:r>
              <a:rPr lang="sr-Cyrl-RS" dirty="0"/>
              <a:t>налази своје место и постаје саставни део назива великих кодификација имовинског права.</a:t>
            </a:r>
          </a:p>
          <a:p>
            <a:pPr algn="just"/>
            <a:r>
              <a:rPr lang="sr-Cyrl-RS" dirty="0"/>
              <a:t>Неке социјалистичке земље користиле су у називу својих кодификација овај термин (нпр. први грађански кодекс РСФСР донет 1922. године имао је у свом називу </a:t>
            </a:r>
            <a:r>
              <a:rPr lang="sr-Cyrl-RS" i="1" dirty="0"/>
              <a:t>грађанско право</a:t>
            </a:r>
            <a:r>
              <a:rPr lang="sr-Cyrl-R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00386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1C0E1-3577-419F-AE05-314E0E49C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2743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FF1BE-3D7C-4F94-A065-23ECBF59D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9810"/>
            <a:ext cx="10515600" cy="5147153"/>
          </a:xfrm>
        </p:spPr>
        <p:txBody>
          <a:bodyPr>
            <a:normAutofit/>
          </a:bodyPr>
          <a:lstStyle/>
          <a:p>
            <a:r>
              <a:rPr lang="sr-Cyrl-RS" b="1" dirty="0"/>
              <a:t>Јустинијанова кодификација</a:t>
            </a:r>
          </a:p>
          <a:p>
            <a:pPr algn="just"/>
            <a:r>
              <a:rPr lang="sr-Cyrl-RS" i="1" dirty="0"/>
              <a:t>Јустинијан </a:t>
            </a:r>
          </a:p>
          <a:p>
            <a:pPr algn="just"/>
            <a:r>
              <a:rPr lang="sr-Cyrl-RS" dirty="0"/>
              <a:t>Рођен 483. године, владао од 527. до 565. године.</a:t>
            </a:r>
          </a:p>
          <a:p>
            <a:pPr algn="just"/>
            <a:r>
              <a:rPr lang="sr-Cyrl-RS" dirty="0"/>
              <a:t>Три циља владавине: обнова Римског царства, учвршћење хиришћанске религије и обнова римског права.</a:t>
            </a:r>
          </a:p>
          <a:p>
            <a:pPr algn="just"/>
            <a:r>
              <a:rPr lang="sr-Cyrl-RS" dirty="0"/>
              <a:t>Након његове смрти опстала је и трајну вредност имала је једино његова кодификација.</a:t>
            </a:r>
          </a:p>
          <a:p>
            <a:pPr algn="just"/>
            <a:r>
              <a:rPr lang="sr-Cyrl-RS" dirty="0"/>
              <a:t>Захваљујући кодификацији, правила римског права постала су темљи многих модерних кодификација.</a:t>
            </a:r>
          </a:p>
          <a:p>
            <a:pPr algn="just"/>
            <a:r>
              <a:rPr lang="sr-Cyrl-RS" dirty="0"/>
              <a:t>Јустинијанова кодификација постаје извор права прво у Италији, а потом скоро у читавој Европи.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4256435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F1257-9763-45DE-95BA-EDEBB0D79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88EC9-6DD7-4619-9A19-60585249B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6342"/>
            <a:ext cx="10515600" cy="5040621"/>
          </a:xfrm>
        </p:spPr>
        <p:txBody>
          <a:bodyPr>
            <a:normAutofit fontScale="92500" lnSpcReduction="20000"/>
          </a:bodyPr>
          <a:lstStyle/>
          <a:p>
            <a:r>
              <a:rPr lang="sr-Cyrl-RS" i="1" dirty="0"/>
              <a:t>Јустинијанова кодификација</a:t>
            </a:r>
          </a:p>
          <a:p>
            <a:pPr algn="just"/>
            <a:r>
              <a:rPr lang="sr-Cyrl-RS" dirty="0"/>
              <a:t>Рад на кодификацији трајао је од 528-534. године. </a:t>
            </a:r>
          </a:p>
          <a:p>
            <a:pPr algn="just"/>
            <a:r>
              <a:rPr lang="sr-Cyrl-RS" dirty="0"/>
              <a:t>Трибонијан, Доротеј и Теофило- главни градитељи кодификације.</a:t>
            </a:r>
          </a:p>
          <a:p>
            <a:pPr algn="just"/>
            <a:r>
              <a:rPr lang="sr-Cyrl-RS" dirty="0"/>
              <a:t>Јустинијанову кодификацију чине: </a:t>
            </a:r>
            <a:r>
              <a:rPr lang="sr-Latn-RS" dirty="0"/>
              <a:t>Codex Iustinianus, Digesta, Institutiones, Codex repetitae prelectionis, Novelae.</a:t>
            </a:r>
          </a:p>
          <a:p>
            <a:pPr algn="just"/>
            <a:r>
              <a:rPr lang="sr-Cyrl-RS" dirty="0"/>
              <a:t>-</a:t>
            </a:r>
            <a:r>
              <a:rPr lang="sr-Latn-RS" i="1" dirty="0"/>
              <a:t>Codex Iustinianus </a:t>
            </a:r>
            <a:r>
              <a:rPr lang="sr-Cyrl-RS" dirty="0"/>
              <a:t>представља кодификацију царских конституција издатих пре Јустинијана, збирка је објављена 529. године и није сачувана.</a:t>
            </a:r>
          </a:p>
          <a:p>
            <a:pPr algn="just"/>
            <a:r>
              <a:rPr lang="sr-Cyrl-RS" dirty="0"/>
              <a:t>-</a:t>
            </a:r>
            <a:r>
              <a:rPr lang="sr-Latn-RS" dirty="0"/>
              <a:t> </a:t>
            </a:r>
            <a:r>
              <a:rPr lang="sr-Latn-RS" i="1" dirty="0"/>
              <a:t>Digesta</a:t>
            </a:r>
            <a:r>
              <a:rPr lang="sr-Cyrl-RS" dirty="0"/>
              <a:t> је најважнији и најобимнији део кодификације. Представља кодификацију правничког права. Збирка је сачувана.</a:t>
            </a:r>
          </a:p>
          <a:p>
            <a:pPr algn="just"/>
            <a:r>
              <a:rPr lang="sr-Cyrl-RS" dirty="0"/>
              <a:t>Конституцијом </a:t>
            </a:r>
            <a:r>
              <a:rPr lang="sr-Latn-RS" dirty="0"/>
              <a:t>De auctore</a:t>
            </a:r>
            <a:r>
              <a:rPr lang="sr-Cyrl-RS" dirty="0"/>
              <a:t> од 530. године започет је рад на кодификацији </a:t>
            </a:r>
            <a:r>
              <a:rPr lang="sr-Latn-RS" dirty="0"/>
              <a:t>IUS</a:t>
            </a:r>
            <a:r>
              <a:rPr lang="sr-Cyrl-RS" dirty="0"/>
              <a:t> (правничког права).</a:t>
            </a:r>
            <a:endParaRPr lang="sr-Latn-RS" dirty="0"/>
          </a:p>
          <a:p>
            <a:pPr algn="just"/>
            <a:r>
              <a:rPr lang="sr-Cyrl-RS" dirty="0"/>
              <a:t>Конститунцијом </a:t>
            </a:r>
            <a:r>
              <a:rPr lang="sr-Latn-RS" dirty="0"/>
              <a:t>Tanta</a:t>
            </a:r>
            <a:r>
              <a:rPr lang="sr-Cyrl-RS" dirty="0"/>
              <a:t> од 533. године објављено је да је збирка завршена и да ће имати снагу закона за сва времена.</a:t>
            </a:r>
          </a:p>
          <a:p>
            <a:pPr algn="just"/>
            <a:endParaRPr lang="sr-Cyrl-RS" dirty="0"/>
          </a:p>
          <a:p>
            <a:pPr algn="just"/>
            <a:endParaRPr lang="sr-Latn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6839577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42DAF-03EB-4AB7-992B-B096E4EA7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358BC-8BD4-475C-A65A-AB444E3068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/>
              <a:t>На основу манускрипта писаног у Равени у </a:t>
            </a:r>
            <a:r>
              <a:rPr lang="sr-Latn-RS" dirty="0"/>
              <a:t>VII </a:t>
            </a:r>
            <a:r>
              <a:rPr lang="sr-Cyrl-RS" dirty="0"/>
              <a:t>веку заснивамо сазнања о Дигестама.</a:t>
            </a:r>
          </a:p>
          <a:p>
            <a:pPr algn="just"/>
            <a:r>
              <a:rPr lang="sr-Cyrl-RS" dirty="0"/>
              <a:t>Од </a:t>
            </a:r>
            <a:r>
              <a:rPr lang="sr-Latn-RS" dirty="0"/>
              <a:t>VII </a:t>
            </a:r>
            <a:r>
              <a:rPr lang="sr-Cyrl-RS" dirty="0"/>
              <a:t>до </a:t>
            </a:r>
            <a:r>
              <a:rPr lang="sr-Latn-RS" dirty="0"/>
              <a:t>IX </a:t>
            </a:r>
            <a:r>
              <a:rPr lang="sr-Cyrl-RS" dirty="0"/>
              <a:t>века, када се рукопис појавио у Пизи, нема поузданих сазнања. Извесно је да се Дигеста помиње 1076. године у једној лангобрадској судској исправи. </a:t>
            </a:r>
          </a:p>
          <a:p>
            <a:pPr algn="just"/>
            <a:r>
              <a:rPr lang="sr-Cyrl-RS" dirty="0"/>
              <a:t>Од 1406. године манускрипт се чува у библиотеци Лаурензиана, а позната је под називом </a:t>
            </a:r>
            <a:r>
              <a:rPr lang="sr-Latn-RS" dirty="0"/>
              <a:t>Littera Florentina.</a:t>
            </a:r>
          </a:p>
          <a:p>
            <a:pPr algn="just"/>
            <a:r>
              <a:rPr lang="sr-Cyrl-RS" dirty="0"/>
              <a:t>Глосатори су сачували више рукописа Дигеста, чији је назив данас Вулгата.</a:t>
            </a:r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9575387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22AF1-1FA3-4EC3-A9FB-4C81180C8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3348"/>
          </a:xfrm>
        </p:spPr>
        <p:txBody>
          <a:bodyPr/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7977D-35C1-4582-9D7D-B8D0DFB0F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1372"/>
            <a:ext cx="10515600" cy="4861501"/>
          </a:xfrm>
        </p:spPr>
        <p:txBody>
          <a:bodyPr>
            <a:normAutofit lnSpcReduction="10000"/>
          </a:bodyPr>
          <a:lstStyle/>
          <a:p>
            <a:pPr algn="just"/>
            <a:r>
              <a:rPr lang="sr-Latn-RS" i="1" dirty="0"/>
              <a:t>Institutiones</a:t>
            </a:r>
            <a:r>
              <a:rPr lang="sr-Cyrl-RS" dirty="0"/>
              <a:t> је уџбеник права са законском снагом. Ступио је на снагу 533. године. Узор за овакав уџбеник биле су Гајеве Институције. Институције су пронађене у </a:t>
            </a:r>
            <a:r>
              <a:rPr lang="sr-Latn-RS" dirty="0"/>
              <a:t>IX</a:t>
            </a:r>
            <a:r>
              <a:rPr lang="sr-Cyrl-RS" dirty="0"/>
              <a:t> веку.</a:t>
            </a:r>
          </a:p>
          <a:p>
            <a:pPr algn="just"/>
            <a:r>
              <a:rPr lang="sr-Latn-RS" dirty="0"/>
              <a:t> </a:t>
            </a:r>
            <a:r>
              <a:rPr lang="sr-Latn-RS" i="1" dirty="0"/>
              <a:t>Codex repetitae prelectionis</a:t>
            </a:r>
            <a:r>
              <a:rPr lang="sr-Cyrl-RS" i="1" dirty="0"/>
              <a:t> или Ревидирани кодекс, </a:t>
            </a:r>
            <a:r>
              <a:rPr lang="sr-Cyrl-RS" dirty="0"/>
              <a:t>садржи прерађен текст првог кодекса и педесет нових Јустинијанових конституција. Ступио је на снагу 534. године и сачуван је.</a:t>
            </a:r>
          </a:p>
          <a:p>
            <a:pPr algn="just"/>
            <a:r>
              <a:rPr lang="sr-Latn-RS" i="1" dirty="0"/>
              <a:t>Novelae</a:t>
            </a:r>
            <a:r>
              <a:rPr lang="sr-Cyrl-RS" i="1" dirty="0"/>
              <a:t> </a:t>
            </a:r>
            <a:r>
              <a:rPr lang="sr-Cyrl-RS" dirty="0"/>
              <a:t>су последњи део кодификације. Садрже Јустинијанове конституције које су издате после ступања на снагу кодификације. Било их је око 170. Писане су грчким језиком и сачувана су два рукописа. </a:t>
            </a:r>
          </a:p>
          <a:p>
            <a:pPr algn="just"/>
            <a:r>
              <a:rPr lang="sr-Cyrl-RS" dirty="0"/>
              <a:t>Јустинијановој кодификацији је у </a:t>
            </a:r>
            <a:r>
              <a:rPr lang="sr-Latn-RS" dirty="0"/>
              <a:t>XVI </a:t>
            </a:r>
            <a:r>
              <a:rPr lang="sr-Cyrl-RS" dirty="0"/>
              <a:t>веку Готофредус дао назив </a:t>
            </a:r>
            <a:r>
              <a:rPr lang="sr-Latn-RS" dirty="0"/>
              <a:t>Corpus iuris civilis</a:t>
            </a:r>
            <a:r>
              <a:rPr lang="sr-Cyrl-RS" dirty="0"/>
              <a:t> (Зборник грађанског права). </a:t>
            </a:r>
          </a:p>
        </p:txBody>
      </p:sp>
    </p:spTree>
    <p:extLst>
      <p:ext uri="{BB962C8B-B14F-4D97-AF65-F5344CB8AC3E}">
        <p14:creationId xmlns:p14="http://schemas.microsoft.com/office/powerpoint/2010/main" val="1456116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120C1-F3D2-4542-AAB3-60CE90778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Назив система цивилног права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8879E-04B0-4FD3-B7E1-93B96A603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dirty="0"/>
              <a:t>За ову групу правних система у употреби је више термина: </a:t>
            </a:r>
            <a:r>
              <a:rPr lang="sr-Cyrl-RS" i="1" dirty="0"/>
              <a:t>земље цивилног права, земље континенаталног права, земље европског права, римско-германска породица права</a:t>
            </a:r>
          </a:p>
          <a:p>
            <a:pPr algn="just"/>
            <a:r>
              <a:rPr lang="sr-Cyrl-RS" b="1" i="1" dirty="0"/>
              <a:t>Земље цивилног права- </a:t>
            </a:r>
            <a:r>
              <a:rPr lang="sr-Cyrl-RS" dirty="0"/>
              <a:t>назив долази од Римљана</a:t>
            </a:r>
            <a:r>
              <a:rPr lang="sr-Cyrl-RS" i="1" dirty="0"/>
              <a:t>. </a:t>
            </a:r>
            <a:r>
              <a:rPr lang="sr-Cyrl-RS" dirty="0"/>
              <a:t>Полази се од значења речи </a:t>
            </a:r>
            <a:r>
              <a:rPr lang="sr-Latn-RS" dirty="0"/>
              <a:t>civilis. </a:t>
            </a:r>
            <a:r>
              <a:rPr lang="sr-Cyrl-RS" dirty="0"/>
              <a:t>Према римској терминологији </a:t>
            </a:r>
            <a:r>
              <a:rPr lang="sr-Latn-RS" dirty="0"/>
              <a:t>civis</a:t>
            </a:r>
            <a:r>
              <a:rPr lang="sr-Cyrl-RS" dirty="0"/>
              <a:t> значи грађанини, односно грађанин града Рима, Римљанин. Како је у процесу рецепције римског права прихваћено римско приватно право, временом ова реч добија значење приватно (грађанско) право.</a:t>
            </a:r>
          </a:p>
          <a:p>
            <a:pPr algn="just"/>
            <a:r>
              <a:rPr lang="sr-Cyrl-RS" dirty="0"/>
              <a:t>Када се користи термин</a:t>
            </a:r>
            <a:r>
              <a:rPr lang="sr-Cyrl-RS" i="1" dirty="0"/>
              <a:t> земље цивилног права </a:t>
            </a:r>
            <a:r>
              <a:rPr lang="sr-Cyrl-RS" dirty="0"/>
              <a:t>мисли се на оне правне системе који су настали на традицији римског грађанског права</a:t>
            </a:r>
          </a:p>
        </p:txBody>
      </p:sp>
    </p:spTree>
    <p:extLst>
      <p:ext uri="{BB962C8B-B14F-4D97-AF65-F5344CB8AC3E}">
        <p14:creationId xmlns:p14="http://schemas.microsoft.com/office/powerpoint/2010/main" val="870420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BD277-928B-4F7B-A736-57690AD38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3865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A6C64-5A1C-44D5-A76C-E25B5C955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7363"/>
            <a:ext cx="10515600" cy="5370990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b="1" i="1" dirty="0"/>
              <a:t>Земље римско-германског права </a:t>
            </a:r>
            <a:r>
              <a:rPr lang="sr-Cyrl-RS" b="1" dirty="0"/>
              <a:t>или </a:t>
            </a:r>
            <a:r>
              <a:rPr lang="sr-Cyrl-RS" b="1" i="1" dirty="0"/>
              <a:t>римско-германска породица- </a:t>
            </a:r>
            <a:r>
              <a:rPr lang="sr-Cyrl-RS" dirty="0"/>
              <a:t>назив потиче од аутора, који уочавају велики утицај германског обичајног права (представник оваквог мишљења је  Рене Давид). Међутим, многи савремени романисти сматрају да се преувеличава значај германског права у односу на римско, те да овај назив није адекватан. Инетересантно је мишљење Конарда Цвајгерта, који сматра да треба раздвојити француско и немачко право, тј. римску и германску породицу пре свега из разлога успешности рецепције римског права у овим земљама, али и различитости стила.</a:t>
            </a:r>
          </a:p>
          <a:p>
            <a:pPr algn="just"/>
            <a:r>
              <a:rPr lang="sr-Cyrl-RS" b="1" i="1" dirty="0"/>
              <a:t>Континентално право- </a:t>
            </a:r>
            <a:r>
              <a:rPr lang="sr-Cyrl-RS" dirty="0"/>
              <a:t>термин који се такође употребљава. Сматра се да је употреба овог термина последица европоцентризма, као и схватање да се европски систем права дели на два дела: онај који се примељује на континенту и други, који је настао на Британском острву.</a:t>
            </a:r>
          </a:p>
        </p:txBody>
      </p:sp>
    </p:spTree>
    <p:extLst>
      <p:ext uri="{BB962C8B-B14F-4D97-AF65-F5344CB8AC3E}">
        <p14:creationId xmlns:p14="http://schemas.microsoft.com/office/powerpoint/2010/main" val="3263310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8C8BC-9512-4E4C-931A-E37C301CE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Чланови породице цивилног права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B2AA7-F059-44DA-BA38-8C3233FDB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/>
              <a:t>Цивилно право настало је и развило се у континенталној Европи не обухватајући Британско острво</a:t>
            </a:r>
          </a:p>
          <a:p>
            <a:pPr algn="just"/>
            <a:r>
              <a:rPr lang="sr-Cyrl-RS" dirty="0"/>
              <a:t>Путем рецепције и колонизације овај систем се знатно проширио тако да је реч о доминантном правном систему</a:t>
            </a:r>
          </a:p>
          <a:p>
            <a:pPr algn="just"/>
            <a:r>
              <a:rPr lang="sr-Cyrl-RS" dirty="0"/>
              <a:t>Темељи новог развоја су: реципирано римско право, учење школе природног права, обичајна правила и канонско право. Може се рећи да је то систем који се заснива на римско-византијском праву.</a:t>
            </a:r>
          </a:p>
          <a:p>
            <a:pPr algn="just"/>
            <a:r>
              <a:rPr lang="sr-Cyrl-RS" dirty="0"/>
              <a:t>Путем византијског права је у једном делу Европе одржан континуитет римског права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795670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C8C49-E41C-4F56-B45D-DC5BE335F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8355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656552-379D-4AA8-B205-0A8A96844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3076"/>
            <a:ext cx="10515600" cy="5282213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dirty="0"/>
              <a:t>Промена броја земља које припадају цивилној породици</a:t>
            </a:r>
          </a:p>
          <a:p>
            <a:pPr algn="just"/>
            <a:r>
              <a:rPr lang="sr-Cyrl-RS" dirty="0"/>
              <a:t>Након Другог светског рата настао је велики блок социјалистичких земаља. Будући да су у тим земљама друштвени односи били другачији (нпр. друштвена својина) престала је потреба за применом римског права.</a:t>
            </a:r>
          </a:p>
          <a:p>
            <a:pPr algn="just"/>
            <a:r>
              <a:rPr lang="sr-Cyrl-RS" dirty="0"/>
              <a:t>Социјалистичке земље данас су посебна правна породица</a:t>
            </a:r>
          </a:p>
          <a:p>
            <a:pPr algn="just"/>
            <a:r>
              <a:rPr lang="sr-Cyrl-RS" dirty="0"/>
              <a:t>Породици цивилног права припадају:</a:t>
            </a:r>
          </a:p>
          <a:p>
            <a:pPr algn="just"/>
            <a:r>
              <a:rPr lang="sr-Cyrl-RS" dirty="0"/>
              <a:t> државе Европе и све државе Латинске Америке, све бивше колоније континенталних европских земља под утицајем су реципираног римског права, велики број афричких држава, затим правни системи Блиског и Средњег истока, а неке земље Далеког истока су под утицајем континенталног права: Индонезија, Камбоџа, Лаос, Вијетнам, Тајван, Тајланд, Тахити, Филипини</a:t>
            </a:r>
          </a:p>
        </p:txBody>
      </p:sp>
    </p:spTree>
    <p:extLst>
      <p:ext uri="{BB962C8B-B14F-4D97-AF65-F5344CB8AC3E}">
        <p14:creationId xmlns:p14="http://schemas.microsoft.com/office/powerpoint/2010/main" val="3816146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FBE96-A819-48AE-801C-378D148F1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08DFE-F041-4C17-8500-BE85B3D30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7464"/>
            <a:ext cx="10515600" cy="5601810"/>
          </a:xfrm>
        </p:spPr>
        <p:txBody>
          <a:bodyPr>
            <a:normAutofit fontScale="85000" lnSpcReduction="20000"/>
          </a:bodyPr>
          <a:lstStyle/>
          <a:p>
            <a:r>
              <a:rPr lang="sr-Cyrl-RS" b="1" dirty="0"/>
              <a:t>„ Оазе“римске правне традиције (континенталног права)</a:t>
            </a:r>
          </a:p>
          <a:p>
            <a:pPr algn="just"/>
            <a:r>
              <a:rPr lang="sr-Cyrl-RS" dirty="0"/>
              <a:t>Реч је о подручјима са мешовитим правним утицајем. То су: Шкотска у Великој Британији, Лузијана и Порторико у САД-у, Квебек у Канади, Јужноафричка Република</a:t>
            </a:r>
          </a:p>
          <a:p>
            <a:pPr algn="just"/>
            <a:r>
              <a:rPr lang="sr-Latn-RS" dirty="0"/>
              <a:t>Louisiana Civil Code </a:t>
            </a:r>
            <a:r>
              <a:rPr lang="sr-Cyrl-RS" dirty="0"/>
              <a:t>из 1870. године извршила је велики културни утицај не само у Америци већ и шире. </a:t>
            </a:r>
          </a:p>
          <a:p>
            <a:pPr algn="just"/>
            <a:r>
              <a:rPr lang="sr-Cyrl-RS" dirty="0"/>
              <a:t>Овај Законик, за разлику од утицаја који има на земље Латинске Америке, нема утицаја на федералне јединице Сједињених Америчких Држава.</a:t>
            </a:r>
          </a:p>
          <a:p>
            <a:pPr algn="just"/>
            <a:r>
              <a:rPr lang="sr-Cyrl-RS" dirty="0"/>
              <a:t>Грађански законик Аргентине рађен је под утицајем Грађанског законика Лузијане</a:t>
            </a:r>
          </a:p>
          <a:p>
            <a:pPr algn="just"/>
            <a:r>
              <a:rPr lang="sr-Cyrl-RS" dirty="0"/>
              <a:t>Грађански законик Порторика садржи више од 100 чланова Грађанског законика Лузијане</a:t>
            </a:r>
          </a:p>
          <a:p>
            <a:pPr algn="just"/>
            <a:r>
              <a:rPr lang="sr-Latn-RS" dirty="0"/>
              <a:t>Louisiana Civil Code</a:t>
            </a:r>
            <a:r>
              <a:rPr lang="sr-Cyrl-RS" dirty="0"/>
              <a:t> значајно је утицала и на грађанске законике Карипских острва, посебно грађанску кодификацију </a:t>
            </a:r>
            <a:r>
              <a:rPr lang="sr-Latn-RS" dirty="0"/>
              <a:t>St. Lucia</a:t>
            </a:r>
          </a:p>
          <a:p>
            <a:pPr algn="just"/>
            <a:r>
              <a:rPr lang="sr-Cyrl-RS" dirty="0"/>
              <a:t>У Канади, у провинцији Квебек, велики је утицај француског права путем Наполеоновог грађанског законика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02857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B667A-75A4-464D-AB58-B61E21B18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Корени и обележја система цивилног права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A76C4-EBA8-42BF-A933-323D8347B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/>
              <a:t>Континентално европско право настало је током дуге еволуције</a:t>
            </a:r>
          </a:p>
          <a:p>
            <a:pPr algn="just"/>
            <a:r>
              <a:rPr lang="sr-Cyrl-RS" dirty="0"/>
              <a:t>Најважнији утицаји који су се преплитали у процесу настанка били су: римска правна традиција, природно-правна теорија, германско обичајно право и канонско право</a:t>
            </a:r>
          </a:p>
          <a:p>
            <a:pPr algn="just"/>
            <a:r>
              <a:rPr lang="sr-Cyrl-RS" i="1" dirty="0"/>
              <a:t>Римска правна традиција</a:t>
            </a:r>
          </a:p>
          <a:p>
            <a:pPr algn="just"/>
            <a:r>
              <a:rPr lang="sr-Cyrl-RS" dirty="0"/>
              <a:t>Најзначајнији утицај на настанак континентално европског права имала је римска правна традиција</a:t>
            </a:r>
          </a:p>
          <a:p>
            <a:pPr algn="just"/>
            <a:r>
              <a:rPr lang="sr-Cyrl-RS" dirty="0"/>
              <a:t>Римљани су оставили фасцинантан правни систем- техника, терминологија и решење проблема који су понудили могу се појавити у сваком правном систему.</a:t>
            </a:r>
          </a:p>
          <a:p>
            <a:pPr algn="just"/>
            <a:r>
              <a:rPr lang="sr-Cyrl-RS" dirty="0"/>
              <a:t>Важна улога у стварању правног система припада ученим правницима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43355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E624C-8753-4372-BD4F-6BF9423A7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1515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0A157E-704A-4602-8EFD-BFF434D3A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0800"/>
            <a:ext cx="10515600" cy="5069840"/>
          </a:xfrm>
        </p:spPr>
        <p:txBody>
          <a:bodyPr>
            <a:normAutofit fontScale="92500"/>
          </a:bodyPr>
          <a:lstStyle/>
          <a:p>
            <a:pPr algn="just"/>
            <a:r>
              <a:rPr lang="sr-Cyrl-RS" dirty="0"/>
              <a:t>Прагматични Римљани, иако нису били склони уопштавању, први су дошли до апстрактних појмова правне науке попут својине и уговора</a:t>
            </a:r>
          </a:p>
          <a:p>
            <a:pPr algn="just"/>
            <a:r>
              <a:rPr lang="sr-Cyrl-RS" dirty="0"/>
              <a:t>Открили су важне правне институте као што су: тестамент, државина, службености, накнада штете, правно неосновано обогаћење...</a:t>
            </a:r>
          </a:p>
          <a:p>
            <a:pPr algn="just"/>
            <a:r>
              <a:rPr lang="sr-Cyrl-RS" dirty="0"/>
              <a:t>Дошли су до појма кривице и  прецизно одредили њене степене</a:t>
            </a:r>
          </a:p>
          <a:p>
            <a:pPr algn="just"/>
            <a:r>
              <a:rPr lang="sr-Cyrl-RS" dirty="0"/>
              <a:t>Средњовековно право је из Римског права прихватило претежно прописе имовинског карактера, јер у тој области феудално право није могло да одговори потребама.</a:t>
            </a:r>
          </a:p>
          <a:p>
            <a:pPr algn="just"/>
            <a:r>
              <a:rPr lang="sr-Cyrl-RS" i="1" dirty="0"/>
              <a:t>Природно-правна теорија</a:t>
            </a:r>
          </a:p>
          <a:p>
            <a:pPr algn="just"/>
            <a:r>
              <a:rPr lang="sr-Cyrl-RS" dirty="0"/>
              <a:t>Теорија природног права заснива се на учењу о разумом датом </a:t>
            </a:r>
            <a:r>
              <a:rPr lang="sr-Cyrl-RS" i="1" dirty="0"/>
              <a:t>природном праву</a:t>
            </a:r>
            <a:endParaRPr lang="sr-Cyrl-RS" dirty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343029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CF2AA-77A7-4F3A-8470-A9A133A03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70"/>
            <a:ext cx="10515600" cy="709074"/>
          </a:xfrm>
        </p:spPr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0F470-020E-4412-A53C-E9C9B0BDE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0427"/>
            <a:ext cx="10515600" cy="4909352"/>
          </a:xfrm>
        </p:spPr>
        <p:txBody>
          <a:bodyPr>
            <a:normAutofit lnSpcReduction="10000"/>
          </a:bodyPr>
          <a:lstStyle/>
          <a:p>
            <a:r>
              <a:rPr lang="sr-Cyrl-RS" dirty="0"/>
              <a:t>Идеја потиче од грчких филозофа</a:t>
            </a:r>
          </a:p>
          <a:p>
            <a:pPr algn="just"/>
            <a:r>
              <a:rPr lang="sr-Cyrl-RS" dirty="0"/>
              <a:t>Учење школе добија важну улогу у моменту када је новоформирани грађански слој тражио промену правног и политичког система.</a:t>
            </a:r>
          </a:p>
          <a:p>
            <a:pPr algn="just"/>
            <a:r>
              <a:rPr lang="sr-Cyrl-RS" dirty="0"/>
              <a:t>Неприкосновеност приватне својине, слобода кретања, избор политичког система- неке од основних идеја школе.</a:t>
            </a:r>
          </a:p>
          <a:p>
            <a:pPr algn="just"/>
            <a:r>
              <a:rPr lang="sr-Cyrl-RS" dirty="0"/>
              <a:t>Припадници ове школе су у једном делу римског права (римском приватном праву) пронашли потврду за своја учења, јер је за њих, као и за глосаторе, римско право </a:t>
            </a:r>
            <a:r>
              <a:rPr lang="sr-Latn-RS" i="1" dirty="0"/>
              <a:t>ratio scripta</a:t>
            </a:r>
            <a:r>
              <a:rPr lang="sr-Cyrl-RS" i="1" dirty="0"/>
              <a:t> </a:t>
            </a:r>
            <a:r>
              <a:rPr lang="sr-Cyrl-RS" dirty="0"/>
              <a:t>(писани разум). Одбацивали су ропство, као и државно уређење принципата и домината.</a:t>
            </a:r>
          </a:p>
          <a:p>
            <a:pPr algn="just"/>
            <a:r>
              <a:rPr lang="sr-Cyrl-RS" dirty="0"/>
              <a:t>Монтескје велича државно уређење Републике</a:t>
            </a:r>
          </a:p>
        </p:txBody>
      </p:sp>
    </p:spTree>
    <p:extLst>
      <p:ext uri="{BB962C8B-B14F-4D97-AF65-F5344CB8AC3E}">
        <p14:creationId xmlns:p14="http://schemas.microsoft.com/office/powerpoint/2010/main" val="1076020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1406</Words>
  <Application>Microsoft Office PowerPoint</Application>
  <PresentationFormat>Widescreen</PresentationFormat>
  <Paragraphs>84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Земље цивилног права</vt:lpstr>
      <vt:lpstr>Назив система цивилног права</vt:lpstr>
      <vt:lpstr>PowerPoint Presentation</vt:lpstr>
      <vt:lpstr>Чланови породице цивилног права</vt:lpstr>
      <vt:lpstr>PowerPoint Presentation</vt:lpstr>
      <vt:lpstr>PowerPoint Presentation</vt:lpstr>
      <vt:lpstr>Корени и обележја система цивилног права</vt:lpstr>
      <vt:lpstr>PowerPoint Presentation</vt:lpstr>
      <vt:lpstr>PowerPoint Presentation</vt:lpstr>
      <vt:lpstr>Историја настанка цивилног права Јустинијанова кодификација и њен значај за развој грађанског права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Земље цивилног права</dc:title>
  <dc:creator>Milica Sovrlic</dc:creator>
  <cp:lastModifiedBy>Milica Sovrlic</cp:lastModifiedBy>
  <cp:revision>30</cp:revision>
  <dcterms:created xsi:type="dcterms:W3CDTF">2020-04-02T12:47:13Z</dcterms:created>
  <dcterms:modified xsi:type="dcterms:W3CDTF">2020-04-06T09:19:36Z</dcterms:modified>
</cp:coreProperties>
</file>