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3" r:id="rId1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04E53-5287-46B0-B1EE-1BFA944E0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61781F-73B6-4EFD-BFC3-9DA3A4BBB6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CF47E-6310-4A6E-9EC9-CD175F15C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06A49-CE1B-451A-B480-5DD5D9FA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6BF0B3-E1F5-4CE8-864D-325F51FD8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14772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F8580-5E86-4FD7-85E9-081F2661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CBA0DA-5E0F-42A8-8EEF-5AC1414FAA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90C36-4FE8-432C-8A71-24B950B91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E0772-0089-46E3-B997-9413F9A3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2244EA-9492-4661-9972-52749C8DE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62511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D713B-18C8-432F-914E-D65269B381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A1FB11-AF99-433D-912F-81274A3A1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80343-B6C9-4E3D-94AB-3D023C63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2B3E1-86A5-4A46-B7FD-E8FAEA67A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BFD33-4B18-4EF4-970D-82C787940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07126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930B3-BA86-4830-801E-A5E2BF275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E695A-3B6A-4F9B-AF99-293F7A0B8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6C54F-FA2C-446F-AEB1-6500F35BA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70B93-04F1-4D95-AAE6-F11FCF72A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0DD6A-FA41-492D-A768-885A6FE59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74548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17FD9-EACD-4B24-831A-95388D09D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C52A7E-76FD-4FC8-B7C5-5F4E822B4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2EAB2-9880-4CDC-9B38-6AA5FA413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64597-AFE5-414B-AA64-0E3EF20B5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6DF59-D8DB-4684-9ED4-2D31F0178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02240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A5C8E-E3A5-4E14-AB41-A8D3114C8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9D7A9-0AD0-4B08-90A9-E5D8FD6B8E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D45687-618E-44B1-8DCF-936DC45C6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0A0A2C-207B-4341-B4EB-1EAF4EB8B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13BF0-D01B-4876-9B26-2D8FA9BE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E3C997-5566-44CE-AF81-2BB225C4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4140602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BE0C4-0B93-4E53-87D1-59F7A45E3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98199-68E2-45E4-9F68-AEB9582FB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485EA1-6834-4F66-B9E0-F0B164B80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A52AB-5B3D-4F99-A01B-3D2298D339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E224DC-4F21-4C8A-A31E-6DF5687186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7438C7-25DF-494E-A87F-99D22221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CC600D-1554-48FC-974D-9BCF3D9A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2A105D-1BC3-4E64-A348-E4EB7964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10785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E151A-F3F8-4D72-9381-C59E1BA5B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3D0317-EDE2-49FB-8EEF-356D54F76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0BB3E1-1F87-4DC9-9AB2-B7B41257E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3781E9-2B6D-40E3-AFB5-2652A77F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5283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F01B15-57D9-4FCD-90A8-3839479F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16BCBE-B395-41AE-A888-A7B8E7A1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9FEAB-500F-4A40-9C6D-C4C72DDFC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999550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62AA-88CF-41E8-A192-1E743E522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EAD49-71A3-4685-A1BF-9B418182C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F1EE15-B049-4EA2-81A6-AEED8205C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0EFF0-4BEB-4866-9DB5-999C5AF26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9A058B-CB7D-48FE-8B5B-75233C3A8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633896-396B-4378-8E38-FC0B2347B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708194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D9427-0A22-4332-B933-F7CB10BD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B9367-A397-47C8-A950-802D81B2A4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R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480F4A-06D6-44E8-98FE-D7F6CD428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4BF15A-2446-4526-BFC4-F4D78CAC3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79672-E957-480F-AE09-9251C85B8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40EEF-605B-418F-BDAF-364BE7CE7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95966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6F6F3-B3AE-4BB4-BE09-E1A6A1484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66046-E9E9-446F-8F53-087010CF3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Cyrl-R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B9D9D-A1B5-4121-96FF-E9D6B9580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1EA14-1FC4-40EC-BAF1-970A84CECF08}" type="datetimeFigureOut">
              <a:rPr lang="sr-Cyrl-RS" smtClean="0"/>
              <a:t>11.05.2020.</a:t>
            </a:fld>
            <a:endParaRPr lang="sr-Cyrl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E7BD3-0E11-4EA1-AD30-29B10B4A6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43D00-227D-4719-B75B-D3DFB548F8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E3253-003A-4D4C-A76A-E3AB984E35E5}" type="slidenum">
              <a:rPr lang="sr-Cyrl-RS" smtClean="0"/>
              <a:t>‹#›</a:t>
            </a:fld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183763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33A0F-AF96-46B6-AD38-2F0F50FF31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Правни круг далеког истока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F0FF64-9F44-4694-A971-3506F89A41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918161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6717D-9A44-43AA-90A8-E37131B5A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0914"/>
          </a:xfrm>
        </p:spPr>
        <p:txBody>
          <a:bodyPr>
            <a:normAutofit/>
          </a:bodyPr>
          <a:lstStyle/>
          <a:p>
            <a:pPr algn="just"/>
            <a:r>
              <a:rPr lang="sr-Cyrl-RS" sz="4000" dirty="0"/>
              <a:t>Правила </a:t>
            </a:r>
            <a:r>
              <a:rPr lang="sr-Latn-RS" sz="4000" dirty="0"/>
              <a:t>li </a:t>
            </a:r>
            <a:r>
              <a:rPr lang="sr-Cyrl-RS" sz="4000" dirty="0"/>
              <a:t>и </a:t>
            </a:r>
            <a:r>
              <a:rPr lang="sr-Latn-RS" sz="4000" dirty="0"/>
              <a:t>fa </a:t>
            </a:r>
            <a:endParaRPr lang="sr-Cyrl-R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90D32-3ED3-456B-9494-A0EEF8529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6140"/>
            <a:ext cx="10515600" cy="54242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Latn-RS" dirty="0"/>
              <a:t>Li</a:t>
            </a:r>
            <a:r>
              <a:rPr lang="sr-Cyrl-RS" dirty="0"/>
              <a:t> појам који се везује за Конфучија</a:t>
            </a:r>
          </a:p>
          <a:p>
            <a:pPr algn="just"/>
            <a:r>
              <a:rPr lang="sr-Latn-RS" b="1" dirty="0"/>
              <a:t>Li</a:t>
            </a:r>
            <a:r>
              <a:rPr lang="sr-Cyrl-RS" dirty="0"/>
              <a:t> </a:t>
            </a:r>
            <a:r>
              <a:rPr lang="sr-Cyrl-RS" i="1" dirty="0"/>
              <a:t>у најширем смислу подразумева правила која регулишу односе међу људима и уређују све сфере живота.</a:t>
            </a:r>
          </a:p>
          <a:p>
            <a:pPr algn="just"/>
            <a:r>
              <a:rPr lang="sr-Cyrl-RS" dirty="0"/>
              <a:t>Ученици Конфучија сузили постављена правила која треба да обезбеде харминичан однос у друштву на пет односа</a:t>
            </a:r>
          </a:p>
          <a:p>
            <a:pPr algn="just"/>
            <a:r>
              <a:rPr lang="sr-Cyrl-RS" dirty="0"/>
              <a:t>Пет односа: између владара и поданика, оца и сина, старијег и млађег, мужа и жене, пријатеља и пријатеља</a:t>
            </a:r>
          </a:p>
          <a:p>
            <a:pPr algn="just"/>
            <a:r>
              <a:rPr lang="sr-Latn-RS" b="1" dirty="0"/>
              <a:t>Fa</a:t>
            </a:r>
            <a:r>
              <a:rPr lang="sr-Cyrl-RS" dirty="0"/>
              <a:t> </a:t>
            </a:r>
            <a:r>
              <a:rPr lang="sr-Cyrl-RS" i="1" dirty="0"/>
              <a:t>је закон, важеће право, правно правли са санкцијом</a:t>
            </a:r>
          </a:p>
          <a:p>
            <a:pPr algn="just"/>
            <a:r>
              <a:rPr lang="sr-Cyrl-RS" dirty="0"/>
              <a:t>Нагласак је на санкцији која се може применити</a:t>
            </a:r>
          </a:p>
          <a:p>
            <a:pPr algn="just"/>
            <a:r>
              <a:rPr lang="sr-Cyrl-RS" dirty="0"/>
              <a:t>Школа </a:t>
            </a:r>
            <a:r>
              <a:rPr lang="sr-Latn-RS" dirty="0"/>
              <a:t>fa </a:t>
            </a:r>
            <a:r>
              <a:rPr lang="sr-Cyrl-RS" dirty="0"/>
              <a:t>или школа легалиста</a:t>
            </a:r>
          </a:p>
          <a:p>
            <a:pPr algn="just"/>
            <a:r>
              <a:rPr lang="sr-Cyrl-RS" dirty="0"/>
              <a:t>Залагали се за владавину закона, прописивање и примену казни</a:t>
            </a:r>
          </a:p>
          <a:p>
            <a:pPr algn="just"/>
            <a:r>
              <a:rPr lang="sr-Cyrl-RS" dirty="0"/>
              <a:t>Временом  </a:t>
            </a:r>
            <a:r>
              <a:rPr lang="sr-Latn-RS" dirty="0"/>
              <a:t>fa </a:t>
            </a:r>
            <a:r>
              <a:rPr lang="sr-Cyrl-RS" dirty="0"/>
              <a:t>обухвата не само кривично већ и друге правне прописе које је држава доносила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40625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355F7-31D8-43CE-9502-ED967A3C4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000" dirty="0"/>
              <a:t>Право Народне Републике Кине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9BC06C-409E-4835-A91D-A80D511D8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/>
              <a:t>Период </a:t>
            </a:r>
            <a:r>
              <a:rPr lang="sr-Cyrl-RS" i="1" dirty="0"/>
              <a:t>„Стотине цветова “</a:t>
            </a:r>
          </a:p>
          <a:p>
            <a:pPr algn="just"/>
            <a:r>
              <a:rPr lang="sr-Cyrl-RS" dirty="0"/>
              <a:t>Дошло је до израде законика</a:t>
            </a:r>
          </a:p>
          <a:p>
            <a:pPr algn="just"/>
            <a:r>
              <a:rPr lang="sr-Cyrl-RS" dirty="0"/>
              <a:t>Узор совјетски законици</a:t>
            </a:r>
          </a:p>
          <a:p>
            <a:pPr algn="just"/>
            <a:r>
              <a:rPr lang="sr-Cyrl-RS" dirty="0"/>
              <a:t>Урађени су кривични законик, кривично-процесни законик, грађанско-процесни законик, али нису ступили на снагу</a:t>
            </a:r>
          </a:p>
          <a:p>
            <a:pPr algn="just"/>
            <a:r>
              <a:rPr lang="sr-Cyrl-RS" dirty="0"/>
              <a:t>Период </a:t>
            </a:r>
            <a:r>
              <a:rPr lang="sr-Cyrl-RS" i="1" dirty="0"/>
              <a:t>„Велике културне револуције“</a:t>
            </a:r>
          </a:p>
          <a:p>
            <a:pPr algn="just"/>
            <a:r>
              <a:rPr lang="sr-Cyrl-RS" dirty="0"/>
              <a:t>Велике промене у читавом друштву и праву</a:t>
            </a:r>
          </a:p>
          <a:p>
            <a:pPr algn="just"/>
            <a:r>
              <a:rPr lang="sr-Cyrl-RS" dirty="0"/>
              <a:t>Тражило се одбацивање прописа донетих по узору на совјетске</a:t>
            </a:r>
          </a:p>
          <a:p>
            <a:pPr algn="just"/>
            <a:r>
              <a:rPr lang="sr-Cyrl-RS" dirty="0"/>
              <a:t>Окончањем револуције 1976. године, смрћу Мао Це Тунга почело се са привредним реформама у земљи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1990718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D9952-F52C-4FE5-83E8-130031C79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E06D1-85EF-43FD-B019-930FCC1B7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Законодавна активност</a:t>
            </a:r>
          </a:p>
          <a:p>
            <a:pPr algn="just"/>
            <a:r>
              <a:rPr lang="sr-Cyrl-RS" dirty="0"/>
              <a:t>Промењен Устав</a:t>
            </a:r>
          </a:p>
          <a:p>
            <a:pPr algn="just"/>
            <a:r>
              <a:rPr lang="sr-Cyrl-RS" dirty="0"/>
              <a:t>1980. године  усвојени Кривични законик и Законик о кривичном поступку</a:t>
            </a:r>
          </a:p>
          <a:p>
            <a:pPr algn="just"/>
            <a:r>
              <a:rPr lang="sr-Cyrl-RS" dirty="0"/>
              <a:t>Закон о грађанском поступку ступио на снагу 1982. године</a:t>
            </a:r>
          </a:p>
          <a:p>
            <a:pPr algn="just"/>
            <a:r>
              <a:rPr lang="sr-Cyrl-RS" dirty="0"/>
              <a:t>Закон о привредним уговорима донет је 1981. године</a:t>
            </a:r>
          </a:p>
          <a:p>
            <a:pPr algn="just"/>
            <a:r>
              <a:rPr lang="sr-Cyrl-RS" dirty="0"/>
              <a:t>Закон о наслеђивању 1985. година</a:t>
            </a:r>
          </a:p>
          <a:p>
            <a:pPr algn="just"/>
            <a:r>
              <a:rPr lang="sr-Cyrl-RS" dirty="0"/>
              <a:t>Закон о стечају из 1986. године имао је више него остали закони позитивни утицај на даљи развој кинеске економије</a:t>
            </a:r>
          </a:p>
        </p:txBody>
      </p:sp>
    </p:spTree>
    <p:extLst>
      <p:ext uri="{BB962C8B-B14F-4D97-AF65-F5344CB8AC3E}">
        <p14:creationId xmlns:p14="http://schemas.microsoft.com/office/powerpoint/2010/main" val="338842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2AD57-6B08-4D77-9460-AD3A3D7EA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Право Јапана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DDECB-6E4B-4E4D-9E2F-79E8616FB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Јапанска држава оформљена је крајем 6. века</a:t>
            </a:r>
          </a:p>
          <a:p>
            <a:pPr algn="just"/>
            <a:r>
              <a:rPr lang="sr-Cyrl-RS" dirty="0"/>
              <a:t>До стварања јаке јапанске државе дошло је реформом по угледу на кинеско друштво и државу</a:t>
            </a:r>
          </a:p>
          <a:p>
            <a:pPr algn="just"/>
            <a:r>
              <a:rPr lang="sr-Cyrl-RS" dirty="0"/>
              <a:t>Јапански цар прихватио деспотску власт коју је имао кинески цар</a:t>
            </a:r>
          </a:p>
          <a:p>
            <a:pPr algn="just"/>
            <a:r>
              <a:rPr lang="sr-Cyrl-RS" dirty="0"/>
              <a:t>До доношења закона правила понашања људи била су подвргнута моралним нормама</a:t>
            </a:r>
          </a:p>
          <a:p>
            <a:pPr algn="just"/>
            <a:r>
              <a:rPr lang="sr-Cyrl-RS" dirty="0"/>
              <a:t>Закони рађени по узору на кинеске законе</a:t>
            </a:r>
          </a:p>
          <a:p>
            <a:pPr algn="just"/>
            <a:r>
              <a:rPr lang="sr-Cyrl-RS" dirty="0"/>
              <a:t>Јапан је трансплантирао кинеске правне институте</a:t>
            </a:r>
          </a:p>
          <a:p>
            <a:pPr algn="just"/>
            <a:r>
              <a:rPr lang="sr-Latn-RS" i="1" dirty="0"/>
              <a:t>Ritsu-rio</a:t>
            </a:r>
            <a:r>
              <a:rPr lang="sr-Cyrl-RS" dirty="0"/>
              <a:t>- назив за овако успостављен правни ситема</a:t>
            </a:r>
          </a:p>
          <a:p>
            <a:pPr algn="just"/>
            <a:r>
              <a:rPr lang="sr-Cyrl-RS" dirty="0"/>
              <a:t>Један број закона овог система остао је до 19. века</a:t>
            </a:r>
          </a:p>
        </p:txBody>
      </p:sp>
    </p:spTree>
    <p:extLst>
      <p:ext uri="{BB962C8B-B14F-4D97-AF65-F5344CB8AC3E}">
        <p14:creationId xmlns:p14="http://schemas.microsoft.com/office/powerpoint/2010/main" val="184356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1E2FA-F2E3-4F95-87EF-E6390BFF5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B2666-1089-46CD-BA4B-B796946E4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Династија Токугава</a:t>
            </a:r>
          </a:p>
          <a:p>
            <a:pPr algn="just"/>
            <a:r>
              <a:rPr lang="sr-Cyrl-RS" dirty="0"/>
              <a:t>Стабилизација прилика</a:t>
            </a:r>
          </a:p>
          <a:p>
            <a:pPr algn="just"/>
            <a:r>
              <a:rPr lang="sr-Cyrl-RS" dirty="0"/>
              <a:t>Режим је и даље феудалан, титула цара задржана, који је фигурирао искључиво као симбол јединства</a:t>
            </a:r>
          </a:p>
          <a:p>
            <a:pPr algn="just"/>
            <a:r>
              <a:rPr lang="sr-Cyrl-RS" dirty="0"/>
              <a:t>Успостављени стрго сталешки феудални односи</a:t>
            </a:r>
          </a:p>
          <a:p>
            <a:pPr algn="just"/>
            <a:r>
              <a:rPr lang="sr-Cyrl-RS" dirty="0"/>
              <a:t>Важило је обичајно право мењано под утицајем конфучијанских идеја</a:t>
            </a:r>
          </a:p>
          <a:p>
            <a:pPr algn="just"/>
            <a:r>
              <a:rPr lang="sr-Cyrl-RS" dirty="0"/>
              <a:t>Цивилни спорови остали ван домета оформљеног судског система</a:t>
            </a:r>
          </a:p>
          <a:p>
            <a:pPr algn="just"/>
            <a:r>
              <a:rPr lang="sr-Cyrl-RS" dirty="0"/>
              <a:t>Субјективна права нису постојала</a:t>
            </a:r>
          </a:p>
          <a:p>
            <a:pPr algn="just"/>
            <a:r>
              <a:rPr lang="sr-Cyrl-RS" dirty="0"/>
              <a:t>Забраљен приступ странцима, сем Холанђанима који су уз посебне дозволе могли да уплове у јапанске луке</a:t>
            </a:r>
          </a:p>
        </p:txBody>
      </p:sp>
    </p:spTree>
    <p:extLst>
      <p:ext uri="{BB962C8B-B14F-4D97-AF65-F5344CB8AC3E}">
        <p14:creationId xmlns:p14="http://schemas.microsoft.com/office/powerpoint/2010/main" val="7528665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3A1ED-67A2-41A3-9763-54B2929BC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A5270-54FA-43D9-94C8-5A33BFA00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sr-Cyrl-RS" dirty="0"/>
              <a:t>Временом закључени тзв. Неравноправни уговори са САД, Енглеском, Холандијом, Француском и Русијом</a:t>
            </a:r>
          </a:p>
          <a:p>
            <a:pPr algn="just"/>
            <a:r>
              <a:rPr lang="sr-Cyrl-RS" dirty="0"/>
              <a:t>Промене које су се догађале учиниле су да се јапанска феудална држава преобрази у апослутну монархију</a:t>
            </a:r>
          </a:p>
          <a:p>
            <a:pPr algn="just"/>
            <a:r>
              <a:rPr lang="sr-Cyrl-RS" dirty="0"/>
              <a:t>По пруском моделу  донет је Устав 1889. којим Јапан постаје уставна монархија</a:t>
            </a:r>
          </a:p>
          <a:p>
            <a:pPr algn="just"/>
            <a:r>
              <a:rPr lang="sr-Cyrl-RS" dirty="0"/>
              <a:t>Чланови Дорњег дома- грађани са одређеним имовинским цензом</a:t>
            </a:r>
          </a:p>
          <a:p>
            <a:pPr algn="just"/>
            <a:r>
              <a:rPr lang="sr-Cyrl-RS" dirty="0"/>
              <a:t>Чланови Горњег дома- племићи по рођењу или лица која су то постала посебним царским именовањем</a:t>
            </a:r>
          </a:p>
          <a:p>
            <a:pPr algn="just"/>
            <a:r>
              <a:rPr lang="sr-Cyrl-RS" dirty="0"/>
              <a:t>Промене и у области права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09428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FA360-8677-476B-9B40-5E92F2985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7749"/>
          </a:xfrm>
        </p:spPr>
        <p:txBody>
          <a:bodyPr/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809F9-B24B-4908-9921-60B414686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dirty="0"/>
              <a:t>Приступлило се правним трансплантима</a:t>
            </a:r>
          </a:p>
          <a:p>
            <a:pPr algn="just"/>
            <a:r>
              <a:rPr lang="sr-Cyrl-RS" dirty="0"/>
              <a:t>Као модел за јапанске прилике изабрано је француско право</a:t>
            </a:r>
          </a:p>
          <a:p>
            <a:pPr algn="just"/>
            <a:r>
              <a:rPr lang="sr-Cyrl-RS" dirty="0"/>
              <a:t>Припрема и доношење закона поверено проф. Боисану са париског правног факултета</a:t>
            </a:r>
          </a:p>
          <a:p>
            <a:pPr algn="just"/>
            <a:r>
              <a:rPr lang="sr-Cyrl-RS" dirty="0"/>
              <a:t>Израдио нацрт законика о кривичном праву и кривичном поступку</a:t>
            </a:r>
          </a:p>
          <a:p>
            <a:pPr algn="just"/>
            <a:r>
              <a:rPr lang="sr-Cyrl-RS" dirty="0"/>
              <a:t>Закони су уз незнатне измене ступили на снагу 1882. године</a:t>
            </a:r>
          </a:p>
          <a:p>
            <a:pPr algn="just"/>
            <a:r>
              <a:rPr lang="sr-Cyrl-RS" dirty="0"/>
              <a:t>Грађански законик је ступино на снагу 1898. године</a:t>
            </a:r>
          </a:p>
          <a:p>
            <a:pPr algn="just"/>
            <a:r>
              <a:rPr lang="sr-Cyrl-RS" dirty="0"/>
              <a:t>Рађен је по узору на немачки, али су области наследног и пордичног права у великој мери задржана јапанса традиција </a:t>
            </a:r>
          </a:p>
          <a:p>
            <a:pPr algn="just"/>
            <a:r>
              <a:rPr lang="sr-Cyrl-RS" dirty="0"/>
              <a:t>Трговачки законик је такође рађен по узору на немачко право и ступио је на снагу 1890. године</a:t>
            </a:r>
          </a:p>
          <a:p>
            <a:pPr algn="just"/>
            <a:r>
              <a:rPr lang="sr-Cyrl-RS" dirty="0"/>
              <a:t>Исте године донет је Закон о грађанском судском поступку, узор немачко право</a:t>
            </a:r>
          </a:p>
        </p:txBody>
      </p:sp>
    </p:spTree>
    <p:extLst>
      <p:ext uri="{BB962C8B-B14F-4D97-AF65-F5344CB8AC3E}">
        <p14:creationId xmlns:p14="http://schemas.microsoft.com/office/powerpoint/2010/main" val="28367057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2F8F9-465E-4BAA-86D5-C7C122F6C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5807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54BE0-87C3-45EE-A10D-5E5A4F9EA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917"/>
            <a:ext cx="10515600" cy="5107958"/>
          </a:xfrm>
        </p:spPr>
        <p:txBody>
          <a:bodyPr>
            <a:normAutofit fontScale="92500" lnSpcReduction="20000"/>
          </a:bodyPr>
          <a:lstStyle/>
          <a:p>
            <a:r>
              <a:rPr lang="sr-Cyrl-RS" dirty="0"/>
              <a:t>У периоду 1890-1900 године очигледан утицај немачког права</a:t>
            </a:r>
          </a:p>
          <a:p>
            <a:r>
              <a:rPr lang="sr-Cyrl-RS" dirty="0"/>
              <a:t>Да ли су </a:t>
            </a:r>
            <a:r>
              <a:rPr lang="sr-Cyrl-RS" i="1" dirty="0"/>
              <a:t>пресађена</a:t>
            </a:r>
            <a:r>
              <a:rPr lang="sr-Cyrl-RS" dirty="0"/>
              <a:t> правна правила потпуно прихваћена?</a:t>
            </a:r>
          </a:p>
          <a:p>
            <a:pPr algn="just"/>
            <a:r>
              <a:rPr lang="sr-Cyrl-RS" dirty="0"/>
              <a:t>Разлике у друштвено-економским односима Јапана и Западне Европе</a:t>
            </a:r>
          </a:p>
          <a:p>
            <a:pPr algn="just"/>
            <a:r>
              <a:rPr lang="sr-Cyrl-RS" dirty="0"/>
              <a:t>Истакнути индивидулаизам је био стран јапанском друштву</a:t>
            </a:r>
          </a:p>
          <a:p>
            <a:pPr algn="just"/>
            <a:r>
              <a:rPr lang="sr-Cyrl-RS"/>
              <a:t>Феудалне привилигије </a:t>
            </a:r>
            <a:r>
              <a:rPr lang="sr-Cyrl-RS" dirty="0"/>
              <a:t>замењене капиталистичким, али су неке појаве вештачки изазване</a:t>
            </a:r>
          </a:p>
          <a:p>
            <a:pPr algn="just"/>
            <a:r>
              <a:rPr lang="sr-Cyrl-RS" dirty="0"/>
              <a:t>Највећи број становништва, посебно сеоског, остао веран конфучијанској традицији и мирном решавању цивилних спорова</a:t>
            </a:r>
          </a:p>
          <a:p>
            <a:pPr algn="just"/>
            <a:r>
              <a:rPr lang="sr-Cyrl-RS" dirty="0"/>
              <a:t>Уколико се спор не реши може се образовати арбитражни одбор од стране суда</a:t>
            </a:r>
          </a:p>
          <a:p>
            <a:pPr algn="just"/>
            <a:r>
              <a:rPr lang="sr-Cyrl-RS" dirty="0"/>
              <a:t>Чланови одбора су лаици, а председник мора бити судија</a:t>
            </a:r>
          </a:p>
          <a:p>
            <a:pPr algn="just"/>
            <a:r>
              <a:rPr lang="sr-Cyrl-RS" dirty="0"/>
              <a:t>Уколико одбор не реши спор споразумно дозвољена је тужба пред редовним судом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689107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5DC01-5533-4067-9B76-FFA1E8ECD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541"/>
          </a:xfrm>
        </p:spPr>
        <p:txBody>
          <a:bodyPr>
            <a:normAutofit fontScale="90000"/>
          </a:bodyPr>
          <a:lstStyle/>
          <a:p>
            <a:endParaRPr lang="sr-Cyrl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1412B-F6C2-4EAA-8BCD-9A692041F2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1"/>
            <a:ext cx="10515600" cy="5220070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/>
              <a:t>Након Другог светског рата настало је савремено јапанско право</a:t>
            </a:r>
          </a:p>
          <a:p>
            <a:pPr algn="just"/>
            <a:r>
              <a:rPr lang="sr-Cyrl-RS" dirty="0"/>
              <a:t>Одлучујући утицај на стварање имало </a:t>
            </a:r>
            <a:r>
              <a:rPr lang="sr-Cyrl-RS"/>
              <a:t>је англосаксонско </a:t>
            </a:r>
            <a:r>
              <a:rPr lang="sr-Cyrl-RS" dirty="0"/>
              <a:t>право</a:t>
            </a:r>
          </a:p>
          <a:p>
            <a:pPr algn="just"/>
            <a:r>
              <a:rPr lang="sr-Cyrl-RS" dirty="0"/>
              <a:t>Устав из 1946. обезбедио тај утицај</a:t>
            </a:r>
          </a:p>
          <a:p>
            <a:pPr algn="just"/>
            <a:r>
              <a:rPr lang="sr-Cyrl-RS" dirty="0"/>
              <a:t>Највећи у области јавног права </a:t>
            </a:r>
          </a:p>
          <a:p>
            <a:pPr algn="just"/>
            <a:r>
              <a:rPr lang="sr-Cyrl-RS" dirty="0"/>
              <a:t>Ојачала је судска власт</a:t>
            </a:r>
          </a:p>
          <a:p>
            <a:pPr algn="just"/>
            <a:r>
              <a:rPr lang="sr-Cyrl-RS" dirty="0"/>
              <a:t>Измењен је грађански судски поступак- већа слобода странкама и адвокатима</a:t>
            </a:r>
          </a:p>
          <a:p>
            <a:pPr algn="just"/>
            <a:r>
              <a:rPr lang="sr-Cyrl-RS" dirty="0"/>
              <a:t>Измена норми пордичног и наследног права</a:t>
            </a:r>
          </a:p>
          <a:p>
            <a:pPr algn="just"/>
            <a:r>
              <a:rPr lang="sr-Cyrl-RS" dirty="0"/>
              <a:t>Жене и мушкарци изједначени</a:t>
            </a:r>
          </a:p>
          <a:p>
            <a:pPr algn="just"/>
            <a:r>
              <a:rPr lang="sr-Cyrl-RS" dirty="0"/>
              <a:t>Донет је низ антимонополских закона</a:t>
            </a:r>
          </a:p>
          <a:p>
            <a:pPr algn="just"/>
            <a:r>
              <a:rPr lang="sr-Cyrl-RS" i="1" dirty="0"/>
              <a:t>Јапански правни систем данас представља својеврсну мешавин традиционалног јапанског, европског и англосаксонског права</a:t>
            </a:r>
          </a:p>
        </p:txBody>
      </p:sp>
    </p:spTree>
    <p:extLst>
      <p:ext uri="{BB962C8B-B14F-4D97-AF65-F5344CB8AC3E}">
        <p14:creationId xmlns:p14="http://schemas.microsoft.com/office/powerpoint/2010/main" val="2253165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C8F64-32D0-457C-B323-690D27945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Кинеско право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77361-154F-4772-B5C1-BC6FAEC26F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Кинеска држава и цивилизација настале су јако давно</a:t>
            </a:r>
          </a:p>
          <a:p>
            <a:pPr algn="just"/>
            <a:r>
              <a:rPr lang="sr-Cyrl-RS" dirty="0"/>
              <a:t>Јединствена обележја захваљујући другачијим условима развоја</a:t>
            </a:r>
          </a:p>
          <a:p>
            <a:pPr algn="just"/>
            <a:r>
              <a:rPr lang="sr-Cyrl-RS" dirty="0"/>
              <a:t>Читав друштвени живот заснивао се на темељима учења Конфучија</a:t>
            </a:r>
          </a:p>
          <a:p>
            <a:pPr algn="just"/>
            <a:r>
              <a:rPr lang="sr-Cyrl-RS" dirty="0"/>
              <a:t> Рана појава задршке према:</a:t>
            </a:r>
            <a:endParaRPr lang="en-US" dirty="0"/>
          </a:p>
          <a:p>
            <a:pPr algn="just"/>
            <a:r>
              <a:rPr lang="sr-Cyrl-RS" dirty="0"/>
              <a:t> а) општим формулацијама и</a:t>
            </a:r>
          </a:p>
          <a:p>
            <a:pPr algn="just"/>
            <a:r>
              <a:rPr lang="sr-Cyrl-RS" dirty="0"/>
              <a:t>б) остваривању права путем суда</a:t>
            </a:r>
          </a:p>
          <a:p>
            <a:pPr algn="just"/>
            <a:r>
              <a:rPr lang="sr-Cyrl-RS" dirty="0"/>
              <a:t>Оваква традиција у одређеној мери присутна је и у правном систему нове Кине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852439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EA9AB-09FB-4D6E-82BF-B3B93F3CF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3600" dirty="0"/>
              <a:t>Конфучијанизам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1B285-6022-4AD4-9CD0-90CAA4C1F3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Обележја и особине:</a:t>
            </a:r>
          </a:p>
          <a:p>
            <a:pPr algn="just"/>
            <a:r>
              <a:rPr lang="sr-Cyrl-RS" dirty="0"/>
              <a:t>Посебан систем философског, етичког и верског начина размишљања</a:t>
            </a:r>
          </a:p>
          <a:p>
            <a:pPr algn="just"/>
            <a:r>
              <a:rPr lang="sr-Cyrl-RS" dirty="0"/>
              <a:t>Прихватање врлине </a:t>
            </a:r>
            <a:r>
              <a:rPr lang="sr-Cyrl-RS" i="1" dirty="0"/>
              <a:t>човечности-јен</a:t>
            </a:r>
          </a:p>
          <a:p>
            <a:pPr algn="just"/>
            <a:r>
              <a:rPr lang="sr-Cyrl-RS" dirty="0"/>
              <a:t>Човечност у себи садржи више врлина, а нагласак је на узајамности (</a:t>
            </a:r>
            <a:r>
              <a:rPr lang="sr-Latn-RS" i="1" dirty="0"/>
              <a:t>shu</a:t>
            </a:r>
            <a:r>
              <a:rPr lang="sr-Latn-RS" dirty="0"/>
              <a:t>)</a:t>
            </a:r>
            <a:endParaRPr lang="sr-Cyrl-RS" dirty="0"/>
          </a:p>
          <a:p>
            <a:pPr algn="just"/>
            <a:r>
              <a:rPr lang="sr-Cyrl-RS" dirty="0"/>
              <a:t>Угледни човек је она који је у стању да својим ставовима прати очување природног поретка складног света</a:t>
            </a:r>
          </a:p>
          <a:p>
            <a:pPr algn="just"/>
            <a:r>
              <a:rPr lang="sr-Cyrl-RS" dirty="0"/>
              <a:t>Нема мишљења о правним нормама и остварењу права путем суда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4203294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3F405-CD20-485E-A3CE-3BEFC0625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D700B-87DC-4892-9E4F-2272AF26C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Решавање спорова споразумно, мимо права</a:t>
            </a:r>
          </a:p>
          <a:p>
            <a:pPr algn="just"/>
            <a:r>
              <a:rPr lang="sr-Cyrl-RS" dirty="0"/>
              <a:t>Право није у могућности да предвиди нити да регулише све односе који могу произаћи из различитих социјалних положаја учесника</a:t>
            </a:r>
          </a:p>
          <a:p>
            <a:pPr algn="just"/>
            <a:r>
              <a:rPr lang="sr-Cyrl-RS" dirty="0"/>
              <a:t>Ако је појединац мишљења да се други актер није понашао по правилима </a:t>
            </a:r>
            <a:r>
              <a:rPr lang="sr-Latn-RS" i="1" dirty="0"/>
              <a:t>li</a:t>
            </a:r>
            <a:r>
              <a:rPr lang="sr-Cyrl-RS" i="1" dirty="0"/>
              <a:t>, </a:t>
            </a:r>
            <a:r>
              <a:rPr lang="sr-Cyrl-RS" dirty="0"/>
              <a:t>по конфучијанским ставовима, етички је преговорима остварити поравнање, а не погоршавати ситуацију одласком пред суд</a:t>
            </a:r>
          </a:p>
          <a:p>
            <a:pPr algn="just"/>
            <a:r>
              <a:rPr lang="sr-Cyrl-RS" dirty="0"/>
              <a:t>Мудрији је и са више врлина онај који у спорним ситуацијама прихвата причињену штету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62348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E89E-2F32-4467-9B75-76606773E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FC678-194A-4FB9-A47D-8EAA494C5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/>
              <a:t>1. Династија </a:t>
            </a:r>
            <a:r>
              <a:rPr lang="sr-Latn-RS" dirty="0"/>
              <a:t>Tsiin </a:t>
            </a:r>
            <a:r>
              <a:rPr lang="sr-Cyrl-RS" dirty="0"/>
              <a:t>(221. год. п.н.е)</a:t>
            </a:r>
          </a:p>
          <a:p>
            <a:pPr algn="just"/>
            <a:r>
              <a:rPr lang="sr-Cyrl-RS" dirty="0"/>
              <a:t>Кина први пут постала јединствена</a:t>
            </a:r>
          </a:p>
          <a:p>
            <a:pPr algn="just"/>
            <a:r>
              <a:rPr lang="sr-Cyrl-RS" dirty="0"/>
              <a:t>Потиснуте идеје конфучијанизма</a:t>
            </a:r>
          </a:p>
          <a:p>
            <a:pPr algn="just"/>
            <a:r>
              <a:rPr lang="sr-Cyrl-RS" dirty="0"/>
              <a:t>Цареви ове династије образовали јаку централизовану управу, донели драконске законе, наметали терете становништву, прогонили следбенике Конфучија</a:t>
            </a:r>
          </a:p>
          <a:p>
            <a:pPr algn="just"/>
            <a:r>
              <a:rPr lang="sr-Cyrl-RS" dirty="0"/>
              <a:t>2. Династија Хан (206-220.год. п.н.е.)</a:t>
            </a:r>
          </a:p>
          <a:p>
            <a:pPr algn="just"/>
            <a:r>
              <a:rPr lang="sr-Cyrl-RS" dirty="0"/>
              <a:t>Конфучијанизам је прихваћен као државна религија</a:t>
            </a:r>
          </a:p>
          <a:p>
            <a:pPr algn="just"/>
            <a:r>
              <a:rPr lang="sr-Cyrl-RS" dirty="0"/>
              <a:t>Савладавање основа конфучијанизма постало је обавеза и за све који су се припремали за државну службу</a:t>
            </a:r>
          </a:p>
        </p:txBody>
      </p:sp>
    </p:spTree>
    <p:extLst>
      <p:ext uri="{BB962C8B-B14F-4D97-AF65-F5344CB8AC3E}">
        <p14:creationId xmlns:p14="http://schemas.microsoft.com/office/powerpoint/2010/main" val="1844479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B6E76-CBC2-409B-9F2F-F9B1A2C5C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5927F-511F-4C81-A472-87A43740F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/>
              <a:t>3. Династија Сунг (960-1279. г.)</a:t>
            </a:r>
          </a:p>
          <a:p>
            <a:pPr algn="just"/>
            <a:r>
              <a:rPr lang="sr-Cyrl-RS" dirty="0"/>
              <a:t>Ширење и раст конфучијанског учења и традиције</a:t>
            </a:r>
          </a:p>
          <a:p>
            <a:pPr algn="just"/>
            <a:r>
              <a:rPr lang="sr-Cyrl-RS" dirty="0"/>
              <a:t>Период се назива неоконфучијанизам и траје до данас</a:t>
            </a:r>
          </a:p>
          <a:p>
            <a:pPr algn="just"/>
            <a:r>
              <a:rPr lang="sr-Cyrl-RS" dirty="0"/>
              <a:t>Знатне промене у односу на стару традицију</a:t>
            </a:r>
          </a:p>
          <a:p>
            <a:pPr algn="just"/>
            <a:r>
              <a:rPr lang="sr-Cyrl-RS" dirty="0"/>
              <a:t>Усвајање елемената будизма и таоизма</a:t>
            </a:r>
          </a:p>
          <a:p>
            <a:pPr algn="just"/>
            <a:r>
              <a:rPr lang="sr-Cyrl-RS" dirty="0"/>
              <a:t>Држава, породица и појединац имају заједничку природу</a:t>
            </a:r>
          </a:p>
          <a:p>
            <a:pPr algn="just"/>
            <a:r>
              <a:rPr lang="sr-Cyrl-RS" dirty="0"/>
              <a:t>Обреди или исправност </a:t>
            </a:r>
            <a:r>
              <a:rPr lang="sr-Latn-RS" dirty="0"/>
              <a:t>(Li) </a:t>
            </a:r>
            <a:r>
              <a:rPr lang="sr-Cyrl-RS" dirty="0"/>
              <a:t>служе као чврсти темељи друштва и породице и често на формалан начин одражавају човечност (јен)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043002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ABCAF-3103-467E-AB82-A5D5EDAF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Cyrl-RS" dirty="0"/>
              <a:t>Закони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3E872-46DF-4A67-8AB9-0AB2E66DB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dirty="0"/>
              <a:t>Без обзира на принцип да се друштвени живот уређује само неписаним правилима доношени су закони</a:t>
            </a:r>
          </a:p>
          <a:p>
            <a:pPr algn="just"/>
            <a:r>
              <a:rPr lang="sr-Cyrl-RS" dirty="0"/>
              <a:t>Закони у Кини донети су и пре оствареног државног јединства</a:t>
            </a:r>
          </a:p>
          <a:p>
            <a:pPr algn="just"/>
            <a:r>
              <a:rPr lang="sr-Cyrl-RS" dirty="0"/>
              <a:t>Од најстаријих сачувани само фрагменти и наслови појединх глава</a:t>
            </a:r>
          </a:p>
          <a:p>
            <a:pPr algn="just"/>
            <a:r>
              <a:rPr lang="sr-Cyrl-RS" dirty="0"/>
              <a:t>Од 7. века п.н.е. Закони династије Танг су сачувани</a:t>
            </a:r>
          </a:p>
          <a:p>
            <a:pPr algn="just"/>
            <a:r>
              <a:rPr lang="sr-Cyrl-RS" dirty="0"/>
              <a:t>Садрже материју управног и кривичног права</a:t>
            </a:r>
          </a:p>
          <a:p>
            <a:pPr algn="just"/>
            <a:r>
              <a:rPr lang="sr-Cyrl-RS" dirty="0"/>
              <a:t>Утицај учења Конфучија видљиво  у одредбама кривичног закона</a:t>
            </a:r>
          </a:p>
          <a:p>
            <a:pPr algn="just"/>
            <a:r>
              <a:rPr lang="sr-Cyrl-RS" dirty="0"/>
              <a:t>Нема материје имовинског права, промета роба и услуга</a:t>
            </a:r>
          </a:p>
          <a:p>
            <a:pPr marL="0" indent="0" algn="just">
              <a:buNone/>
            </a:pPr>
            <a:endParaRPr lang="sr-Cyrl-RS" dirty="0"/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611543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F12CC-7DE5-420C-9FE4-00F0FD2BC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CE4AD-0044-4B7B-9936-F23E11704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i="1" dirty="0"/>
              <a:t>Материја имовинског права</a:t>
            </a:r>
          </a:p>
          <a:p>
            <a:pPr algn="just"/>
            <a:r>
              <a:rPr lang="sr-Cyrl-RS" dirty="0"/>
              <a:t>У овој области дошло је до изражаја конфучијанско учење о мирном, вансудском решавању конфликата</a:t>
            </a:r>
          </a:p>
          <a:p>
            <a:pPr algn="just"/>
            <a:r>
              <a:rPr lang="sr-Cyrl-RS" dirty="0"/>
              <a:t>Сукобе настале између чланова породице решава глава породице, далеки рођак, угледни члан заједнице</a:t>
            </a:r>
          </a:p>
          <a:p>
            <a:pPr algn="just"/>
            <a:r>
              <a:rPr lang="sr-Cyrl-RS" dirty="0"/>
              <a:t>Арбитраже су предлоге о решавању спора давале поштујући правила понашања </a:t>
            </a:r>
            <a:r>
              <a:rPr lang="sr-Latn-RS" dirty="0"/>
              <a:t>Li</a:t>
            </a:r>
            <a:r>
              <a:rPr lang="sr-Cyrl-RS" dirty="0"/>
              <a:t>, обичаје места, као и познавање света и животног искуства учесника у спору</a:t>
            </a:r>
          </a:p>
          <a:p>
            <a:pPr algn="just"/>
            <a:r>
              <a:rPr lang="sr-Cyrl-RS" dirty="0"/>
              <a:t>Обраћање суду могуће, али ако странке нису могле да се нагоде</a:t>
            </a:r>
          </a:p>
          <a:p>
            <a:pPr algn="just"/>
            <a:r>
              <a:rPr lang="sr-Cyrl-RS" dirty="0"/>
              <a:t>Овакав систем функционисао је све до краја 19. века</a:t>
            </a:r>
          </a:p>
          <a:p>
            <a:pPr algn="just"/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568713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E706C-996A-49B0-A69C-0FD2B1306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8F959-0D9E-475D-9433-F82ECAAFA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/>
              <a:t>Тзв. Неравноправни уговори</a:t>
            </a:r>
          </a:p>
          <a:p>
            <a:pPr algn="just"/>
            <a:r>
              <a:rPr lang="sr-Cyrl-RS" dirty="0"/>
              <a:t>Кина је дозволила Енглеској, Немачкој, Француској, Русији и Јапану да у пристаништима и великим трговачким градовима имају екстериторијалнист </a:t>
            </a:r>
          </a:p>
          <a:p>
            <a:pPr algn="just"/>
            <a:r>
              <a:rPr lang="sr-Cyrl-RS" dirty="0"/>
              <a:t>Надлежност судова ових земаља</a:t>
            </a:r>
          </a:p>
          <a:p>
            <a:pPr algn="just"/>
            <a:r>
              <a:rPr lang="sr-Cyrl-RS" dirty="0"/>
              <a:t>Последњи </a:t>
            </a:r>
            <a:r>
              <a:rPr lang="sr-Latn-RS" dirty="0"/>
              <a:t>Mandschu </a:t>
            </a:r>
            <a:r>
              <a:rPr lang="sr-Cyrl-RS" dirty="0"/>
              <a:t>цар упркос традиционализму улази у реформу </a:t>
            </a:r>
          </a:p>
          <a:p>
            <a:pPr algn="just"/>
            <a:r>
              <a:rPr lang="sr-Cyrl-RS" dirty="0"/>
              <a:t>Промене да би Кина била пандан великим земљама</a:t>
            </a:r>
          </a:p>
          <a:p>
            <a:pPr algn="just"/>
            <a:r>
              <a:rPr lang="sr-Cyrl-RS" dirty="0"/>
              <a:t>Династија </a:t>
            </a:r>
            <a:r>
              <a:rPr lang="sr-Latn-RS" dirty="0"/>
              <a:t>Mandschu</a:t>
            </a:r>
            <a:r>
              <a:rPr lang="sr-Cyrl-RS" dirty="0"/>
              <a:t>, 1911. г. донела Устав којим је кинеска држава конституисана као  република</a:t>
            </a:r>
          </a:p>
        </p:txBody>
      </p:sp>
    </p:spTree>
    <p:extLst>
      <p:ext uri="{BB962C8B-B14F-4D97-AF65-F5344CB8AC3E}">
        <p14:creationId xmlns:p14="http://schemas.microsoft.com/office/powerpoint/2010/main" val="279195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1283</Words>
  <Application>Microsoft Office PowerPoint</Application>
  <PresentationFormat>Widescreen</PresentationFormat>
  <Paragraphs>134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Правни круг далеког истока</vt:lpstr>
      <vt:lpstr>Кинеско право</vt:lpstr>
      <vt:lpstr>Конфучијанизам</vt:lpstr>
      <vt:lpstr>PowerPoint Presentation</vt:lpstr>
      <vt:lpstr>PowerPoint Presentation</vt:lpstr>
      <vt:lpstr>PowerPoint Presentation</vt:lpstr>
      <vt:lpstr>Закони </vt:lpstr>
      <vt:lpstr>PowerPoint Presentation</vt:lpstr>
      <vt:lpstr>PowerPoint Presentation</vt:lpstr>
      <vt:lpstr>Правила li и fa </vt:lpstr>
      <vt:lpstr>Право Народне Републике Кине</vt:lpstr>
      <vt:lpstr>PowerPoint Presentation</vt:lpstr>
      <vt:lpstr>Право Јапана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Правни круг далеког истока</dc:title>
  <dc:creator>Milica Sovrlic</dc:creator>
  <cp:lastModifiedBy>Milica Sovrlic</cp:lastModifiedBy>
  <cp:revision>20</cp:revision>
  <dcterms:created xsi:type="dcterms:W3CDTF">2020-05-09T07:45:16Z</dcterms:created>
  <dcterms:modified xsi:type="dcterms:W3CDTF">2020-05-11T10:02:12Z</dcterms:modified>
</cp:coreProperties>
</file>