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62"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3/30/2020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3/30/2020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3/30/2020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3/30/2020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1E196-E6C9-4ADD-804C-EE28E6E90FB4}"/>
              </a:ext>
            </a:extLst>
          </p:cNvPr>
          <p:cNvSpPr>
            <a:spLocks noGrp="1"/>
          </p:cNvSpPr>
          <p:nvPr>
            <p:ph type="ctrTitle"/>
          </p:nvPr>
        </p:nvSpPr>
        <p:spPr/>
        <p:txBody>
          <a:bodyPr>
            <a:normAutofit fontScale="90000"/>
          </a:bodyPr>
          <a:lstStyle/>
          <a:p>
            <a:r>
              <a:rPr lang="sr-Cyrl-RS" dirty="0"/>
              <a:t>-Неке институције англоамеричког права</a:t>
            </a:r>
            <a:br>
              <a:rPr lang="sr-Cyrl-RS" dirty="0"/>
            </a:br>
            <a:r>
              <a:rPr lang="sr-Cyrl-RS" dirty="0"/>
              <a:t>-рецепција </a:t>
            </a:r>
            <a:r>
              <a:rPr lang="sr-Latn-RS" dirty="0"/>
              <a:t>Common law</a:t>
            </a:r>
            <a:endParaRPr lang="sr-Cyrl-RS" dirty="0"/>
          </a:p>
        </p:txBody>
      </p:sp>
      <p:sp>
        <p:nvSpPr>
          <p:cNvPr id="3" name="Subtitle 2">
            <a:extLst>
              <a:ext uri="{FF2B5EF4-FFF2-40B4-BE49-F238E27FC236}">
                <a16:creationId xmlns:a16="http://schemas.microsoft.com/office/drawing/2014/main" id="{6C2E7E2F-12C4-4C96-9719-C0D03253366B}"/>
              </a:ext>
            </a:extLst>
          </p:cNvPr>
          <p:cNvSpPr>
            <a:spLocks noGrp="1"/>
          </p:cNvSpPr>
          <p:nvPr>
            <p:ph type="subTitle" idx="1"/>
          </p:nvPr>
        </p:nvSpPr>
        <p:spPr/>
        <p:txBody>
          <a:bodyPr/>
          <a:lstStyle/>
          <a:p>
            <a:endParaRPr lang="sr-Cyrl-RS"/>
          </a:p>
        </p:txBody>
      </p:sp>
    </p:spTree>
    <p:extLst>
      <p:ext uri="{BB962C8B-B14F-4D97-AF65-F5344CB8AC3E}">
        <p14:creationId xmlns:p14="http://schemas.microsoft.com/office/powerpoint/2010/main" val="1119053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D4782-32C7-440C-845F-6B67B9DCFC7D}"/>
              </a:ext>
            </a:extLst>
          </p:cNvPr>
          <p:cNvSpPr>
            <a:spLocks noGrp="1"/>
          </p:cNvSpPr>
          <p:nvPr>
            <p:ph type="title"/>
          </p:nvPr>
        </p:nvSpPr>
        <p:spPr>
          <a:xfrm>
            <a:off x="2231136" y="964692"/>
            <a:ext cx="7729728" cy="704310"/>
          </a:xfrm>
        </p:spPr>
        <p:txBody>
          <a:bodyPr>
            <a:normAutofit fontScale="90000"/>
          </a:bodyPr>
          <a:lstStyle/>
          <a:p>
            <a:r>
              <a:rPr lang="sr-Cyrl-RS" dirty="0"/>
              <a:t>Питања и задаци</a:t>
            </a:r>
          </a:p>
        </p:txBody>
      </p:sp>
      <p:sp>
        <p:nvSpPr>
          <p:cNvPr id="3" name="Content Placeholder 2">
            <a:extLst>
              <a:ext uri="{FF2B5EF4-FFF2-40B4-BE49-F238E27FC236}">
                <a16:creationId xmlns:a16="http://schemas.microsoft.com/office/drawing/2014/main" id="{665A9F5D-6D77-4760-8F35-6680D08B477F}"/>
              </a:ext>
            </a:extLst>
          </p:cNvPr>
          <p:cNvSpPr>
            <a:spLocks noGrp="1"/>
          </p:cNvSpPr>
          <p:nvPr>
            <p:ph idx="1"/>
          </p:nvPr>
        </p:nvSpPr>
        <p:spPr>
          <a:xfrm>
            <a:off x="2231136" y="1873187"/>
            <a:ext cx="7729728" cy="4332303"/>
          </a:xfrm>
        </p:spPr>
        <p:txBody>
          <a:bodyPr>
            <a:normAutofit lnSpcReduction="10000"/>
          </a:bodyPr>
          <a:lstStyle/>
          <a:p>
            <a:pPr algn="just"/>
            <a:r>
              <a:rPr lang="sr-Cyrl-RS" b="1" dirty="0"/>
              <a:t>1. Трговачко (привредно) право. </a:t>
            </a:r>
            <a:r>
              <a:rPr lang="sr-Cyrl-RS" dirty="0"/>
              <a:t>Правни прописи који уређују статус корпорација су највећим делом у надлежности држава. Међутим, још од 19. века постојала је у Америци тежња да се одређена правна материја уреди на јединствен начин, што је био случај и са трговачким правом. Уједначавању правних прописа посебно је допринело Америчко удружење адвоката. На инцијативу овог одружења образована је Национална конференција представника за једнобразне државне законе. Највећи значај за трговачко право је, а уједно и накважнији закон који је донела Комисија јесте </a:t>
            </a:r>
            <a:r>
              <a:rPr lang="sr-Cyrl-RS" i="1" dirty="0"/>
              <a:t>Једнобразни трговачки законик</a:t>
            </a:r>
            <a:r>
              <a:rPr lang="sr-Cyrl-RS" dirty="0"/>
              <a:t>.</a:t>
            </a:r>
          </a:p>
          <a:p>
            <a:pPr algn="just"/>
            <a:r>
              <a:rPr lang="sr-Cyrl-RS" dirty="0"/>
              <a:t>-Наведите најважније карактеристике поменутог Законика</a:t>
            </a:r>
          </a:p>
          <a:p>
            <a:pPr algn="just"/>
            <a:r>
              <a:rPr lang="sr-Cyrl-RS" b="1" dirty="0"/>
              <a:t>2. Нелојална конкуренција</a:t>
            </a:r>
          </a:p>
          <a:p>
            <a:pPr algn="just"/>
            <a:r>
              <a:rPr lang="sr-Cyrl-RS" b="1" dirty="0"/>
              <a:t>-</a:t>
            </a:r>
            <a:r>
              <a:rPr lang="sr-Cyrl-RS" dirty="0"/>
              <a:t>Покушајте да дефинишите институт </a:t>
            </a:r>
            <a:r>
              <a:rPr lang="sr-Cyrl-RS" i="1" dirty="0"/>
              <a:t>нелојална конкуренција</a:t>
            </a:r>
            <a:r>
              <a:rPr lang="sr-Cyrl-RS" dirty="0"/>
              <a:t>.</a:t>
            </a:r>
          </a:p>
          <a:p>
            <a:pPr algn="just"/>
            <a:r>
              <a:rPr lang="sr-Cyrl-RS" b="1" dirty="0"/>
              <a:t>-</a:t>
            </a:r>
            <a:r>
              <a:rPr lang="sr-Cyrl-RS" dirty="0"/>
              <a:t>Колико реклама утиче на одабир производа? Каква су правила о рекламирању у Енглеској и САД-у</a:t>
            </a:r>
          </a:p>
          <a:p>
            <a:pPr algn="just"/>
            <a:endParaRPr lang="sr-Cyrl-RS" dirty="0"/>
          </a:p>
          <a:p>
            <a:pPr algn="just"/>
            <a:endParaRPr lang="sr-Cyrl-RS" dirty="0"/>
          </a:p>
        </p:txBody>
      </p:sp>
    </p:spTree>
    <p:extLst>
      <p:ext uri="{BB962C8B-B14F-4D97-AF65-F5344CB8AC3E}">
        <p14:creationId xmlns:p14="http://schemas.microsoft.com/office/powerpoint/2010/main" val="407394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BDA85-2106-4ABB-95D5-6C653E2C84CE}"/>
              </a:ext>
            </a:extLst>
          </p:cNvPr>
          <p:cNvSpPr>
            <a:spLocks noGrp="1"/>
          </p:cNvSpPr>
          <p:nvPr>
            <p:ph type="title"/>
          </p:nvPr>
        </p:nvSpPr>
        <p:spPr>
          <a:xfrm>
            <a:off x="2231136" y="594360"/>
            <a:ext cx="7729728" cy="1821180"/>
          </a:xfrm>
        </p:spPr>
        <p:txBody>
          <a:bodyPr>
            <a:normAutofit/>
          </a:bodyPr>
          <a:lstStyle/>
          <a:p>
            <a:pPr algn="l"/>
            <a:r>
              <a:rPr lang="sr-Cyrl-RS" sz="1100" dirty="0"/>
              <a:t>Неки од производа чије су рекламе познате</a:t>
            </a:r>
            <a:br>
              <a:rPr lang="sr-Cyrl-RS" sz="1100" dirty="0"/>
            </a:br>
            <a:br>
              <a:rPr lang="sr-Cyrl-RS" sz="1100" dirty="0"/>
            </a:br>
            <a:r>
              <a:rPr lang="sr-Cyrl-RS" sz="1100" dirty="0"/>
              <a:t>за више од 40 година </a:t>
            </a:r>
            <a:r>
              <a:rPr lang="sr-Latn-RS" sz="1100" dirty="0"/>
              <a:t>„Ferero“</a:t>
            </a:r>
            <a:r>
              <a:rPr lang="sr-Cyrl-RS" sz="1100" dirty="0"/>
              <a:t>је продао на милијарде киндер јаја</a:t>
            </a:r>
            <a:br>
              <a:rPr lang="sr-Cyrl-RS" sz="1100" dirty="0"/>
            </a:br>
            <a:r>
              <a:rPr lang="sr-Cyrl-RS" sz="1100" dirty="0"/>
              <a:t>годишње се произведе око 110.000 тона милка чоколаде</a:t>
            </a:r>
            <a:br>
              <a:rPr lang="sr-Cyrl-RS" dirty="0"/>
            </a:br>
            <a:r>
              <a:rPr lang="en-US" sz="1100" dirty="0"/>
              <a:t>McDonald’s</a:t>
            </a:r>
            <a:r>
              <a:rPr lang="sr-Cyrl-RS" sz="1100" dirty="0"/>
              <a:t> компанија основана је 1940. године</a:t>
            </a:r>
          </a:p>
        </p:txBody>
      </p:sp>
      <p:pic>
        <p:nvPicPr>
          <p:cNvPr id="5" name="Content Placeholder 4">
            <a:extLst>
              <a:ext uri="{FF2B5EF4-FFF2-40B4-BE49-F238E27FC236}">
                <a16:creationId xmlns:a16="http://schemas.microsoft.com/office/drawing/2014/main" id="{44CEC04B-9F2B-40EB-9798-0B85AED2D104}"/>
              </a:ext>
            </a:extLst>
          </p:cNvPr>
          <p:cNvPicPr>
            <a:picLocks noGrp="1" noChangeAspect="1"/>
          </p:cNvPicPr>
          <p:nvPr>
            <p:ph idx="1"/>
          </p:nvPr>
        </p:nvPicPr>
        <p:blipFill>
          <a:blip r:embed="rId2"/>
          <a:stretch>
            <a:fillRect/>
          </a:stretch>
        </p:blipFill>
        <p:spPr>
          <a:xfrm>
            <a:off x="2231136" y="2761488"/>
            <a:ext cx="1333500" cy="1333500"/>
          </a:xfrm>
        </p:spPr>
      </p:pic>
      <p:pic>
        <p:nvPicPr>
          <p:cNvPr id="7" name="Picture 6">
            <a:extLst>
              <a:ext uri="{FF2B5EF4-FFF2-40B4-BE49-F238E27FC236}">
                <a16:creationId xmlns:a16="http://schemas.microsoft.com/office/drawing/2014/main" id="{B242BDAE-47AD-4966-B580-796C19F5C668}"/>
              </a:ext>
            </a:extLst>
          </p:cNvPr>
          <p:cNvPicPr>
            <a:picLocks noChangeAspect="1"/>
          </p:cNvPicPr>
          <p:nvPr/>
        </p:nvPicPr>
        <p:blipFill>
          <a:blip r:embed="rId3"/>
          <a:stretch>
            <a:fillRect/>
          </a:stretch>
        </p:blipFill>
        <p:spPr>
          <a:xfrm>
            <a:off x="6954769" y="4295394"/>
            <a:ext cx="1333500" cy="1279398"/>
          </a:xfrm>
          <a:prstGeom prst="rect">
            <a:avLst/>
          </a:prstGeom>
        </p:spPr>
      </p:pic>
      <p:pic>
        <p:nvPicPr>
          <p:cNvPr id="9" name="Picture 8">
            <a:extLst>
              <a:ext uri="{FF2B5EF4-FFF2-40B4-BE49-F238E27FC236}">
                <a16:creationId xmlns:a16="http://schemas.microsoft.com/office/drawing/2014/main" id="{F626B893-24BC-44F1-8673-EA2025C3553D}"/>
              </a:ext>
            </a:extLst>
          </p:cNvPr>
          <p:cNvPicPr>
            <a:picLocks noChangeAspect="1"/>
          </p:cNvPicPr>
          <p:nvPr/>
        </p:nvPicPr>
        <p:blipFill>
          <a:blip r:embed="rId4"/>
          <a:stretch>
            <a:fillRect/>
          </a:stretch>
        </p:blipFill>
        <p:spPr>
          <a:xfrm>
            <a:off x="4161288" y="4418839"/>
            <a:ext cx="1075944" cy="1075944"/>
          </a:xfrm>
          <a:prstGeom prst="rect">
            <a:avLst/>
          </a:prstGeom>
        </p:spPr>
      </p:pic>
      <p:pic>
        <p:nvPicPr>
          <p:cNvPr id="13" name="Picture 12">
            <a:extLst>
              <a:ext uri="{FF2B5EF4-FFF2-40B4-BE49-F238E27FC236}">
                <a16:creationId xmlns:a16="http://schemas.microsoft.com/office/drawing/2014/main" id="{CF977D42-DFA9-4EB2-94EE-581A6AE8A677}"/>
              </a:ext>
            </a:extLst>
          </p:cNvPr>
          <p:cNvPicPr>
            <a:picLocks noChangeAspect="1"/>
          </p:cNvPicPr>
          <p:nvPr/>
        </p:nvPicPr>
        <p:blipFill>
          <a:blip r:embed="rId5"/>
          <a:stretch>
            <a:fillRect/>
          </a:stretch>
        </p:blipFill>
        <p:spPr>
          <a:xfrm>
            <a:off x="4966335" y="2515743"/>
            <a:ext cx="1129665" cy="1191768"/>
          </a:xfrm>
          <a:prstGeom prst="rect">
            <a:avLst/>
          </a:prstGeom>
        </p:spPr>
      </p:pic>
      <p:pic>
        <p:nvPicPr>
          <p:cNvPr id="15" name="Picture 14">
            <a:extLst>
              <a:ext uri="{FF2B5EF4-FFF2-40B4-BE49-F238E27FC236}">
                <a16:creationId xmlns:a16="http://schemas.microsoft.com/office/drawing/2014/main" id="{84CA39FE-77F1-4248-9678-FAFFCC070225}"/>
              </a:ext>
            </a:extLst>
          </p:cNvPr>
          <p:cNvPicPr>
            <a:picLocks noChangeAspect="1"/>
          </p:cNvPicPr>
          <p:nvPr/>
        </p:nvPicPr>
        <p:blipFill>
          <a:blip r:embed="rId6"/>
          <a:stretch>
            <a:fillRect/>
          </a:stretch>
        </p:blipFill>
        <p:spPr>
          <a:xfrm>
            <a:off x="8343900" y="2761488"/>
            <a:ext cx="1455420" cy="1160526"/>
          </a:xfrm>
          <a:prstGeom prst="rect">
            <a:avLst/>
          </a:prstGeom>
        </p:spPr>
      </p:pic>
    </p:spTree>
    <p:extLst>
      <p:ext uri="{BB962C8B-B14F-4D97-AF65-F5344CB8AC3E}">
        <p14:creationId xmlns:p14="http://schemas.microsoft.com/office/powerpoint/2010/main" val="3885619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EC314-4426-43A5-811E-CF663E736113}"/>
              </a:ext>
            </a:extLst>
          </p:cNvPr>
          <p:cNvSpPr>
            <a:spLocks noGrp="1"/>
          </p:cNvSpPr>
          <p:nvPr>
            <p:ph type="title"/>
          </p:nvPr>
        </p:nvSpPr>
        <p:spPr>
          <a:xfrm>
            <a:off x="2231136" y="964691"/>
            <a:ext cx="7729728" cy="526757"/>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D5C5F9CA-69B1-4A88-A140-EC8A9B2622CE}"/>
              </a:ext>
            </a:extLst>
          </p:cNvPr>
          <p:cNvSpPr>
            <a:spLocks noGrp="1"/>
          </p:cNvSpPr>
          <p:nvPr>
            <p:ph idx="1"/>
          </p:nvPr>
        </p:nvSpPr>
        <p:spPr>
          <a:xfrm>
            <a:off x="2302157" y="1613809"/>
            <a:ext cx="7729728" cy="4067900"/>
          </a:xfrm>
        </p:spPr>
        <p:txBody>
          <a:bodyPr>
            <a:normAutofit/>
          </a:bodyPr>
          <a:lstStyle/>
          <a:p>
            <a:pPr algn="just"/>
            <a:r>
              <a:rPr lang="sr-Cyrl-RS" b="1" dirty="0"/>
              <a:t>3. Ауторско право. </a:t>
            </a:r>
            <a:r>
              <a:rPr lang="sr-Cyrl-RS" dirty="0"/>
              <a:t>Ауторско право као грана права представља скуп правних правила која закон даје аутору одређеног дела, штитећи га на тај начин. </a:t>
            </a:r>
          </a:p>
          <a:p>
            <a:pPr algn="just"/>
            <a:r>
              <a:rPr lang="sr-Cyrl-RS" b="1" dirty="0"/>
              <a:t>-</a:t>
            </a:r>
            <a:r>
              <a:rPr lang="sr-Cyrl-RS" dirty="0"/>
              <a:t>Од ког момента аутор има ауторско право на свом ауторском делу и колико ауторско право траје?</a:t>
            </a:r>
          </a:p>
          <a:p>
            <a:r>
              <a:rPr lang="sr-Cyrl-RS" b="1" dirty="0"/>
              <a:t>-</a:t>
            </a:r>
            <a:r>
              <a:rPr lang="sr-Cyrl-RS" dirty="0"/>
              <a:t>Шта обухватају морална, а шта имовинска права аутора?</a:t>
            </a:r>
          </a:p>
          <a:p>
            <a:r>
              <a:rPr lang="sr-Cyrl-RS" dirty="0"/>
              <a:t>-Која је разлика између појма ауторска права и појма копирајт </a:t>
            </a:r>
            <a:r>
              <a:rPr lang="sr-Latn-RS" dirty="0"/>
              <a:t>(copyright)?</a:t>
            </a:r>
            <a:endParaRPr lang="sr-Cyrl-RS" dirty="0"/>
          </a:p>
          <a:p>
            <a:pPr algn="just"/>
            <a:r>
              <a:rPr lang="sr-Cyrl-RS" dirty="0"/>
              <a:t> </a:t>
            </a:r>
            <a:r>
              <a:rPr lang="sr-Cyrl-RS" b="1" dirty="0"/>
              <a:t>Задатак</a:t>
            </a:r>
            <a:r>
              <a:rPr lang="sr-Cyrl-RS" dirty="0"/>
              <a:t>: У Републици Србији </a:t>
            </a:r>
            <a:r>
              <a:rPr lang="ru-RU" dirty="0"/>
              <a:t>имовинска права аутора трају за живота аутора и 70 година после његове смрти. Морална права аутора трају и по престанку трајања имовинских права аутора. Да ли је повређено неко право аутора слике уколико је слика репродукована, није наведно име аутора, а прошло је 70 година  од његове смрти?</a:t>
            </a:r>
          </a:p>
          <a:p>
            <a:pPr marL="0" indent="0" algn="just">
              <a:buNone/>
            </a:pPr>
            <a:endParaRPr lang="sr-Latn-RS" dirty="0"/>
          </a:p>
          <a:p>
            <a:endParaRPr lang="sr-Cyrl-RS" dirty="0"/>
          </a:p>
        </p:txBody>
      </p:sp>
    </p:spTree>
    <p:extLst>
      <p:ext uri="{BB962C8B-B14F-4D97-AF65-F5344CB8AC3E}">
        <p14:creationId xmlns:p14="http://schemas.microsoft.com/office/powerpoint/2010/main" val="4102162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FA51F-6A16-4A8A-8929-1913355D0178}"/>
              </a:ext>
            </a:extLst>
          </p:cNvPr>
          <p:cNvSpPr>
            <a:spLocks noGrp="1"/>
          </p:cNvSpPr>
          <p:nvPr>
            <p:ph type="title"/>
          </p:nvPr>
        </p:nvSpPr>
        <p:spPr>
          <a:xfrm>
            <a:off x="2231136" y="964692"/>
            <a:ext cx="7729728" cy="262128"/>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27436679-8AD0-4D64-92EA-090ECB7926E7}"/>
              </a:ext>
            </a:extLst>
          </p:cNvPr>
          <p:cNvSpPr>
            <a:spLocks noGrp="1"/>
          </p:cNvSpPr>
          <p:nvPr>
            <p:ph idx="1"/>
          </p:nvPr>
        </p:nvSpPr>
        <p:spPr>
          <a:xfrm>
            <a:off x="2231136" y="1417320"/>
            <a:ext cx="7729728" cy="4841437"/>
          </a:xfrm>
        </p:spPr>
        <p:txBody>
          <a:bodyPr>
            <a:normAutofit fontScale="92500" lnSpcReduction="10000"/>
          </a:bodyPr>
          <a:lstStyle/>
          <a:p>
            <a:pPr algn="just"/>
            <a:r>
              <a:rPr lang="sr-Cyrl-RS" b="1" dirty="0"/>
              <a:t>4. Облигације. </a:t>
            </a:r>
            <a:r>
              <a:rPr lang="sr-Cyrl-RS" dirty="0"/>
              <a:t>У земљама англосаксонског система права уместо Облигационог права постоје уговори (</a:t>
            </a:r>
            <a:r>
              <a:rPr lang="sr-Latn-RS" dirty="0"/>
              <a:t>Contracts</a:t>
            </a:r>
            <a:r>
              <a:rPr lang="sr-Cyrl-RS" dirty="0"/>
              <a:t>)</a:t>
            </a:r>
            <a:r>
              <a:rPr lang="sr-Latn-RS" dirty="0"/>
              <a:t> </a:t>
            </a:r>
            <a:r>
              <a:rPr lang="sr-Cyrl-RS" dirty="0"/>
              <a:t>и деликти (</a:t>
            </a:r>
            <a:r>
              <a:rPr lang="sr-Latn-RS" dirty="0"/>
              <a:t>Torts</a:t>
            </a:r>
            <a:r>
              <a:rPr lang="sr-Cyrl-RS" dirty="0"/>
              <a:t>).</a:t>
            </a:r>
          </a:p>
          <a:p>
            <a:pPr algn="just"/>
            <a:r>
              <a:rPr lang="sr-Cyrl-RS" dirty="0"/>
              <a:t>-Како се дефинише уговор  и шта је </a:t>
            </a:r>
            <a:r>
              <a:rPr lang="sr-Latn-RS" i="1" dirty="0"/>
              <a:t>consideration</a:t>
            </a:r>
            <a:r>
              <a:rPr lang="sr-Latn-RS" dirty="0"/>
              <a:t>?</a:t>
            </a:r>
          </a:p>
          <a:p>
            <a:pPr algn="just"/>
            <a:r>
              <a:rPr lang="sr-Cyrl-RS" dirty="0"/>
              <a:t>-Шта је економска неправда? Да ли овај институт одговара институту оштећење преко половине</a:t>
            </a:r>
            <a:r>
              <a:rPr lang="sr-Latn-RS" dirty="0"/>
              <a:t> (laesio enormis)</a:t>
            </a:r>
            <a:r>
              <a:rPr lang="sr-Cyrl-RS" dirty="0"/>
              <a:t> континенталног права?</a:t>
            </a:r>
          </a:p>
          <a:p>
            <a:pPr algn="just"/>
            <a:r>
              <a:rPr lang="sr-Cyrl-RS" dirty="0"/>
              <a:t>-Наведите основне карактеристике деликтне одговорности англосаксонског система права. </a:t>
            </a:r>
          </a:p>
          <a:p>
            <a:pPr algn="just"/>
            <a:r>
              <a:rPr lang="sr-Cyrl-RS" b="1" dirty="0"/>
              <a:t>5. Породично право</a:t>
            </a:r>
          </a:p>
          <a:p>
            <a:pPr algn="just"/>
            <a:r>
              <a:rPr lang="sr-Cyrl-RS" dirty="0"/>
              <a:t>-Наведите неке од разлога за развод брака.</a:t>
            </a:r>
          </a:p>
          <a:p>
            <a:pPr algn="just"/>
            <a:r>
              <a:rPr lang="sr-Cyrl-RS" dirty="0"/>
              <a:t>-Шта је тзв. режим подељене имовине?</a:t>
            </a:r>
          </a:p>
          <a:p>
            <a:pPr algn="just"/>
            <a:r>
              <a:rPr lang="ru-RU" dirty="0"/>
              <a:t>Информативно: Породични закон Републике Србије прописује следеће:</a:t>
            </a:r>
          </a:p>
          <a:p>
            <a:pPr algn="just"/>
            <a:r>
              <a:rPr lang="ru-RU" dirty="0"/>
              <a:t>Имовина коју је супружник стекао пре склапања брака представља његову посебну имовину. (чл.168 ст.1)</a:t>
            </a:r>
          </a:p>
          <a:p>
            <a:pPr algn="just"/>
            <a:r>
              <a:rPr lang="ru-RU" dirty="0"/>
              <a:t> Имовина коју су супружници стекли радом у току трајања заједнице живота у браку представља њихову заједничку имовину.  (чл.171 ст.1)</a:t>
            </a:r>
          </a:p>
          <a:p>
            <a:pPr algn="just"/>
            <a:endParaRPr lang="sr-Cyrl-RS" dirty="0"/>
          </a:p>
          <a:p>
            <a:pPr algn="just"/>
            <a:endParaRPr lang="sr-Cyrl-RS" dirty="0"/>
          </a:p>
          <a:p>
            <a:pPr algn="just"/>
            <a:endParaRPr lang="sr-Cyrl-RS" dirty="0"/>
          </a:p>
          <a:p>
            <a:pPr algn="just"/>
            <a:endParaRPr lang="sr-Latn-RS" dirty="0"/>
          </a:p>
          <a:p>
            <a:pPr algn="just"/>
            <a:endParaRPr lang="sr-Cyrl-RS" dirty="0"/>
          </a:p>
          <a:p>
            <a:pPr algn="just"/>
            <a:endParaRPr lang="sr-Cyrl-RS" dirty="0"/>
          </a:p>
        </p:txBody>
      </p:sp>
    </p:spTree>
    <p:extLst>
      <p:ext uri="{BB962C8B-B14F-4D97-AF65-F5344CB8AC3E}">
        <p14:creationId xmlns:p14="http://schemas.microsoft.com/office/powerpoint/2010/main" val="3299813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8E57B-84FC-47EB-BC0C-8D9A5FB481F0}"/>
              </a:ext>
            </a:extLst>
          </p:cNvPr>
          <p:cNvSpPr>
            <a:spLocks noGrp="1"/>
          </p:cNvSpPr>
          <p:nvPr>
            <p:ph type="title"/>
          </p:nvPr>
        </p:nvSpPr>
        <p:spPr>
          <a:xfrm>
            <a:off x="2231136" y="964692"/>
            <a:ext cx="7729728" cy="1153668"/>
          </a:xfrm>
        </p:spPr>
        <p:txBody>
          <a:bodyPr>
            <a:normAutofit/>
          </a:bodyPr>
          <a:lstStyle/>
          <a:p>
            <a:r>
              <a:rPr lang="sr-Cyrl-RS" sz="1800" dirty="0"/>
              <a:t>Земље англосаксонског система права</a:t>
            </a:r>
            <a:br>
              <a:rPr lang="sr-Cyrl-RS" sz="1800" dirty="0"/>
            </a:br>
            <a:r>
              <a:rPr lang="sr-Cyrl-RS" sz="1800" dirty="0"/>
              <a:t>колоније и рецепција права</a:t>
            </a:r>
          </a:p>
        </p:txBody>
      </p:sp>
      <p:sp>
        <p:nvSpPr>
          <p:cNvPr id="3" name="Content Placeholder 2">
            <a:extLst>
              <a:ext uri="{FF2B5EF4-FFF2-40B4-BE49-F238E27FC236}">
                <a16:creationId xmlns:a16="http://schemas.microsoft.com/office/drawing/2014/main" id="{00BF3671-B8B3-40FA-B929-67EDEC999C42}"/>
              </a:ext>
            </a:extLst>
          </p:cNvPr>
          <p:cNvSpPr>
            <a:spLocks noGrp="1"/>
          </p:cNvSpPr>
          <p:nvPr>
            <p:ph idx="1"/>
          </p:nvPr>
        </p:nvSpPr>
        <p:spPr/>
        <p:txBody>
          <a:bodyPr>
            <a:normAutofit lnSpcReduction="10000"/>
          </a:bodyPr>
          <a:lstStyle/>
          <a:p>
            <a:pPr algn="just"/>
            <a:r>
              <a:rPr lang="sr-Cyrl-RS" dirty="0"/>
              <a:t>1. Објасните укратко како је текла рецепција </a:t>
            </a:r>
            <a:r>
              <a:rPr lang="sr-Latn-RS" dirty="0"/>
              <a:t>Common Law </a:t>
            </a:r>
            <a:r>
              <a:rPr lang="sr-Cyrl-RS" dirty="0"/>
              <a:t>у следећим земљама:</a:t>
            </a:r>
          </a:p>
          <a:p>
            <a:pPr algn="just"/>
            <a:r>
              <a:rPr lang="sr-Cyrl-RS" dirty="0"/>
              <a:t>-Америка</a:t>
            </a:r>
          </a:p>
          <a:p>
            <a:pPr algn="just"/>
            <a:r>
              <a:rPr lang="sr-Cyrl-RS" dirty="0"/>
              <a:t>-Аустралија </a:t>
            </a:r>
          </a:p>
          <a:p>
            <a:pPr algn="just"/>
            <a:r>
              <a:rPr lang="sr-Cyrl-RS" dirty="0"/>
              <a:t>-Канада</a:t>
            </a:r>
          </a:p>
          <a:p>
            <a:pPr algn="just"/>
            <a:r>
              <a:rPr lang="sr-Cyrl-RS" dirty="0"/>
              <a:t>-Нови Зеланд</a:t>
            </a:r>
          </a:p>
          <a:p>
            <a:pPr algn="just"/>
            <a:r>
              <a:rPr lang="sr-Cyrl-RS" dirty="0"/>
              <a:t>2. Да ли је Јужна Африка у потпуности реципирала </a:t>
            </a:r>
            <a:r>
              <a:rPr lang="sr-Latn-RS" dirty="0"/>
              <a:t>Common Law</a:t>
            </a:r>
            <a:r>
              <a:rPr lang="sr-Cyrl-RS" dirty="0"/>
              <a:t>? Објасните.</a:t>
            </a:r>
          </a:p>
          <a:p>
            <a:pPr algn="just"/>
            <a:r>
              <a:rPr lang="sr-Cyrl-RS" dirty="0"/>
              <a:t>3. Објасните како се формирао правни систем Шкотске.</a:t>
            </a:r>
          </a:p>
          <a:p>
            <a:pPr algn="just"/>
            <a:endParaRPr lang="sr-Cyrl-RS" dirty="0"/>
          </a:p>
        </p:txBody>
      </p:sp>
    </p:spTree>
    <p:extLst>
      <p:ext uri="{BB962C8B-B14F-4D97-AF65-F5344CB8AC3E}">
        <p14:creationId xmlns:p14="http://schemas.microsoft.com/office/powerpoint/2010/main" val="2276462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9642-664B-4BA5-8CC7-0F7ECBCB79B8}"/>
              </a:ext>
            </a:extLst>
          </p:cNvPr>
          <p:cNvSpPr>
            <a:spLocks noGrp="1"/>
          </p:cNvSpPr>
          <p:nvPr>
            <p:ph type="title"/>
          </p:nvPr>
        </p:nvSpPr>
        <p:spPr/>
        <p:txBody>
          <a:bodyPr/>
          <a:lstStyle/>
          <a:p>
            <a:r>
              <a:rPr lang="sr-Cyrl-CS" dirty="0"/>
              <a:t>Колоније, Британско колонијално царство-пример Индије</a:t>
            </a:r>
            <a:endParaRPr lang="sr-Cyrl-RS" dirty="0"/>
          </a:p>
        </p:txBody>
      </p:sp>
      <p:sp>
        <p:nvSpPr>
          <p:cNvPr id="3" name="Content Placeholder 2">
            <a:extLst>
              <a:ext uri="{FF2B5EF4-FFF2-40B4-BE49-F238E27FC236}">
                <a16:creationId xmlns:a16="http://schemas.microsoft.com/office/drawing/2014/main" id="{79078AE5-A506-43B8-80C0-A7DC14D55ECD}"/>
              </a:ext>
            </a:extLst>
          </p:cNvPr>
          <p:cNvSpPr>
            <a:spLocks noGrp="1"/>
          </p:cNvSpPr>
          <p:nvPr>
            <p:ph idx="1"/>
          </p:nvPr>
        </p:nvSpPr>
        <p:spPr>
          <a:xfrm>
            <a:off x="2231136" y="2293620"/>
            <a:ext cx="7729728" cy="3794760"/>
          </a:xfrm>
        </p:spPr>
        <p:txBody>
          <a:bodyPr>
            <a:normAutofit fontScale="85000" lnSpcReduction="20000"/>
          </a:bodyPr>
          <a:lstStyle/>
          <a:p>
            <a:pPr algn="just"/>
            <a:r>
              <a:rPr lang="sr-Cyrl-RS" dirty="0"/>
              <a:t>Индија је земља у којој је упоредо са исламским (шеријатском правом) било у примени хиндуистичко право. Хиндуизам као религија и његово право важило је за велики део становништва.</a:t>
            </a:r>
          </a:p>
          <a:p>
            <a:pPr algn="just"/>
            <a:r>
              <a:rPr lang="sr-Cyrl-RS" dirty="0"/>
              <a:t>-Наведите неке од особености хиндуизма.</a:t>
            </a:r>
          </a:p>
          <a:p>
            <a:pPr algn="just"/>
            <a:r>
              <a:rPr lang="sr-Cyrl-RS" dirty="0"/>
              <a:t>-Шта су Веде?</a:t>
            </a:r>
          </a:p>
          <a:p>
            <a:pPr algn="just"/>
            <a:r>
              <a:rPr lang="sr-Cyrl-RS" dirty="0"/>
              <a:t>-Шта је Дарма?</a:t>
            </a:r>
          </a:p>
          <a:p>
            <a:pPr algn="just"/>
            <a:r>
              <a:rPr lang="sr-Cyrl-RS" dirty="0"/>
              <a:t>Живот се у Индији одвија у оквиру каста. Шта су касте?</a:t>
            </a:r>
          </a:p>
          <a:p>
            <a:pPr algn="just"/>
            <a:r>
              <a:rPr lang="sr-Cyrl-RS" dirty="0"/>
              <a:t>Повежите појмове:</a:t>
            </a:r>
          </a:p>
          <a:p>
            <a:pPr algn="just"/>
            <a:r>
              <a:rPr lang="sr-Cyrl-RS" dirty="0"/>
              <a:t>-шатрија               - слуге</a:t>
            </a:r>
          </a:p>
          <a:p>
            <a:pPr algn="just"/>
            <a:r>
              <a:rPr lang="sr-Cyrl-RS" dirty="0"/>
              <a:t>-судра                     -свештеници</a:t>
            </a:r>
          </a:p>
          <a:p>
            <a:pPr algn="just"/>
            <a:r>
              <a:rPr lang="sr-Cyrl-RS" dirty="0"/>
              <a:t>-вишја                     -ратници</a:t>
            </a:r>
          </a:p>
          <a:p>
            <a:pPr algn="just"/>
            <a:r>
              <a:rPr lang="sr-Cyrl-RS" dirty="0"/>
              <a:t>-парије                   -трговци</a:t>
            </a:r>
          </a:p>
          <a:p>
            <a:pPr algn="just"/>
            <a:r>
              <a:rPr lang="sr-Cyrl-RS" dirty="0"/>
              <a:t>-брамини               -недодирљиви</a:t>
            </a:r>
          </a:p>
          <a:p>
            <a:pPr marL="0" indent="0" algn="just">
              <a:buNone/>
            </a:pPr>
            <a:endParaRPr lang="sr-Cyrl-RS" dirty="0"/>
          </a:p>
          <a:p>
            <a:pPr algn="just"/>
            <a:endParaRPr lang="sr-Cyrl-RS" dirty="0"/>
          </a:p>
          <a:p>
            <a:pPr algn="just"/>
            <a:endParaRPr lang="sr-Cyrl-RS" dirty="0"/>
          </a:p>
          <a:p>
            <a:pPr algn="just"/>
            <a:endParaRPr lang="sr-Cyrl-RS" dirty="0"/>
          </a:p>
        </p:txBody>
      </p:sp>
    </p:spTree>
    <p:extLst>
      <p:ext uri="{BB962C8B-B14F-4D97-AF65-F5344CB8AC3E}">
        <p14:creationId xmlns:p14="http://schemas.microsoft.com/office/powerpoint/2010/main" val="412140450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148</TotalTime>
  <Words>605</Words>
  <Application>Microsoft Office PowerPoint</Application>
  <PresentationFormat>Widescreen</PresentationFormat>
  <Paragraphs>49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Corbel</vt:lpstr>
      <vt:lpstr>Gill Sans MT</vt:lpstr>
      <vt:lpstr>Parcel</vt:lpstr>
      <vt:lpstr>-Неке институције англоамеричког права -рецепција Common law</vt:lpstr>
      <vt:lpstr>Питања и задаци</vt:lpstr>
      <vt:lpstr>Неки од производа чије су рекламе познате  за више од 40 година „Ferero“је продао на милијарде киндер јаја годишње се произведе око 110.000 тона милка чоколаде McDonald’s компанија основана је 1940. године</vt:lpstr>
      <vt:lpstr>PowerPoint Presentation</vt:lpstr>
      <vt:lpstr>PowerPoint Presentation</vt:lpstr>
      <vt:lpstr>Земље англосаксонског система права колоније и рецепција права</vt:lpstr>
      <vt:lpstr>Колоније, Британско колонијално царство-пример Индије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Неке институције англоамеричког права</dc:title>
  <dc:creator>Milica Sovrlic</dc:creator>
  <cp:lastModifiedBy>Milica Sovrlic</cp:lastModifiedBy>
  <cp:revision>16</cp:revision>
  <dcterms:created xsi:type="dcterms:W3CDTF">2020-03-29T14:07:29Z</dcterms:created>
  <dcterms:modified xsi:type="dcterms:W3CDTF">2020-03-30T10:33:24Z</dcterms:modified>
</cp:coreProperties>
</file>