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2194C-14C1-4D1C-823E-3C53ADAEE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 германског правног круга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A4F2D-84E9-4395-93C6-12CFD2F0E0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98440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F4563-C95F-4BB9-A351-B8F7C8ABF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384714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6405-272E-425E-A7D0-EB3BE9D78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002" y="2104008"/>
            <a:ext cx="9046346" cy="3636019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7. Из предложених систематика  одредите о којем грађанском законику је реч: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1) „о лицима“  - „о стварима и врстама својине“  - „о различитим начинима којима се стиче својина“                 </a:t>
            </a:r>
          </a:p>
          <a:p>
            <a:pPr algn="just"/>
            <a:r>
              <a:rPr lang="sr-Cyrl-RS" sz="2000" dirty="0"/>
              <a:t>  2) општи део -  облигационо право - стварно право - породично право - наследно право                         </a:t>
            </a:r>
          </a:p>
          <a:p>
            <a:pPr algn="just"/>
            <a:r>
              <a:rPr lang="sr-Cyrl-RS" sz="2000" dirty="0"/>
              <a:t>  3) лична права - породично право - наследно право - стварно право -Закон о облигацијама</a:t>
            </a:r>
          </a:p>
          <a:p>
            <a:pPr algn="just"/>
            <a:r>
              <a:rPr lang="sr-Cyrl-RS" sz="2000" dirty="0"/>
              <a:t> </a:t>
            </a:r>
            <a:r>
              <a:rPr lang="sr-Cyrl-RS" sz="2000"/>
              <a:t>Која систематика је </a:t>
            </a:r>
            <a:r>
              <a:rPr lang="sr-Cyrl-RS" sz="2000" dirty="0"/>
              <a:t>институционална, а која пандектна? Има ли у систематици ових Законика неког одступања?</a:t>
            </a:r>
          </a:p>
        </p:txBody>
      </p:sp>
    </p:spTree>
    <p:extLst>
      <p:ext uri="{BB962C8B-B14F-4D97-AF65-F5344CB8AC3E}">
        <p14:creationId xmlns:p14="http://schemas.microsoft.com/office/powerpoint/2010/main" val="3682509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BDCEB-86B1-43FB-8656-9233DB606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Немачки грађански законик</a:t>
            </a:r>
            <a:br>
              <a:rPr lang="sr-Cyrl-RS" dirty="0"/>
            </a:br>
            <a:endParaRPr lang="sr-Cyrl-R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4F314-F359-49A0-86E9-65D516375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081" y="2459115"/>
            <a:ext cx="9001957" cy="3728621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Када је донет Немачки грађански законик?</a:t>
            </a:r>
          </a:p>
          <a:p>
            <a:pPr algn="just"/>
            <a:r>
              <a:rPr lang="sr-Cyrl-RS" sz="2000" dirty="0"/>
              <a:t>Какве су биле друштвене и политичке прилике у Немачкој у моменту рађања идеје кодификације?</a:t>
            </a:r>
          </a:p>
          <a:p>
            <a:pPr algn="just"/>
            <a:r>
              <a:rPr lang="sr-Cyrl-RS" sz="2000" dirty="0"/>
              <a:t>Рад на кодификацији почео је 1874. године образовањем комисије од 11 чалнова. Након 13 година рада комисија је издала  први нацрт законка.</a:t>
            </a:r>
          </a:p>
          <a:p>
            <a:pPr algn="just"/>
            <a:r>
              <a:rPr lang="sr-Cyrl-RS" sz="2000" dirty="0"/>
              <a:t>-Да ли је овај нацрт наишао на одобрење?</a:t>
            </a:r>
          </a:p>
          <a:p>
            <a:pPr algn="just"/>
            <a:r>
              <a:rPr lang="sr-Cyrl-RS" sz="2000" dirty="0"/>
              <a:t>-Шта су „Мотиви“?</a:t>
            </a:r>
          </a:p>
          <a:p>
            <a:pPr algn="just"/>
            <a:r>
              <a:rPr lang="sr-Cyrl-RS" sz="2000" dirty="0"/>
              <a:t>Објасните значај рада друге комисије из 1890. године при доношењуЗаконика.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790285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6EAD6-63B7-46C7-82F7-9AC400A1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615533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A2635-E901-4CC8-B70D-7F9218555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017" y="1926454"/>
            <a:ext cx="9072979" cy="430567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Објасните улогу историјско правне школе на доношење законика.</a:t>
            </a:r>
          </a:p>
          <a:p>
            <a:pPr algn="just"/>
            <a:r>
              <a:rPr lang="sr-Cyrl-RS" sz="2000" dirty="0"/>
              <a:t>Објасните феномен народног духа.</a:t>
            </a:r>
          </a:p>
          <a:p>
            <a:pPr algn="just"/>
            <a:r>
              <a:rPr lang="sr-Cyrl-RS" sz="2000" dirty="0"/>
              <a:t>Коју систематику следи Немачки грађански законик?</a:t>
            </a:r>
          </a:p>
          <a:p>
            <a:pPr algn="just"/>
            <a:r>
              <a:rPr lang="sr-Cyrl-RS" sz="2000" dirty="0"/>
              <a:t>Шта је новина код овог законика када се има у виду распоред материје?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i="1" dirty="0"/>
              <a:t>Одређивање правног посла</a:t>
            </a:r>
          </a:p>
          <a:p>
            <a:pPr algn="just"/>
            <a:r>
              <a:rPr lang="sr-Cyrl-RS" sz="2000" dirty="0"/>
              <a:t>Одређивању  појма правног посла посвећена је посебна пажња. Поред уговора облигационог права правни посао је и уговор о усвојењу, закључењу брака, обећање наград, отказ. Појам правног посла обухвата и тзв. стварноправни уговор.</a:t>
            </a:r>
          </a:p>
          <a:p>
            <a:pPr algn="just"/>
            <a:r>
              <a:rPr lang="sr-Cyrl-RS" sz="2000" dirty="0"/>
              <a:t>Шта је стварноправни уговор?</a:t>
            </a:r>
          </a:p>
          <a:p>
            <a:pPr algn="just"/>
            <a:endParaRPr lang="sr-Cyrl-RS" i="1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855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BE51-96A0-458F-BCDF-E7C171B3F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482368"/>
          </a:xfrm>
        </p:spPr>
        <p:txBody>
          <a:bodyPr>
            <a:normAutofit fontScale="90000"/>
          </a:bodyPr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A81A1-12FC-4892-8771-3F3D855F1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9" y="1775535"/>
            <a:ext cx="9126245" cy="4117773"/>
          </a:xfrm>
        </p:spPr>
        <p:txBody>
          <a:bodyPr>
            <a:normAutofit/>
          </a:bodyPr>
          <a:lstStyle/>
          <a:p>
            <a:r>
              <a:rPr lang="sr-Cyrl-RS" sz="2000" dirty="0"/>
              <a:t>Наведите неке нове институте које је увео Немачки грађански законик.</a:t>
            </a:r>
          </a:p>
          <a:p>
            <a:pPr algn="just"/>
            <a:r>
              <a:rPr lang="sr-Cyrl-RS" sz="2000" dirty="0"/>
              <a:t>Немачки грађански законик код неких важних института није следио римску правну традицији. Као највеће одступање наводи се тзв. објективна концепција државине.</a:t>
            </a:r>
          </a:p>
          <a:p>
            <a:pPr algn="just"/>
            <a:r>
              <a:rPr lang="sr-Cyrl-RS" sz="2000" dirty="0"/>
              <a:t>Шта се подразумева под објективним концептом државине?</a:t>
            </a:r>
          </a:p>
          <a:p>
            <a:pPr algn="just"/>
            <a:r>
              <a:rPr lang="sr-Cyrl-RS" sz="2000" dirty="0"/>
              <a:t>Какав је концеп државине према правилима римског права?</a:t>
            </a:r>
          </a:p>
          <a:p>
            <a:pPr algn="just"/>
            <a:r>
              <a:rPr lang="sr-Cyrl-RS" sz="2000" dirty="0"/>
              <a:t>Шта су тзв. краљевски параграфи?</a:t>
            </a:r>
          </a:p>
          <a:p>
            <a:pPr algn="just"/>
            <a:r>
              <a:rPr lang="sr-Cyrl-RS" sz="2000" dirty="0"/>
              <a:t>Наведите неке од земаља у којима је кодификација грађанског права рађена по узору на овај Законик</a:t>
            </a:r>
            <a:r>
              <a:rPr lang="sr-Latn-RS" sz="2000" dirty="0"/>
              <a:t>.</a:t>
            </a: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127783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14BE-9090-4BE8-AEA5-18687EC93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Швајцарски грађански законик</a:t>
            </a:r>
            <a:br>
              <a:rPr lang="sr-Cyrl-RS" dirty="0"/>
            </a:br>
            <a:endParaRPr lang="sr-Cyrl-R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8B902-89A1-4AAE-9969-D1DD41A49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364" y="2636668"/>
            <a:ext cx="9774314" cy="3524435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Објасните процес к</a:t>
            </a:r>
            <a:r>
              <a:rPr lang="sr-Latn-RS" sz="2000" dirty="0"/>
              <a:t>o</a:t>
            </a:r>
            <a:r>
              <a:rPr lang="sr-Cyrl-RS" sz="2000" dirty="0"/>
              <a:t>дификације права у кантонима. </a:t>
            </a:r>
          </a:p>
          <a:p>
            <a:pPr algn="just"/>
            <a:r>
              <a:rPr lang="sr-Cyrl-RS" sz="2000" dirty="0"/>
              <a:t>Који кантонални законик је у знатној мери утицао на доношење јединственог Швајцарског грађанског законика?</a:t>
            </a:r>
          </a:p>
          <a:p>
            <a:pPr algn="just"/>
            <a:r>
              <a:rPr lang="sr-Cyrl-RS" sz="2000" dirty="0"/>
              <a:t>Када је донет Швајцарски грађански законик?</a:t>
            </a:r>
          </a:p>
          <a:p>
            <a:pPr algn="just"/>
            <a:r>
              <a:rPr lang="sr-Cyrl-RS" sz="2000" dirty="0"/>
              <a:t>Како је текао рад на изради законика? Коме је израда поверена?</a:t>
            </a:r>
          </a:p>
          <a:p>
            <a:pPr algn="just"/>
            <a:r>
              <a:rPr lang="sr-Cyrl-RS" sz="2000" dirty="0"/>
              <a:t>Коју систематику следи Законик?</a:t>
            </a:r>
          </a:p>
          <a:p>
            <a:pPr algn="just"/>
            <a:r>
              <a:rPr lang="sr-Cyrl-RS" sz="2000" dirty="0"/>
              <a:t>У којим земљама је Законик извршио утицај на кодификацију грађанског права?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50393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1DE6-BB94-4E3B-BF80-E2ED541E7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6E54-465E-443E-AFE3-7C924F0F2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975" y="2725446"/>
            <a:ext cx="9614516" cy="3604334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1. Чл. 1 Законика </a:t>
            </a:r>
            <a:r>
              <a:rPr lang="sr-Cyrl-RS" sz="2000" i="1" dirty="0"/>
              <a:t>„ Ако се у закону не може наћи пропис, судија ће пресудити по обичајном праву, а где и оно недостаје, по правилима која би он као законодавац поставио. При томе судија ће следити теорију и традицију“</a:t>
            </a:r>
          </a:p>
          <a:p>
            <a:r>
              <a:rPr lang="sr-Cyrl-RS" sz="2000" dirty="0"/>
              <a:t>Ово је одредба Швајцарског грађанског законика.</a:t>
            </a:r>
          </a:p>
          <a:p>
            <a:r>
              <a:rPr lang="sr-Cyrl-RS" sz="2000" dirty="0"/>
              <a:t>- Шта закључујете њеним тумачењем?</a:t>
            </a:r>
          </a:p>
          <a:p>
            <a:pPr algn="just"/>
            <a:r>
              <a:rPr lang="sr-Cyrl-RS" sz="2000" dirty="0"/>
              <a:t>-Да ли судија има слободу у креирању права у неким системима? </a:t>
            </a:r>
          </a:p>
          <a:p>
            <a:pPr algn="just"/>
            <a:r>
              <a:rPr lang="sr-Cyrl-RS" sz="2000" dirty="0"/>
              <a:t>-Да ли је судска пракса извор права?</a:t>
            </a:r>
          </a:p>
        </p:txBody>
      </p:sp>
    </p:spTree>
    <p:extLst>
      <p:ext uri="{BB962C8B-B14F-4D97-AF65-F5344CB8AC3E}">
        <p14:creationId xmlns:p14="http://schemas.microsoft.com/office/powerpoint/2010/main" val="413912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EBD55-326F-439B-BDF0-DF0D6358B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615533"/>
          </a:xfrm>
        </p:spPr>
        <p:txBody>
          <a:bodyPr>
            <a:normAutofit fontScale="90000"/>
          </a:bodyPr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BDF02-41E4-412A-B7FF-C4B5050D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167" y="2176405"/>
            <a:ext cx="8913181" cy="4171129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2. Систематика Швајцарског грађанског законика је следећа:</a:t>
            </a:r>
          </a:p>
          <a:p>
            <a:pPr algn="just"/>
            <a:r>
              <a:rPr lang="sr-Cyrl-RS" sz="2000" dirty="0"/>
              <a:t>Општи део,</a:t>
            </a:r>
          </a:p>
          <a:p>
            <a:pPr algn="just"/>
            <a:r>
              <a:rPr lang="sr-Cyrl-RS" sz="2000" dirty="0"/>
              <a:t>Лична права,</a:t>
            </a:r>
          </a:p>
          <a:p>
            <a:pPr algn="just"/>
            <a:r>
              <a:rPr lang="sr-Cyrl-RS" sz="2000" dirty="0"/>
              <a:t>Породично право,</a:t>
            </a:r>
          </a:p>
          <a:p>
            <a:pPr algn="just"/>
            <a:r>
              <a:rPr lang="sr-Cyrl-RS" sz="2000" dirty="0"/>
              <a:t>Наследно право,</a:t>
            </a:r>
          </a:p>
          <a:p>
            <a:pPr algn="just"/>
            <a:r>
              <a:rPr lang="sr-Cyrl-RS" sz="2000" dirty="0"/>
              <a:t>Законик о облигацијама</a:t>
            </a:r>
          </a:p>
          <a:p>
            <a:pPr marL="0" indent="0" algn="just">
              <a:buNone/>
            </a:pPr>
            <a:endParaRPr lang="sr-Cyrl-RS" sz="2000" dirty="0"/>
          </a:p>
          <a:p>
            <a:pPr algn="just"/>
            <a:r>
              <a:rPr lang="sr-Cyrl-RS" sz="2000" dirty="0"/>
              <a:t>                                           ДА                                                       НЕ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Образложите свој одговор</a:t>
            </a:r>
          </a:p>
        </p:txBody>
      </p:sp>
    </p:spTree>
    <p:extLst>
      <p:ext uri="{BB962C8B-B14F-4D97-AF65-F5344CB8AC3E}">
        <p14:creationId xmlns:p14="http://schemas.microsoft.com/office/powerpoint/2010/main" val="3241293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137AF-9F73-41BF-810A-529DEB84C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331448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D9258-C3C0-4F0A-B846-0B8CB6DEE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95" y="1819922"/>
            <a:ext cx="9250532" cy="418138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3. Према правилима Немачког грађанског законика држалац је онај којима има физичку  власт на ствари и вољу да је задржи.</a:t>
            </a:r>
          </a:p>
          <a:p>
            <a:pPr algn="just"/>
            <a:r>
              <a:rPr lang="sr-Cyrl-RS" sz="2000" dirty="0"/>
              <a:t>-Да ли је тврђење тачно?</a:t>
            </a:r>
          </a:p>
          <a:p>
            <a:pPr algn="just"/>
            <a:r>
              <a:rPr lang="sr-Cyrl-RS" sz="2000" dirty="0"/>
              <a:t>-Који концепт државине је заступљен у немачком праву?</a:t>
            </a:r>
          </a:p>
          <a:p>
            <a:pPr algn="just"/>
            <a:r>
              <a:rPr lang="sr-Cyrl-RS" sz="2000" dirty="0"/>
              <a:t>-Да ли концепт одговара римском схватању државине?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4. Народ има своје  своје обичајно право којим се служи, потом долази фаза у којој првници обрађују правни систем, а тек  на крају, када се стекну услови, долази до кодификације права.</a:t>
            </a:r>
          </a:p>
          <a:p>
            <a:pPr algn="just"/>
            <a:r>
              <a:rPr lang="sr-Cyrl-RS" sz="2000" dirty="0"/>
              <a:t>О којем феномену</a:t>
            </a:r>
            <a:r>
              <a:rPr lang="sr-Latn-RS" sz="2000" dirty="0"/>
              <a:t> j</a:t>
            </a:r>
            <a:r>
              <a:rPr lang="sr-Cyrl-RS" sz="2000" dirty="0"/>
              <a:t>е реч чији су заговорници били представници историјско правне школе?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755708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08430-28D1-40C1-A780-9AFE1628E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580023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FC710-9CD7-4CC9-92BF-8640D13E1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0123" y="1953088"/>
            <a:ext cx="8806649" cy="4500978"/>
          </a:xfrm>
        </p:spPr>
        <p:txBody>
          <a:bodyPr/>
          <a:lstStyle/>
          <a:p>
            <a:pPr algn="just"/>
            <a:r>
              <a:rPr lang="sr-Cyrl-RS" sz="2000" dirty="0"/>
              <a:t>5. Општи имовински законик је грађански законик ...................................,</a:t>
            </a:r>
          </a:p>
          <a:p>
            <a:pPr algn="just"/>
            <a:r>
              <a:rPr lang="sr-Cyrl-RS" sz="2000" dirty="0"/>
              <a:t>донет је .........................., творац законика био је ...................................................................,</a:t>
            </a:r>
          </a:p>
          <a:p>
            <a:pPr algn="just"/>
            <a:r>
              <a:rPr lang="sr-Cyrl-RS" sz="2000" dirty="0"/>
              <a:t>он је припадао ................................................... школи.</a:t>
            </a:r>
          </a:p>
          <a:p>
            <a:pPr marL="0" indent="0" algn="just">
              <a:buNone/>
            </a:pPr>
            <a:endParaRPr lang="sr-Cyrl-RS" sz="2000" dirty="0"/>
          </a:p>
          <a:p>
            <a:pPr algn="just"/>
            <a:r>
              <a:rPr lang="sr-Cyrl-RS" sz="2000" dirty="0"/>
              <a:t>6. Швајцарски Закон о облигацијама донет је 1881. године. Подељен је у три дела: опште одредбе, одредбе о појединим уговорима, трговинско право.  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Да ли је овај закон постао део Швајцарског грађанског законика?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2807822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69</TotalTime>
  <Words>674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Corbel</vt:lpstr>
      <vt:lpstr>Gill Sans MT</vt:lpstr>
      <vt:lpstr>Parcel</vt:lpstr>
      <vt:lpstr>Грађанске кодификације германског правног круга</vt:lpstr>
      <vt:lpstr>Немачки грађански законик </vt:lpstr>
      <vt:lpstr>PowerPoint Presentation</vt:lpstr>
      <vt:lpstr>PowerPoint Presentation</vt:lpstr>
      <vt:lpstr>Швајцарски грађански законик </vt:lpstr>
      <vt:lpstr>задаци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 германског правног круга</dc:title>
  <dc:creator>Milica Sovrlic</dc:creator>
  <cp:lastModifiedBy>Milica Sovrlic</cp:lastModifiedBy>
  <cp:revision>11</cp:revision>
  <dcterms:created xsi:type="dcterms:W3CDTF">2020-04-25T10:45:59Z</dcterms:created>
  <dcterms:modified xsi:type="dcterms:W3CDTF">2020-04-28T08:15:28Z</dcterms:modified>
</cp:coreProperties>
</file>