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5/11/2020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5/11/2020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5/11/2020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5/11/2020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5/11/2020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5/11/2020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5/11/2020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5/11/2020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5/11/2020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5/11/2020</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5/11/2020</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5/11/2020</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B976E-E9C6-405C-96FF-1F4D9F53A558}"/>
              </a:ext>
            </a:extLst>
          </p:cNvPr>
          <p:cNvSpPr>
            <a:spLocks noGrp="1"/>
          </p:cNvSpPr>
          <p:nvPr>
            <p:ph type="ctrTitle"/>
          </p:nvPr>
        </p:nvSpPr>
        <p:spPr/>
        <p:txBody>
          <a:bodyPr/>
          <a:lstStyle/>
          <a:p>
            <a:r>
              <a:rPr lang="sr-Cyrl-RS" dirty="0"/>
              <a:t>Правни круг далеког истока</a:t>
            </a:r>
          </a:p>
        </p:txBody>
      </p:sp>
      <p:sp>
        <p:nvSpPr>
          <p:cNvPr id="3" name="Subtitle 2">
            <a:extLst>
              <a:ext uri="{FF2B5EF4-FFF2-40B4-BE49-F238E27FC236}">
                <a16:creationId xmlns:a16="http://schemas.microsoft.com/office/drawing/2014/main" id="{9E0C3D72-8EA8-4586-A654-125A7D8E7D1F}"/>
              </a:ext>
            </a:extLst>
          </p:cNvPr>
          <p:cNvSpPr>
            <a:spLocks noGrp="1"/>
          </p:cNvSpPr>
          <p:nvPr>
            <p:ph type="subTitle" idx="1"/>
          </p:nvPr>
        </p:nvSpPr>
        <p:spPr/>
        <p:txBody>
          <a:bodyPr/>
          <a:lstStyle/>
          <a:p>
            <a:endParaRPr lang="sr-Cyrl-RS"/>
          </a:p>
        </p:txBody>
      </p:sp>
    </p:spTree>
    <p:extLst>
      <p:ext uri="{BB962C8B-B14F-4D97-AF65-F5344CB8AC3E}">
        <p14:creationId xmlns:p14="http://schemas.microsoft.com/office/powerpoint/2010/main" val="1399131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0DA1D-2B25-49EF-A59B-5CDC999F4E24}"/>
              </a:ext>
            </a:extLst>
          </p:cNvPr>
          <p:cNvSpPr>
            <a:spLocks noGrp="1"/>
          </p:cNvSpPr>
          <p:nvPr>
            <p:ph type="title"/>
          </p:nvPr>
        </p:nvSpPr>
        <p:spPr>
          <a:xfrm>
            <a:off x="2231136" y="1117092"/>
            <a:ext cx="7729728" cy="353568"/>
          </a:xfrm>
        </p:spPr>
        <p:txBody>
          <a:bodyPr>
            <a:normAutofit fontScale="90000"/>
          </a:bodyPr>
          <a:lstStyle/>
          <a:p>
            <a:endParaRPr lang="sr-Cyrl-RS" dirty="0"/>
          </a:p>
        </p:txBody>
      </p:sp>
      <p:sp>
        <p:nvSpPr>
          <p:cNvPr id="3" name="Content Placeholder 2">
            <a:extLst>
              <a:ext uri="{FF2B5EF4-FFF2-40B4-BE49-F238E27FC236}">
                <a16:creationId xmlns:a16="http://schemas.microsoft.com/office/drawing/2014/main" id="{850A581E-35E5-493E-B0D7-58E3AF83D426}"/>
              </a:ext>
            </a:extLst>
          </p:cNvPr>
          <p:cNvSpPr>
            <a:spLocks noGrp="1"/>
          </p:cNvSpPr>
          <p:nvPr>
            <p:ph idx="1"/>
          </p:nvPr>
        </p:nvSpPr>
        <p:spPr>
          <a:xfrm>
            <a:off x="1485412" y="2186940"/>
            <a:ext cx="9105648" cy="3912019"/>
          </a:xfrm>
        </p:spPr>
        <p:txBody>
          <a:bodyPr>
            <a:normAutofit/>
          </a:bodyPr>
          <a:lstStyle/>
          <a:p>
            <a:pPr algn="just"/>
            <a:r>
              <a:rPr lang="sr-Cyrl-RS" sz="2000" dirty="0"/>
              <a:t>Кинеска држава и цивилизација настале су јако давно, а другачији услови развоја условили су јединствена обележја. Читав друштвени живот заснивао се на темељима учења конфучијанизма као посебног система философског, етичког и верског начина размишљања. Оваква традиција присутна је и у домену права. </a:t>
            </a:r>
          </a:p>
          <a:p>
            <a:pPr algn="just"/>
            <a:r>
              <a:rPr lang="sr-Cyrl-RS" sz="2000" dirty="0"/>
              <a:t>Да ли се кинески правни систем може сврстати у неку од постојећих правних породица? Зашто?</a:t>
            </a:r>
          </a:p>
          <a:p>
            <a:pPr algn="just"/>
            <a:r>
              <a:rPr lang="sr-Cyrl-RS" sz="2000" dirty="0"/>
              <a:t>Наведите неке особине конфучијанизма.</a:t>
            </a:r>
          </a:p>
          <a:p>
            <a:pPr algn="just"/>
            <a:r>
              <a:rPr lang="sr-Cyrl-RS" sz="2000" dirty="0"/>
              <a:t>Да ли према конфучијанским ставовима конфликте треба решавати путем суда? Објасните.</a:t>
            </a:r>
          </a:p>
          <a:p>
            <a:pPr marL="0" indent="0" algn="just">
              <a:buNone/>
            </a:pPr>
            <a:endParaRPr lang="sr-Cyrl-RS" dirty="0"/>
          </a:p>
          <a:p>
            <a:pPr algn="just"/>
            <a:endParaRPr lang="sr-Cyrl-RS" dirty="0"/>
          </a:p>
          <a:p>
            <a:pPr algn="just"/>
            <a:endParaRPr lang="sr-Cyrl-RS" dirty="0"/>
          </a:p>
        </p:txBody>
      </p:sp>
    </p:spTree>
    <p:extLst>
      <p:ext uri="{BB962C8B-B14F-4D97-AF65-F5344CB8AC3E}">
        <p14:creationId xmlns:p14="http://schemas.microsoft.com/office/powerpoint/2010/main" val="1539487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1B902-890B-45CF-B5AA-E6B37A757D54}"/>
              </a:ext>
            </a:extLst>
          </p:cNvPr>
          <p:cNvSpPr>
            <a:spLocks noGrp="1"/>
          </p:cNvSpPr>
          <p:nvPr>
            <p:ph type="title"/>
          </p:nvPr>
        </p:nvSpPr>
        <p:spPr>
          <a:xfrm>
            <a:off x="2231136" y="964692"/>
            <a:ext cx="7729728" cy="517879"/>
          </a:xfrm>
        </p:spPr>
        <p:txBody>
          <a:bodyPr>
            <a:normAutofit fontScale="90000"/>
          </a:bodyPr>
          <a:lstStyle/>
          <a:p>
            <a:endParaRPr lang="sr-Cyrl-RS" dirty="0"/>
          </a:p>
        </p:txBody>
      </p:sp>
      <p:sp>
        <p:nvSpPr>
          <p:cNvPr id="3" name="Content Placeholder 2">
            <a:extLst>
              <a:ext uri="{FF2B5EF4-FFF2-40B4-BE49-F238E27FC236}">
                <a16:creationId xmlns:a16="http://schemas.microsoft.com/office/drawing/2014/main" id="{E4ACE42F-6D83-4FD6-8BAB-0AB72F224FFA}"/>
              </a:ext>
            </a:extLst>
          </p:cNvPr>
          <p:cNvSpPr>
            <a:spLocks noGrp="1"/>
          </p:cNvSpPr>
          <p:nvPr>
            <p:ph idx="1"/>
          </p:nvPr>
        </p:nvSpPr>
        <p:spPr>
          <a:xfrm>
            <a:off x="1198485" y="2068497"/>
            <a:ext cx="9268288" cy="3671531"/>
          </a:xfrm>
        </p:spPr>
        <p:txBody>
          <a:bodyPr>
            <a:normAutofit lnSpcReduction="10000"/>
          </a:bodyPr>
          <a:lstStyle/>
          <a:p>
            <a:pPr algn="just"/>
            <a:r>
              <a:rPr lang="sr-Cyrl-RS" sz="2000" dirty="0"/>
              <a:t>У старој Кини закони су донети из области управног права и кривичног права. Утицај учења Конфучија видљив је и у одредбама кривичног закона. Он се огледа у томе да се казна за убиство и повреду тела одмерава према социјалном статусу жртве и учиниоца. Ако, нпр. старији брат удари млађег може се догодити да не буде казне, али ако млађи брат удари старијег онда ће бити кажњен. Међутим, неке области су остале нерегулисане законима, као што је материја имовинског права. </a:t>
            </a:r>
          </a:p>
          <a:p>
            <a:pPr algn="just"/>
            <a:r>
              <a:rPr lang="sr-Cyrl-RS" sz="2000" dirty="0"/>
              <a:t>Како и где су решавани имовински конфликти?</a:t>
            </a:r>
          </a:p>
          <a:p>
            <a:pPr algn="just"/>
            <a:r>
              <a:rPr lang="sr-Cyrl-RS" sz="2000" dirty="0"/>
              <a:t>Које принципе је арбитража поштовала при доношењу одлуке када је решавала имовинске спорове између чланова локалне заједнице?</a:t>
            </a:r>
          </a:p>
          <a:p>
            <a:pPr algn="just"/>
            <a:r>
              <a:rPr lang="sr-Cyrl-RS" sz="2000" dirty="0"/>
              <a:t>Да ли су се сукобљене странке могле обраћати суду за решавање спора?</a:t>
            </a:r>
          </a:p>
          <a:p>
            <a:pPr algn="just"/>
            <a:endParaRPr lang="sr-Cyrl-RS" sz="2000" dirty="0"/>
          </a:p>
          <a:p>
            <a:pPr algn="just"/>
            <a:endParaRPr lang="sr-Cyrl-RS" dirty="0"/>
          </a:p>
          <a:p>
            <a:pPr algn="just"/>
            <a:endParaRPr lang="sr-Cyrl-RS" dirty="0"/>
          </a:p>
          <a:p>
            <a:pPr algn="just"/>
            <a:endParaRPr lang="sr-Cyrl-RS" dirty="0"/>
          </a:p>
        </p:txBody>
      </p:sp>
    </p:spTree>
    <p:extLst>
      <p:ext uri="{BB962C8B-B14F-4D97-AF65-F5344CB8AC3E}">
        <p14:creationId xmlns:p14="http://schemas.microsoft.com/office/powerpoint/2010/main" val="1127931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26BF5-CC47-41B8-93E7-4E8FABF22A74}"/>
              </a:ext>
            </a:extLst>
          </p:cNvPr>
          <p:cNvSpPr>
            <a:spLocks noGrp="1"/>
          </p:cNvSpPr>
          <p:nvPr>
            <p:ph type="title"/>
          </p:nvPr>
        </p:nvSpPr>
        <p:spPr>
          <a:xfrm>
            <a:off x="2231136" y="964692"/>
            <a:ext cx="7729728" cy="491246"/>
          </a:xfrm>
        </p:spPr>
        <p:txBody>
          <a:bodyPr>
            <a:normAutofit fontScale="90000"/>
          </a:bodyPr>
          <a:lstStyle/>
          <a:p>
            <a:endParaRPr lang="sr-Cyrl-RS" dirty="0"/>
          </a:p>
        </p:txBody>
      </p:sp>
      <p:sp>
        <p:nvSpPr>
          <p:cNvPr id="3" name="Content Placeholder 2">
            <a:extLst>
              <a:ext uri="{FF2B5EF4-FFF2-40B4-BE49-F238E27FC236}">
                <a16:creationId xmlns:a16="http://schemas.microsoft.com/office/drawing/2014/main" id="{01EE3417-17FA-4DA6-90B8-64AC7F11C4FE}"/>
              </a:ext>
            </a:extLst>
          </p:cNvPr>
          <p:cNvSpPr>
            <a:spLocks noGrp="1"/>
          </p:cNvSpPr>
          <p:nvPr>
            <p:ph idx="1"/>
          </p:nvPr>
        </p:nvSpPr>
        <p:spPr>
          <a:xfrm>
            <a:off x="1275425" y="1828801"/>
            <a:ext cx="9641149" cy="4168140"/>
          </a:xfrm>
        </p:spPr>
        <p:txBody>
          <a:bodyPr>
            <a:normAutofit fontScale="92500" lnSpcReduction="20000"/>
          </a:bodyPr>
          <a:lstStyle/>
          <a:p>
            <a:pPr algn="just"/>
            <a:r>
              <a:rPr lang="sr-Cyrl-RS" sz="2200" dirty="0"/>
              <a:t>Шта су тзв. неравноправни уговори?</a:t>
            </a:r>
          </a:p>
          <a:p>
            <a:pPr algn="just"/>
            <a:r>
              <a:rPr lang="sr-Cyrl-RS" sz="2200" dirty="0"/>
              <a:t>Каква је последица закључења оваквих уговора ?</a:t>
            </a:r>
          </a:p>
          <a:p>
            <a:pPr algn="just"/>
            <a:r>
              <a:rPr lang="sr-Cyrl-RS" sz="2200" dirty="0"/>
              <a:t>Дефинишите правило </a:t>
            </a:r>
            <a:r>
              <a:rPr lang="sr-Latn-RS" sz="2200" dirty="0"/>
              <a:t>Li</a:t>
            </a:r>
            <a:r>
              <a:rPr lang="sr-Cyrl-RS" sz="2200" dirty="0"/>
              <a:t>.</a:t>
            </a:r>
          </a:p>
          <a:p>
            <a:pPr algn="just"/>
            <a:r>
              <a:rPr lang="sr-Cyrl-RS" sz="2200" dirty="0"/>
              <a:t>Ученици Конфучија су широко постављена правила, која је требало да обезбеде хармоничне односе у друштву сузили на пет односа. То су односи између:</a:t>
            </a:r>
          </a:p>
          <a:p>
            <a:pPr algn="just"/>
            <a:r>
              <a:rPr lang="sr-Cyrl-RS" sz="2200" dirty="0"/>
              <a:t>-владара и .......................</a:t>
            </a:r>
          </a:p>
          <a:p>
            <a:pPr algn="just"/>
            <a:r>
              <a:rPr lang="sr-Cyrl-RS" sz="2200" dirty="0"/>
              <a:t>-оца и ..................................</a:t>
            </a:r>
          </a:p>
          <a:p>
            <a:pPr algn="just"/>
            <a:r>
              <a:rPr lang="sr-Cyrl-RS" sz="2200" dirty="0"/>
              <a:t>-старијег брата и ..................</a:t>
            </a:r>
          </a:p>
          <a:p>
            <a:pPr algn="just"/>
            <a:r>
              <a:rPr lang="sr-Cyrl-RS" sz="2200" dirty="0"/>
              <a:t>-мужа и .................................</a:t>
            </a:r>
          </a:p>
          <a:p>
            <a:pPr algn="just"/>
            <a:r>
              <a:rPr lang="sr-Cyrl-RS" sz="2200" dirty="0"/>
              <a:t>-пријатеља и .........................</a:t>
            </a:r>
            <a:endParaRPr lang="sr-Latn-RS" sz="2200" dirty="0"/>
          </a:p>
          <a:p>
            <a:pPr algn="just"/>
            <a:r>
              <a:rPr lang="sr-Cyrl-RS" sz="2200" dirty="0"/>
              <a:t>Дефинишите правило </a:t>
            </a:r>
            <a:r>
              <a:rPr lang="sr-Latn-RS" sz="2200" dirty="0"/>
              <a:t>Fa</a:t>
            </a:r>
            <a:r>
              <a:rPr lang="sr-Cyrl-RS" sz="2200" dirty="0"/>
              <a:t>.</a:t>
            </a:r>
          </a:p>
          <a:p>
            <a:pPr algn="just"/>
            <a:endParaRPr lang="sr-Cyrl-RS" dirty="0"/>
          </a:p>
          <a:p>
            <a:endParaRPr lang="sr-Cyrl-RS" dirty="0"/>
          </a:p>
        </p:txBody>
      </p:sp>
    </p:spTree>
    <p:extLst>
      <p:ext uri="{BB962C8B-B14F-4D97-AF65-F5344CB8AC3E}">
        <p14:creationId xmlns:p14="http://schemas.microsoft.com/office/powerpoint/2010/main" val="325365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0D0EF-07A4-4F85-8174-41C3F33164DA}"/>
              </a:ext>
            </a:extLst>
          </p:cNvPr>
          <p:cNvSpPr>
            <a:spLocks noGrp="1"/>
          </p:cNvSpPr>
          <p:nvPr>
            <p:ph type="title"/>
          </p:nvPr>
        </p:nvSpPr>
        <p:spPr>
          <a:xfrm>
            <a:off x="2078736" y="964692"/>
            <a:ext cx="7729728" cy="734568"/>
          </a:xfrm>
        </p:spPr>
        <p:txBody>
          <a:bodyPr>
            <a:normAutofit fontScale="90000"/>
          </a:bodyPr>
          <a:lstStyle/>
          <a:p>
            <a:endParaRPr lang="sr-Cyrl-RS" dirty="0"/>
          </a:p>
        </p:txBody>
      </p:sp>
      <p:sp>
        <p:nvSpPr>
          <p:cNvPr id="3" name="Content Placeholder 2">
            <a:extLst>
              <a:ext uri="{FF2B5EF4-FFF2-40B4-BE49-F238E27FC236}">
                <a16:creationId xmlns:a16="http://schemas.microsoft.com/office/drawing/2014/main" id="{FB33414D-0C08-4237-A142-9A70DA334419}"/>
              </a:ext>
            </a:extLst>
          </p:cNvPr>
          <p:cNvSpPr>
            <a:spLocks noGrp="1"/>
          </p:cNvSpPr>
          <p:nvPr>
            <p:ph idx="1"/>
          </p:nvPr>
        </p:nvSpPr>
        <p:spPr>
          <a:xfrm>
            <a:off x="1607820" y="2034540"/>
            <a:ext cx="8862060" cy="3705487"/>
          </a:xfrm>
        </p:spPr>
        <p:txBody>
          <a:bodyPr>
            <a:normAutofit fontScale="92500" lnSpcReduction="20000"/>
          </a:bodyPr>
          <a:lstStyle/>
          <a:p>
            <a:pPr algn="just"/>
            <a:r>
              <a:rPr lang="sr-Cyrl-RS" sz="2000" dirty="0"/>
              <a:t>Јапанска држава оформљена је крајем 6. века, а јака држава створена је реформом по угледу на кинеско друштво и државу. Кинески узор је био присутан и у уређењу друштвених односа. До доношења закона правила понашања људи била су подвргнута моралним нормама, а закони који су донети рађени су по узору на кинеске законе. Временом је јапанска цивилизација попримила велике утицаје из западних цивлизација, али је ипак успела да у многим областима сачува своју индивидуалност. Због потребе усклађивања правних правила са производним односима морало се приступити реформи, а узор је тражен у западном праву.</a:t>
            </a:r>
          </a:p>
          <a:p>
            <a:pPr algn="just"/>
            <a:r>
              <a:rPr lang="sr-Cyrl-RS" sz="2000" dirty="0"/>
              <a:t>Које право је изабрано за модел?</a:t>
            </a:r>
          </a:p>
          <a:p>
            <a:pPr algn="just"/>
            <a:r>
              <a:rPr lang="sr-Cyrl-RS" sz="2000" dirty="0"/>
              <a:t>Наведите неке од законика који су донети. </a:t>
            </a:r>
          </a:p>
          <a:p>
            <a:pPr algn="just"/>
            <a:r>
              <a:rPr lang="sr-Cyrl-RS" sz="2000" dirty="0"/>
              <a:t>Након Другог светског рата настало је савремено јапанско право. Које право је имало одлучујући утицај на стварање тог права?</a:t>
            </a:r>
          </a:p>
          <a:p>
            <a:pPr algn="just"/>
            <a:endParaRPr lang="sr-Cyrl-RS" sz="2000" dirty="0"/>
          </a:p>
          <a:p>
            <a:pPr algn="just"/>
            <a:endParaRPr lang="sr-Cyrl-RS" sz="2000" dirty="0"/>
          </a:p>
          <a:p>
            <a:pPr algn="just"/>
            <a:endParaRPr lang="sr-Cyrl-RS" dirty="0"/>
          </a:p>
        </p:txBody>
      </p:sp>
    </p:spTree>
    <p:extLst>
      <p:ext uri="{BB962C8B-B14F-4D97-AF65-F5344CB8AC3E}">
        <p14:creationId xmlns:p14="http://schemas.microsoft.com/office/powerpoint/2010/main" val="527491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9FB10-039D-4C16-BB60-03316C9A3562}"/>
              </a:ext>
            </a:extLst>
          </p:cNvPr>
          <p:cNvSpPr>
            <a:spLocks noGrp="1"/>
          </p:cNvSpPr>
          <p:nvPr>
            <p:ph type="title"/>
          </p:nvPr>
        </p:nvSpPr>
        <p:spPr>
          <a:xfrm>
            <a:off x="2231136" y="964692"/>
            <a:ext cx="7729728" cy="528828"/>
          </a:xfrm>
        </p:spPr>
        <p:txBody>
          <a:bodyPr>
            <a:normAutofit fontScale="90000"/>
          </a:bodyPr>
          <a:lstStyle/>
          <a:p>
            <a:endParaRPr lang="sr-Cyrl-RS" dirty="0"/>
          </a:p>
        </p:txBody>
      </p:sp>
      <p:sp>
        <p:nvSpPr>
          <p:cNvPr id="3" name="Content Placeholder 2">
            <a:extLst>
              <a:ext uri="{FF2B5EF4-FFF2-40B4-BE49-F238E27FC236}">
                <a16:creationId xmlns:a16="http://schemas.microsoft.com/office/drawing/2014/main" id="{16B99651-C3E4-4CA2-AC0A-5A503348A654}"/>
              </a:ext>
            </a:extLst>
          </p:cNvPr>
          <p:cNvSpPr>
            <a:spLocks noGrp="1"/>
          </p:cNvSpPr>
          <p:nvPr>
            <p:ph idx="1"/>
          </p:nvPr>
        </p:nvSpPr>
        <p:spPr>
          <a:xfrm>
            <a:off x="1464815" y="2059618"/>
            <a:ext cx="9108489" cy="3833689"/>
          </a:xfrm>
        </p:spPr>
        <p:txBody>
          <a:bodyPr>
            <a:normAutofit/>
          </a:bodyPr>
          <a:lstStyle/>
          <a:p>
            <a:pPr algn="just"/>
            <a:r>
              <a:rPr lang="sr-Cyrl-RS" sz="2000" dirty="0"/>
              <a:t>1. Повежите појмове:</a:t>
            </a:r>
          </a:p>
          <a:p>
            <a:pPr algn="just"/>
            <a:r>
              <a:rPr lang="sr-Latn-RS" sz="2000" dirty="0"/>
              <a:t>Li                  </a:t>
            </a:r>
            <a:r>
              <a:rPr lang="sr-Cyrl-RS" sz="2000" dirty="0"/>
              <a:t>закон</a:t>
            </a:r>
            <a:endParaRPr lang="sr-Latn-RS" sz="2000" dirty="0"/>
          </a:p>
          <a:p>
            <a:pPr algn="just"/>
            <a:r>
              <a:rPr lang="sr-Latn-RS" sz="2000" dirty="0"/>
              <a:t>Fa</a:t>
            </a:r>
            <a:r>
              <a:rPr lang="sr-Cyrl-RS" sz="2000" dirty="0"/>
              <a:t>                        филозофско-етички принцип</a:t>
            </a:r>
            <a:endParaRPr lang="sr-Latn-RS" sz="2000" dirty="0"/>
          </a:p>
          <a:p>
            <a:pPr algn="just"/>
            <a:r>
              <a:rPr lang="sr-Latn-RS" sz="2000" dirty="0"/>
              <a:t>Jen</a:t>
            </a:r>
            <a:r>
              <a:rPr lang="sr-Cyrl-RS" sz="2000" dirty="0"/>
              <a:t>                      човечност</a:t>
            </a:r>
          </a:p>
          <a:p>
            <a:pPr algn="just"/>
            <a:r>
              <a:rPr lang="sr-Cyrl-RS" sz="2000" dirty="0"/>
              <a:t>2. Правни систем Кине и Јапана припадају посебној породици права?</a:t>
            </a:r>
          </a:p>
          <a:p>
            <a:pPr marL="0" indent="0" algn="just">
              <a:buNone/>
            </a:pPr>
            <a:r>
              <a:rPr lang="sr-Cyrl-RS" sz="2000" dirty="0"/>
              <a:t>                    Да                                                                                          Не </a:t>
            </a:r>
          </a:p>
          <a:p>
            <a:pPr marL="0" indent="0" algn="just">
              <a:buNone/>
            </a:pPr>
            <a:r>
              <a:rPr lang="sr-Cyrl-RS" sz="2000" dirty="0"/>
              <a:t>    3. Тзв. неравноправним уговорима се дозвољава екстериторијалност што подразумева судску надлежност земаља са којима је уговор закључен?</a:t>
            </a:r>
          </a:p>
          <a:p>
            <a:pPr marL="0" indent="0" algn="just">
              <a:buNone/>
            </a:pPr>
            <a:r>
              <a:rPr lang="sr-Cyrl-RS" sz="2000" dirty="0"/>
              <a:t>                 Да                                                                                               Не</a:t>
            </a:r>
            <a:endParaRPr lang="sr-Latn-RS" sz="2000" dirty="0"/>
          </a:p>
          <a:p>
            <a:pPr algn="just"/>
            <a:endParaRPr lang="sr-Cyrl-RS" sz="2000" dirty="0"/>
          </a:p>
          <a:p>
            <a:pPr marL="0" indent="0" algn="just">
              <a:buNone/>
            </a:pPr>
            <a:endParaRPr lang="sr-Cyrl-RS" sz="2000" dirty="0"/>
          </a:p>
          <a:p>
            <a:pPr marL="0" indent="0" algn="just">
              <a:buNone/>
            </a:pPr>
            <a:endParaRPr lang="sr-Cyrl-RS" sz="2000" dirty="0"/>
          </a:p>
          <a:p>
            <a:pPr algn="just"/>
            <a:endParaRPr lang="sr-Cyrl-RS" sz="2000" dirty="0"/>
          </a:p>
        </p:txBody>
      </p:sp>
    </p:spTree>
    <p:extLst>
      <p:ext uri="{BB962C8B-B14F-4D97-AF65-F5344CB8AC3E}">
        <p14:creationId xmlns:p14="http://schemas.microsoft.com/office/powerpoint/2010/main" val="1231900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24F69-26FA-4E65-9574-198DF8C3E880}"/>
              </a:ext>
            </a:extLst>
          </p:cNvPr>
          <p:cNvSpPr>
            <a:spLocks noGrp="1"/>
          </p:cNvSpPr>
          <p:nvPr>
            <p:ph type="title"/>
          </p:nvPr>
        </p:nvSpPr>
        <p:spPr>
          <a:xfrm>
            <a:off x="2231136" y="964692"/>
            <a:ext cx="7729728" cy="528828"/>
          </a:xfrm>
        </p:spPr>
        <p:txBody>
          <a:bodyPr>
            <a:normAutofit fontScale="90000"/>
          </a:bodyPr>
          <a:lstStyle/>
          <a:p>
            <a:endParaRPr lang="sr-Cyrl-RS" dirty="0"/>
          </a:p>
        </p:txBody>
      </p:sp>
      <p:sp>
        <p:nvSpPr>
          <p:cNvPr id="3" name="Content Placeholder 2">
            <a:extLst>
              <a:ext uri="{FF2B5EF4-FFF2-40B4-BE49-F238E27FC236}">
                <a16:creationId xmlns:a16="http://schemas.microsoft.com/office/drawing/2014/main" id="{9A9CB5B8-A9E8-4B7A-A772-7A3B3AE188F9}"/>
              </a:ext>
            </a:extLst>
          </p:cNvPr>
          <p:cNvSpPr>
            <a:spLocks noGrp="1"/>
          </p:cNvSpPr>
          <p:nvPr>
            <p:ph idx="1"/>
          </p:nvPr>
        </p:nvSpPr>
        <p:spPr>
          <a:xfrm>
            <a:off x="1571348" y="1890944"/>
            <a:ext cx="9090734" cy="3849083"/>
          </a:xfrm>
        </p:spPr>
        <p:txBody>
          <a:bodyPr>
            <a:normAutofit/>
          </a:bodyPr>
          <a:lstStyle/>
          <a:p>
            <a:pPr algn="just"/>
            <a:r>
              <a:rPr lang="sr-Cyrl-RS" sz="2000" dirty="0"/>
              <a:t>4. У старој Кини спор који се појави између чланова породице, на пример између старијег и млађег брата решиће:</a:t>
            </a:r>
          </a:p>
          <a:p>
            <a:pPr algn="just"/>
            <a:r>
              <a:rPr lang="sr-Cyrl-RS" sz="2000" dirty="0"/>
              <a:t>а) отац</a:t>
            </a:r>
          </a:p>
          <a:p>
            <a:pPr algn="just"/>
            <a:r>
              <a:rPr lang="sr-Cyrl-RS" sz="2000" dirty="0"/>
              <a:t>б) суд</a:t>
            </a:r>
          </a:p>
          <a:p>
            <a:pPr algn="just"/>
            <a:r>
              <a:rPr lang="sr-Cyrl-RS" sz="2000" dirty="0"/>
              <a:t>в)угледни члан заједнице</a:t>
            </a:r>
          </a:p>
          <a:p>
            <a:pPr algn="just"/>
            <a:r>
              <a:rPr lang="sr-Cyrl-RS" sz="2000" dirty="0"/>
              <a:t>5. Правилима </a:t>
            </a:r>
            <a:r>
              <a:rPr lang="sr-Latn-RS" sz="2000" dirty="0"/>
              <a:t>Li</a:t>
            </a:r>
            <a:r>
              <a:rPr lang="sr-Cyrl-RS" sz="2000" dirty="0"/>
              <a:t> решавају се следећи односи између:</a:t>
            </a:r>
          </a:p>
          <a:p>
            <a:pPr algn="just"/>
            <a:r>
              <a:rPr lang="sr-Cyrl-RS" sz="2000" dirty="0"/>
              <a:t>а) оца и сина                                         Да         Не</a:t>
            </a:r>
          </a:p>
          <a:p>
            <a:pPr algn="just"/>
            <a:r>
              <a:rPr lang="sr-Cyrl-RS" sz="2000" dirty="0"/>
              <a:t>б) владара и владара                       Да          Не</a:t>
            </a:r>
          </a:p>
          <a:p>
            <a:pPr algn="just"/>
            <a:r>
              <a:rPr lang="sr-Cyrl-RS" sz="2000" dirty="0"/>
              <a:t>в) пријатеља и пријатеља              Да          Не</a:t>
            </a:r>
          </a:p>
        </p:txBody>
      </p:sp>
    </p:spTree>
    <p:extLst>
      <p:ext uri="{BB962C8B-B14F-4D97-AF65-F5344CB8AC3E}">
        <p14:creationId xmlns:p14="http://schemas.microsoft.com/office/powerpoint/2010/main" val="1081662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7543C-1A6C-4EDC-951B-F1F6250A5E26}"/>
              </a:ext>
            </a:extLst>
          </p:cNvPr>
          <p:cNvSpPr>
            <a:spLocks noGrp="1"/>
          </p:cNvSpPr>
          <p:nvPr>
            <p:ph type="title"/>
          </p:nvPr>
        </p:nvSpPr>
        <p:spPr>
          <a:xfrm>
            <a:off x="2231136" y="964692"/>
            <a:ext cx="7729728" cy="722065"/>
          </a:xfrm>
        </p:spPr>
        <p:txBody>
          <a:bodyPr>
            <a:normAutofit fontScale="90000"/>
          </a:bodyPr>
          <a:lstStyle/>
          <a:p>
            <a:endParaRPr lang="sr-Cyrl-RS" dirty="0"/>
          </a:p>
        </p:txBody>
      </p:sp>
      <p:sp>
        <p:nvSpPr>
          <p:cNvPr id="3" name="Content Placeholder 2">
            <a:extLst>
              <a:ext uri="{FF2B5EF4-FFF2-40B4-BE49-F238E27FC236}">
                <a16:creationId xmlns:a16="http://schemas.microsoft.com/office/drawing/2014/main" id="{F7963C4D-792C-452A-8B21-13EBF30C2942}"/>
              </a:ext>
            </a:extLst>
          </p:cNvPr>
          <p:cNvSpPr>
            <a:spLocks noGrp="1"/>
          </p:cNvSpPr>
          <p:nvPr>
            <p:ph idx="1"/>
          </p:nvPr>
        </p:nvSpPr>
        <p:spPr>
          <a:xfrm>
            <a:off x="1518081" y="2175030"/>
            <a:ext cx="8984201" cy="3564998"/>
          </a:xfrm>
        </p:spPr>
        <p:txBody>
          <a:bodyPr/>
          <a:lstStyle/>
          <a:p>
            <a:pPr algn="just"/>
            <a:r>
              <a:rPr lang="sr-Cyrl-RS" sz="2000" dirty="0"/>
              <a:t>6. Највећи број становништва у Јапану, посебно сеоског, остао је веран конфучијанској традицији и мирном решавању цивилних спорова. </a:t>
            </a:r>
          </a:p>
          <a:p>
            <a:pPr algn="just"/>
            <a:r>
              <a:rPr lang="sr-Cyrl-RS" sz="2000" dirty="0"/>
              <a:t>Уколико се спор не реши споразумом између сукобљених странака може се образовати арбитражни одбор од стране суда на предлог једне стране. Чланови одбора који су одређени да решавају спор су лаици, а председник мора бити судија. Циљ састављеног одбора је да покуша да реши спор споразумом.</a:t>
            </a:r>
          </a:p>
          <a:p>
            <a:pPr algn="just"/>
            <a:r>
              <a:rPr lang="sr-Cyrl-RS" sz="2000" dirty="0"/>
              <a:t>Уколико одбор не реши спор да ли је дозвољена тужба пред редовним судом?</a:t>
            </a:r>
          </a:p>
          <a:p>
            <a:pPr algn="just"/>
            <a:endParaRPr lang="sr-Cyrl-RS" sz="2000" dirty="0"/>
          </a:p>
          <a:p>
            <a:pPr algn="just"/>
            <a:endParaRPr lang="sr-Cyrl-RS" dirty="0"/>
          </a:p>
        </p:txBody>
      </p:sp>
    </p:spTree>
    <p:extLst>
      <p:ext uri="{BB962C8B-B14F-4D97-AF65-F5344CB8AC3E}">
        <p14:creationId xmlns:p14="http://schemas.microsoft.com/office/powerpoint/2010/main" val="1218381220"/>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93</TotalTime>
  <Words>623</Words>
  <Application>Microsoft Office PowerPoint</Application>
  <PresentationFormat>Widescreen</PresentationFormat>
  <Paragraphs>48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Corbel</vt:lpstr>
      <vt:lpstr>Gill Sans MT</vt:lpstr>
      <vt:lpstr>Parcel</vt:lpstr>
      <vt:lpstr>Правни круг далеког истока</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Правни круг далеког истока</dc:title>
  <dc:creator>Milica Sovrlic</dc:creator>
  <cp:lastModifiedBy>Milica Sovrlic</cp:lastModifiedBy>
  <cp:revision>11</cp:revision>
  <dcterms:created xsi:type="dcterms:W3CDTF">2020-05-10T11:12:26Z</dcterms:created>
  <dcterms:modified xsi:type="dcterms:W3CDTF">2020-05-11T18:58:37Z</dcterms:modified>
</cp:coreProperties>
</file>