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77" d="100"/>
          <a:sy n="77" d="100"/>
        </p:scale>
        <p:origin x="-11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5/21/2020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ezbednost.org/upload/document/na_putu_prevencije_nasilja_na_sportskim_priredbama.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Cyrl-BA" sz="5400" dirty="0" smtClean="0"/>
              <a:t>Назив предмета: Криминалистика</a:t>
            </a:r>
            <a:endParaRPr lang="en-US" sz="5400" dirty="0"/>
          </a:p>
        </p:txBody>
      </p:sp>
      <p:sp>
        <p:nvSpPr>
          <p:cNvPr id="3" name="Subtitle 2"/>
          <p:cNvSpPr>
            <a:spLocks noGrp="1"/>
          </p:cNvSpPr>
          <p:nvPr>
            <p:ph type="subTitle" idx="1"/>
          </p:nvPr>
        </p:nvSpPr>
        <p:spPr/>
        <p:txBody>
          <a:bodyPr>
            <a:normAutofit/>
          </a:bodyPr>
          <a:lstStyle/>
          <a:p>
            <a:r>
              <a:rPr lang="sr-Cyrl-BA" dirty="0" smtClean="0"/>
              <a:t>Назив теме: Насиље на спортским приредбама</a:t>
            </a:r>
          </a:p>
          <a:p>
            <a:r>
              <a:rPr lang="sr-Cyrl-BA" dirty="0" smtClean="0"/>
              <a:t>Шифра презентације: </a:t>
            </a:r>
            <a:r>
              <a:rPr lang="sr-Cyrl-BA" b="1" dirty="0" smtClean="0"/>
              <a:t>П1420</a:t>
            </a:r>
            <a:endParaRPr lang="en-US" b="1" dirty="0"/>
          </a:p>
        </p:txBody>
      </p:sp>
    </p:spTree>
    <p:extLst>
      <p:ext uri="{BB962C8B-B14F-4D97-AF65-F5344CB8AC3E}">
        <p14:creationId xmlns:p14="http://schemas.microsoft.com/office/powerpoint/2010/main" val="37462356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txBody>
          <a:bodyPr>
            <a:normAutofit/>
          </a:bodyPr>
          <a:lstStyle/>
          <a:p>
            <a:r>
              <a:rPr lang="sr-Cyrl-BA" sz="4400" dirty="0" smtClean="0"/>
              <a:t>Први облици насиља на спортским манифестацијама</a:t>
            </a:r>
            <a:endParaRPr lang="en-US" sz="4400" dirty="0"/>
          </a:p>
        </p:txBody>
      </p:sp>
      <p:sp>
        <p:nvSpPr>
          <p:cNvPr id="3" name="Content Placeholder 2"/>
          <p:cNvSpPr>
            <a:spLocks noGrp="1"/>
          </p:cNvSpPr>
          <p:nvPr>
            <p:ph idx="1"/>
          </p:nvPr>
        </p:nvSpPr>
        <p:spPr>
          <a:xfrm>
            <a:off x="457200" y="2148864"/>
            <a:ext cx="8229600" cy="3923342"/>
          </a:xfrm>
        </p:spPr>
        <p:txBody>
          <a:bodyPr/>
          <a:lstStyle/>
          <a:p>
            <a:pPr algn="just"/>
            <a:r>
              <a:rPr lang="sr-Cyrl-BA" dirty="0" smtClean="0"/>
              <a:t>Први облици насиља на спортским манифестацијама јављају се са организацијом првих спортских приредби у старој Атини</a:t>
            </a:r>
          </a:p>
          <a:p>
            <a:pPr algn="just"/>
            <a:r>
              <a:rPr lang="sr-Cyrl-BA" dirty="0" smtClean="0"/>
              <a:t>Гладијаторске борбе у старом Риму, Тацит наводи у делу Анали, пример сукоба навијача у гладијаторској борби у Помпеји, који је почео међусобним увредама, настављен је каменовањем а прешао је у оружани сукоб</a:t>
            </a:r>
          </a:p>
          <a:p>
            <a:pPr marL="137160" indent="0" algn="just">
              <a:buNone/>
            </a:pPr>
            <a:endParaRPr lang="sr-Cyrl-BA" dirty="0" smtClean="0"/>
          </a:p>
          <a:p>
            <a:endParaRPr lang="en-US" dirty="0"/>
          </a:p>
        </p:txBody>
      </p:sp>
    </p:spTree>
    <p:extLst>
      <p:ext uri="{BB962C8B-B14F-4D97-AF65-F5344CB8AC3E}">
        <p14:creationId xmlns:p14="http://schemas.microsoft.com/office/powerpoint/2010/main" val="204425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571636"/>
          </a:xfrm>
        </p:spPr>
        <p:txBody>
          <a:bodyPr>
            <a:noAutofit/>
          </a:bodyPr>
          <a:lstStyle/>
          <a:p>
            <a:r>
              <a:rPr lang="sr-Cyrl-BA" sz="4400" dirty="0" smtClean="0"/>
              <a:t>Појавни облици насиља на спортским манифестацијама</a:t>
            </a:r>
            <a:endParaRPr lang="en-US" sz="4400" dirty="0"/>
          </a:p>
        </p:txBody>
      </p:sp>
      <p:sp>
        <p:nvSpPr>
          <p:cNvPr id="3" name="Content Placeholder 2"/>
          <p:cNvSpPr>
            <a:spLocks noGrp="1"/>
          </p:cNvSpPr>
          <p:nvPr>
            <p:ph idx="1"/>
          </p:nvPr>
        </p:nvSpPr>
        <p:spPr>
          <a:xfrm>
            <a:off x="457200" y="1791674"/>
            <a:ext cx="8229600" cy="4709160"/>
          </a:xfrm>
        </p:spPr>
        <p:txBody>
          <a:bodyPr/>
          <a:lstStyle/>
          <a:p>
            <a:pPr algn="just"/>
            <a:r>
              <a:rPr lang="sr-Cyrl-BA" dirty="0" smtClean="0"/>
              <a:t>Појединачни напади на противничке навијаче</a:t>
            </a:r>
          </a:p>
          <a:p>
            <a:pPr algn="just"/>
            <a:r>
              <a:rPr lang="sr-Cyrl-BA" dirty="0" smtClean="0"/>
              <a:t>Групне туче навијачих група</a:t>
            </a:r>
          </a:p>
          <a:p>
            <a:pPr algn="just"/>
            <a:r>
              <a:rPr lang="sr-Cyrl-BA" dirty="0" smtClean="0"/>
              <a:t>Уношење пиротехничких средстава и бацање на спортско игралиште</a:t>
            </a:r>
          </a:p>
          <a:p>
            <a:pPr algn="just"/>
            <a:r>
              <a:rPr lang="sr-Cyrl-BA" dirty="0" smtClean="0"/>
              <a:t>Упади у терен са циљем прекидања спортске утакмице</a:t>
            </a:r>
          </a:p>
          <a:p>
            <a:pPr algn="just"/>
            <a:r>
              <a:rPr lang="sr-Cyrl-BA" dirty="0" smtClean="0"/>
              <a:t>Уништење возила у правцу кретања навијача</a:t>
            </a:r>
          </a:p>
          <a:p>
            <a:pPr algn="just"/>
            <a:r>
              <a:rPr lang="sr-Cyrl-BA" dirty="0" smtClean="0"/>
              <a:t>Исписивање графита</a:t>
            </a:r>
          </a:p>
          <a:p>
            <a:pPr algn="just"/>
            <a:r>
              <a:rPr lang="sr-Cyrl-BA" dirty="0" smtClean="0"/>
              <a:t>Изазивање националне, расне нетрепељивости</a:t>
            </a:r>
          </a:p>
          <a:p>
            <a:endParaRPr lang="en-US" dirty="0"/>
          </a:p>
        </p:txBody>
      </p:sp>
    </p:spTree>
    <p:extLst>
      <p:ext uri="{BB962C8B-B14F-4D97-AF65-F5344CB8AC3E}">
        <p14:creationId xmlns:p14="http://schemas.microsoft.com/office/powerpoint/2010/main" val="20810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BA" sz="4400" dirty="0" smtClean="0"/>
              <a:t>Насиље међу спортистима</a:t>
            </a:r>
            <a:endParaRPr lang="en-US" sz="4400" dirty="0"/>
          </a:p>
        </p:txBody>
      </p:sp>
      <p:sp>
        <p:nvSpPr>
          <p:cNvPr id="3" name="Content Placeholder 2"/>
          <p:cNvSpPr>
            <a:spLocks noGrp="1"/>
          </p:cNvSpPr>
          <p:nvPr>
            <p:ph idx="1"/>
          </p:nvPr>
        </p:nvSpPr>
        <p:spPr>
          <a:xfrm>
            <a:off x="457200" y="1571612"/>
            <a:ext cx="8229600" cy="4709160"/>
          </a:xfrm>
        </p:spPr>
        <p:txBody>
          <a:bodyPr>
            <a:normAutofit fontScale="92500" lnSpcReduction="20000"/>
          </a:bodyPr>
          <a:lstStyle/>
          <a:p>
            <a:pPr algn="just"/>
            <a:r>
              <a:rPr lang="sr-Cyrl-BA" dirty="0" smtClean="0"/>
              <a:t>Више од 1/3 спортиста било је барем једном жртва неког вида насиља</a:t>
            </a:r>
          </a:p>
          <a:p>
            <a:pPr algn="just"/>
            <a:r>
              <a:rPr lang="sr-Cyrl-BA" dirty="0" smtClean="0"/>
              <a:t>Спортиста који доживи насиље на насиље одговара:</a:t>
            </a:r>
          </a:p>
          <a:p>
            <a:pPr marL="137160" indent="0" algn="just">
              <a:buNone/>
            </a:pPr>
            <a:r>
              <a:rPr lang="sr-Latn-RS" dirty="0" smtClean="0"/>
              <a:t>-</a:t>
            </a:r>
            <a:r>
              <a:rPr lang="sr-Cyrl-BA" dirty="0" smtClean="0"/>
              <a:t>Тражећи помоћ стручних лица 31%</a:t>
            </a:r>
          </a:p>
          <a:p>
            <a:pPr marL="137160" indent="0" algn="just">
              <a:buNone/>
            </a:pPr>
            <a:r>
              <a:rPr lang="sr-Latn-RS" dirty="0" smtClean="0"/>
              <a:t>-</a:t>
            </a:r>
            <a:r>
              <a:rPr lang="sr-Cyrl-BA" dirty="0" smtClean="0"/>
              <a:t>Одговара насиљем  28.5 %</a:t>
            </a:r>
          </a:p>
          <a:p>
            <a:pPr marL="137160" indent="0" algn="just">
              <a:buNone/>
            </a:pPr>
            <a:r>
              <a:rPr lang="sr-Latn-RS" dirty="0" smtClean="0"/>
              <a:t>-</a:t>
            </a:r>
            <a:r>
              <a:rPr lang="sr-Cyrl-BA" dirty="0" smtClean="0"/>
              <a:t>Трпи насиље 15%</a:t>
            </a:r>
          </a:p>
          <a:p>
            <a:pPr marL="137160" indent="0" algn="just">
              <a:buNone/>
            </a:pPr>
            <a:r>
              <a:rPr lang="sr-Latn-RS" dirty="0" smtClean="0"/>
              <a:t>-</a:t>
            </a:r>
            <a:r>
              <a:rPr lang="sr-Cyrl-BA" dirty="0" smtClean="0"/>
              <a:t>Навикава се на насиље 20%</a:t>
            </a:r>
          </a:p>
          <a:p>
            <a:pPr marL="137160" indent="0" algn="just"/>
            <a:r>
              <a:rPr lang="sr-Cyrl-BA" dirty="0" smtClean="0"/>
              <a:t>Облици насиља су : </a:t>
            </a:r>
          </a:p>
          <a:p>
            <a:pPr marL="651510" indent="-514350" algn="just">
              <a:buFont typeface="+mj-lt"/>
              <a:buAutoNum type="arabicPeriod"/>
            </a:pPr>
            <a:r>
              <a:rPr lang="sr-Cyrl-BA" dirty="0" smtClean="0"/>
              <a:t>Вербално насиље </a:t>
            </a:r>
          </a:p>
          <a:p>
            <a:pPr marL="651510" indent="-514350" algn="just">
              <a:buFont typeface="+mj-lt"/>
              <a:buAutoNum type="arabicPeriod"/>
            </a:pPr>
            <a:r>
              <a:rPr lang="sr-Cyrl-BA" dirty="0" smtClean="0"/>
              <a:t>Физичко насиље</a:t>
            </a:r>
          </a:p>
          <a:p>
            <a:pPr marL="651510" indent="-514350" algn="just">
              <a:buFont typeface="+mj-lt"/>
              <a:buAutoNum type="arabicPeriod"/>
            </a:pPr>
            <a:r>
              <a:rPr lang="sr-Cyrl-BA" dirty="0" smtClean="0"/>
              <a:t>Додатни физички напори</a:t>
            </a:r>
            <a:endParaRPr lang="en-US" dirty="0"/>
          </a:p>
        </p:txBody>
      </p:sp>
    </p:spTree>
    <p:extLst>
      <p:ext uri="{BB962C8B-B14F-4D97-AF65-F5344CB8AC3E}">
        <p14:creationId xmlns:p14="http://schemas.microsoft.com/office/powerpoint/2010/main" val="27279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a:bodyPr>
          <a:lstStyle/>
          <a:p>
            <a:r>
              <a:rPr lang="sr-Cyrl-BA" sz="4400" dirty="0" smtClean="0"/>
              <a:t>Насиље гледалаца</a:t>
            </a:r>
            <a:endParaRPr lang="en-US" sz="4400" dirty="0"/>
          </a:p>
        </p:txBody>
      </p:sp>
      <p:sp>
        <p:nvSpPr>
          <p:cNvPr id="3" name="Content Placeholder 2"/>
          <p:cNvSpPr>
            <a:spLocks noGrp="1"/>
          </p:cNvSpPr>
          <p:nvPr>
            <p:ph idx="1"/>
          </p:nvPr>
        </p:nvSpPr>
        <p:spPr>
          <a:xfrm>
            <a:off x="71406" y="1214422"/>
            <a:ext cx="9072594" cy="4643470"/>
          </a:xfrm>
        </p:spPr>
        <p:txBody>
          <a:bodyPr>
            <a:normAutofit/>
          </a:bodyPr>
          <a:lstStyle/>
          <a:p>
            <a:pPr marL="137160" indent="0" algn="just">
              <a:buNone/>
            </a:pPr>
            <a:r>
              <a:rPr lang="sr-Cyrl-BA" dirty="0" smtClean="0"/>
              <a:t>Облици насиља :</a:t>
            </a:r>
          </a:p>
          <a:p>
            <a:pPr marL="651510" indent="-514350" algn="just">
              <a:buFont typeface="+mj-lt"/>
              <a:buAutoNum type="arabicPeriod"/>
            </a:pPr>
            <a:r>
              <a:rPr lang="sr-Cyrl-BA" dirty="0" smtClean="0"/>
              <a:t>Дискриминационо вређање</a:t>
            </a:r>
          </a:p>
          <a:p>
            <a:pPr marL="651510" indent="-514350" algn="just">
              <a:buFont typeface="+mj-lt"/>
              <a:buAutoNum type="arabicPeriod"/>
            </a:pPr>
            <a:r>
              <a:rPr lang="sr-Cyrl-BA" dirty="0" smtClean="0"/>
              <a:t>Физичко насиља са телесним повређивањем са могућношћу смртног исхода</a:t>
            </a:r>
          </a:p>
          <a:p>
            <a:pPr marL="651510" indent="-514350" algn="just">
              <a:buFont typeface="+mj-lt"/>
              <a:buAutoNum type="arabicPeriod"/>
            </a:pPr>
            <a:r>
              <a:rPr lang="sr-Cyrl-BA" dirty="0" smtClean="0"/>
              <a:t>Узнемиравање јавног реда и мира</a:t>
            </a:r>
          </a:p>
          <a:p>
            <a:pPr marL="651510" indent="-514350" algn="just">
              <a:buFont typeface="+mj-lt"/>
              <a:buAutoNum type="arabicPeriod"/>
            </a:pPr>
            <a:r>
              <a:rPr lang="sr-Cyrl-BA" dirty="0" smtClean="0"/>
              <a:t>Угрожавање опште сигурности пиротехничким средствима</a:t>
            </a:r>
          </a:p>
          <a:p>
            <a:pPr marL="651510" indent="-514350" algn="just">
              <a:buFont typeface="+mj-lt"/>
              <a:buAutoNum type="arabicPeriod"/>
            </a:pPr>
            <a:r>
              <a:rPr lang="sr-Cyrl-BA" dirty="0" smtClean="0"/>
              <a:t>Конзумирање наркотика</a:t>
            </a:r>
          </a:p>
          <a:p>
            <a:pPr marL="651510" indent="-514350" algn="just">
              <a:buFont typeface="+mj-lt"/>
              <a:buAutoNum type="arabicPeriod"/>
            </a:pPr>
            <a:r>
              <a:rPr lang="sr-Cyrl-BA" dirty="0" smtClean="0"/>
              <a:t>Улазак на спортско игралиште</a:t>
            </a:r>
          </a:p>
        </p:txBody>
      </p:sp>
      <p:pic>
        <p:nvPicPr>
          <p:cNvPr id="4" name="Picture 3" descr="Screenshot_1.png"/>
          <p:cNvPicPr>
            <a:picLocks noChangeAspect="1"/>
          </p:cNvPicPr>
          <p:nvPr/>
        </p:nvPicPr>
        <p:blipFill>
          <a:blip r:embed="rId2"/>
          <a:stretch>
            <a:fillRect/>
          </a:stretch>
        </p:blipFill>
        <p:spPr>
          <a:xfrm>
            <a:off x="5508104" y="4286256"/>
            <a:ext cx="3493052" cy="2428892"/>
          </a:xfrm>
          <a:prstGeom prst="rect">
            <a:avLst/>
          </a:prstGeom>
          <a:ln>
            <a:noFill/>
          </a:ln>
          <a:effectLst>
            <a:softEdge rad="112500"/>
          </a:effectLst>
        </p:spPr>
      </p:pic>
    </p:spTree>
    <p:extLst>
      <p:ext uri="{BB962C8B-B14F-4D97-AF65-F5344CB8AC3E}">
        <p14:creationId xmlns:p14="http://schemas.microsoft.com/office/powerpoint/2010/main" val="2250349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2011354"/>
          </a:xfrm>
        </p:spPr>
        <p:txBody>
          <a:bodyPr>
            <a:noAutofit/>
          </a:bodyPr>
          <a:lstStyle/>
          <a:p>
            <a:r>
              <a:rPr lang="sr-Cyrl-BA" sz="4400" dirty="0" smtClean="0"/>
              <a:t>Насиље на спортским приредбама у упоредној пракси</a:t>
            </a:r>
            <a:endParaRPr lang="en-US" sz="4400" dirty="0"/>
          </a:p>
        </p:txBody>
      </p:sp>
      <p:sp>
        <p:nvSpPr>
          <p:cNvPr id="3" name="Content Placeholder 2"/>
          <p:cNvSpPr>
            <a:spLocks noGrp="1"/>
          </p:cNvSpPr>
          <p:nvPr>
            <p:ph idx="1"/>
          </p:nvPr>
        </p:nvSpPr>
        <p:spPr>
          <a:xfrm>
            <a:off x="428596" y="2363178"/>
            <a:ext cx="8229600" cy="4280532"/>
          </a:xfrm>
        </p:spPr>
        <p:txBody>
          <a:bodyPr/>
          <a:lstStyle/>
          <a:p>
            <a:pPr algn="just"/>
            <a:r>
              <a:rPr lang="sr-Cyrl-BA" dirty="0" smtClean="0"/>
              <a:t>Вршење насиља на спортским приредбама нарочито се везује за следеће државе : Велика Британија, Француска,Аргентина, Бразил, Мексико, Хондурас, Хрватска,Грчка,БИХ,Србија</a:t>
            </a:r>
          </a:p>
          <a:p>
            <a:pPr algn="just"/>
            <a:r>
              <a:rPr lang="sr-Cyrl-BA" dirty="0" smtClean="0"/>
              <a:t>Различити правни системи на различите начине боре се са овим проблемом. Узроци насиља на спортским приредбама различитог су карактера у свакој држави самим тим акценат у спречавању је на другачији начин предвиђен</a:t>
            </a:r>
            <a:endParaRPr lang="en-US" dirty="0"/>
          </a:p>
        </p:txBody>
      </p:sp>
    </p:spTree>
    <p:extLst>
      <p:ext uri="{BB962C8B-B14F-4D97-AF65-F5344CB8AC3E}">
        <p14:creationId xmlns:p14="http://schemas.microsoft.com/office/powerpoint/2010/main" val="3851729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Велика Британија</a:t>
            </a:r>
            <a:endParaRPr lang="en-US" sz="4400" dirty="0"/>
          </a:p>
        </p:txBody>
      </p:sp>
      <p:sp>
        <p:nvSpPr>
          <p:cNvPr id="3" name="Content Placeholder 2"/>
          <p:cNvSpPr>
            <a:spLocks noGrp="1"/>
          </p:cNvSpPr>
          <p:nvPr>
            <p:ph idx="1"/>
          </p:nvPr>
        </p:nvSpPr>
        <p:spPr/>
        <p:txBody>
          <a:bodyPr>
            <a:normAutofit fontScale="92500"/>
          </a:bodyPr>
          <a:lstStyle/>
          <a:p>
            <a:pPr algn="just"/>
            <a:r>
              <a:rPr lang="sr-Cyrl-BA" dirty="0" smtClean="0"/>
              <a:t>Колевка фудбала, колевка насиља на фудбалским утакмицама, колевка системског решења борбе против насиља.</a:t>
            </a:r>
          </a:p>
          <a:p>
            <a:pPr algn="just"/>
            <a:r>
              <a:rPr lang="sr-Cyrl-BA" dirty="0" smtClean="0"/>
              <a:t>29.05.1985 Хејсел, финале Купа Европских шампиона , 39 људи је изгубило живот, повређено  је 600 људи</a:t>
            </a:r>
          </a:p>
          <a:p>
            <a:pPr algn="just"/>
            <a:r>
              <a:rPr lang="sr-Cyrl-BA" dirty="0" smtClean="0"/>
              <a:t>15.04.1989 Хилсборо, полуфинале ФА Купа 96 људи изгубило је живот, повређено је 766 навијача</a:t>
            </a:r>
          </a:p>
          <a:p>
            <a:pPr algn="just"/>
            <a:r>
              <a:rPr lang="sr-Cyrl-BA" dirty="0" smtClean="0"/>
              <a:t>1989 Закон о фудбалским навијачима , забрана пристувовања спортским приредбама лицима који немају безбедносни сертификат</a:t>
            </a:r>
            <a:endParaRPr lang="en-US" dirty="0"/>
          </a:p>
        </p:txBody>
      </p:sp>
    </p:spTree>
    <p:extLst>
      <p:ext uri="{BB962C8B-B14F-4D97-AF65-F5344CB8AC3E}">
        <p14:creationId xmlns:p14="http://schemas.microsoft.com/office/powerpoint/2010/main" val="2355955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Немачка</a:t>
            </a:r>
            <a:endParaRPr lang="en-US" sz="4400" dirty="0"/>
          </a:p>
        </p:txBody>
      </p:sp>
      <p:sp>
        <p:nvSpPr>
          <p:cNvPr id="3" name="Content Placeholder 2"/>
          <p:cNvSpPr>
            <a:spLocks noGrp="1"/>
          </p:cNvSpPr>
          <p:nvPr>
            <p:ph idx="1"/>
          </p:nvPr>
        </p:nvSpPr>
        <p:spPr/>
        <p:txBody>
          <a:bodyPr>
            <a:normAutofit lnSpcReduction="10000"/>
          </a:bodyPr>
          <a:lstStyle/>
          <a:p>
            <a:pPr algn="just"/>
            <a:r>
              <a:rPr lang="sr-Cyrl-BA" dirty="0" smtClean="0"/>
              <a:t>Европско првенство у фудбалу 1988, ухапшено је  више од 1200 људи због насиља на спортским приредбама</a:t>
            </a:r>
          </a:p>
          <a:p>
            <a:pPr algn="just"/>
            <a:r>
              <a:rPr lang="sr-Cyrl-BA" dirty="0" smtClean="0"/>
              <a:t>Припреме за светско првенство у фудбалу 2006 године :</a:t>
            </a:r>
          </a:p>
          <a:p>
            <a:pPr marL="651510" indent="-514350" algn="just">
              <a:buFont typeface="+mj-lt"/>
              <a:buAutoNum type="arabicPeriod"/>
            </a:pPr>
            <a:r>
              <a:rPr lang="sr-Cyrl-BA" dirty="0" smtClean="0"/>
              <a:t>1 милијарда евра у безбедносну заштиту фудбалских објеката</a:t>
            </a:r>
          </a:p>
          <a:p>
            <a:pPr marL="651510" indent="-514350" algn="just">
              <a:buFont typeface="+mj-lt"/>
              <a:buAutoNum type="arabicPeriod"/>
            </a:pPr>
            <a:r>
              <a:rPr lang="sr-Cyrl-BA" dirty="0" smtClean="0"/>
              <a:t>Едукативни програми усмерени на навијаче локалних клубова</a:t>
            </a:r>
          </a:p>
          <a:p>
            <a:pPr marL="651510" indent="-514350" algn="just">
              <a:buFont typeface="+mj-lt"/>
              <a:buAutoNum type="arabicPeriod"/>
            </a:pPr>
            <a:r>
              <a:rPr lang="sr-Cyrl-BA" dirty="0" smtClean="0"/>
              <a:t>Укључивање свих субјеката у безбедносну заштиту спортских манифестација</a:t>
            </a:r>
            <a:endParaRPr lang="en-US" dirty="0"/>
          </a:p>
        </p:txBody>
      </p:sp>
    </p:spTree>
    <p:extLst>
      <p:ext uri="{BB962C8B-B14F-4D97-AF65-F5344CB8AC3E}">
        <p14:creationId xmlns:p14="http://schemas.microsoft.com/office/powerpoint/2010/main" val="985442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214414"/>
          </a:xfrm>
        </p:spPr>
        <p:txBody>
          <a:bodyPr>
            <a:normAutofit/>
          </a:bodyPr>
          <a:lstStyle/>
          <a:p>
            <a:r>
              <a:rPr lang="sr-Cyrl-BA" sz="4400" dirty="0" smtClean="0"/>
              <a:t>Италија</a:t>
            </a:r>
            <a:endParaRPr lang="en-US" sz="4400" dirty="0"/>
          </a:p>
        </p:txBody>
      </p:sp>
      <p:sp>
        <p:nvSpPr>
          <p:cNvPr id="3" name="Content Placeholder 2"/>
          <p:cNvSpPr>
            <a:spLocks noGrp="1"/>
          </p:cNvSpPr>
          <p:nvPr>
            <p:ph idx="1"/>
          </p:nvPr>
        </p:nvSpPr>
        <p:spPr>
          <a:xfrm>
            <a:off x="285720" y="928670"/>
            <a:ext cx="8258204" cy="3786214"/>
          </a:xfrm>
        </p:spPr>
        <p:txBody>
          <a:bodyPr>
            <a:normAutofit/>
          </a:bodyPr>
          <a:lstStyle/>
          <a:p>
            <a:pPr algn="just"/>
            <a:r>
              <a:rPr lang="sr-Cyrl-BA" sz="2700" dirty="0" smtClean="0"/>
              <a:t>1979 први облици насиља од којих се издваја догађај 28.10. када је повређен навијач фудбалског клуба Лацио</a:t>
            </a:r>
          </a:p>
          <a:p>
            <a:pPr algn="just"/>
            <a:r>
              <a:rPr lang="sr-Cyrl-BA" sz="2700" dirty="0" smtClean="0"/>
              <a:t>2007</a:t>
            </a:r>
            <a:r>
              <a:rPr lang="sr-Latn-RS" sz="2700" dirty="0" smtClean="0"/>
              <a:t>.</a:t>
            </a:r>
            <a:r>
              <a:rPr lang="sr-Cyrl-BA" sz="2700" dirty="0" smtClean="0"/>
              <a:t> године закон о борби против насиља на фудбалским утакмицама који предвиђа казну затвора од 5-15 година </a:t>
            </a:r>
          </a:p>
          <a:p>
            <a:pPr algn="just"/>
            <a:r>
              <a:rPr lang="sr-Cyrl-BA" sz="2700" dirty="0" smtClean="0"/>
              <a:t>Кривично дело је поседовање пиротехничких средстава 24 часа пре спортске манифестације</a:t>
            </a:r>
          </a:p>
        </p:txBody>
      </p:sp>
      <p:pic>
        <p:nvPicPr>
          <p:cNvPr id="4" name="Picture 3" descr="Screenshot_2.png"/>
          <p:cNvPicPr>
            <a:picLocks noChangeAspect="1"/>
          </p:cNvPicPr>
          <p:nvPr/>
        </p:nvPicPr>
        <p:blipFill>
          <a:blip r:embed="rId2"/>
          <a:stretch>
            <a:fillRect/>
          </a:stretch>
        </p:blipFill>
        <p:spPr>
          <a:xfrm>
            <a:off x="4914522" y="4572008"/>
            <a:ext cx="3586568" cy="1998446"/>
          </a:xfrm>
          <a:prstGeom prst="roundRect">
            <a:avLst>
              <a:gd name="adj" fmla="val 17477"/>
            </a:avLst>
          </a:prstGeom>
          <a:solidFill>
            <a:srgbClr val="FFFFFF">
              <a:shade val="85000"/>
            </a:srgbClr>
          </a:solidFill>
          <a:ln>
            <a:noFill/>
          </a:ln>
          <a:effectLst>
            <a:reflection blurRad="6350" stA="50000" endA="300" endPos="55500" dist="101600" dir="5400000" sy="-100000" algn="bl" rotWithShape="0"/>
          </a:effectLst>
        </p:spPr>
      </p:pic>
      <p:sp>
        <p:nvSpPr>
          <p:cNvPr id="5" name="Rectangle 4"/>
          <p:cNvSpPr/>
          <p:nvPr/>
        </p:nvSpPr>
        <p:spPr>
          <a:xfrm>
            <a:off x="428596" y="4716860"/>
            <a:ext cx="4500594" cy="1569660"/>
          </a:xfrm>
          <a:prstGeom prst="rect">
            <a:avLst/>
          </a:prstGeom>
        </p:spPr>
        <p:txBody>
          <a:bodyPr wrap="square">
            <a:spAutoFit/>
          </a:bodyPr>
          <a:lstStyle/>
          <a:p>
            <a:pPr marL="457200" indent="-457200" algn="just">
              <a:buFont typeface="Wingdings 2" pitchFamily="18" charset="2"/>
              <a:buChar char="¨"/>
            </a:pPr>
            <a:r>
              <a:rPr lang="sr-Cyrl-BA" sz="2400" dirty="0" smtClean="0"/>
              <a:t>Кривично дело је поседовање пиротехничких средстава 24 часа пре спортске манифестације</a:t>
            </a:r>
          </a:p>
        </p:txBody>
      </p:sp>
    </p:spTree>
    <p:extLst>
      <p:ext uri="{BB962C8B-B14F-4D97-AF65-F5344CB8AC3E}">
        <p14:creationId xmlns:p14="http://schemas.microsoft.com/office/powerpoint/2010/main" val="1616997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8229600" cy="1428752"/>
          </a:xfrm>
        </p:spPr>
        <p:txBody>
          <a:bodyPr>
            <a:noAutofit/>
          </a:bodyPr>
          <a:lstStyle/>
          <a:p>
            <a:r>
              <a:rPr lang="sr-Cyrl-BA" sz="4400" dirty="0" smtClean="0"/>
              <a:t>Први облици насиља на нашим просторима</a:t>
            </a:r>
            <a:endParaRPr lang="en-US" sz="4400" dirty="0"/>
          </a:p>
        </p:txBody>
      </p:sp>
      <p:sp>
        <p:nvSpPr>
          <p:cNvPr id="3" name="Content Placeholder 2"/>
          <p:cNvSpPr>
            <a:spLocks noGrp="1"/>
          </p:cNvSpPr>
          <p:nvPr>
            <p:ph idx="1"/>
          </p:nvPr>
        </p:nvSpPr>
        <p:spPr>
          <a:xfrm>
            <a:off x="142844" y="1928802"/>
            <a:ext cx="4071966" cy="4786322"/>
          </a:xfrm>
        </p:spPr>
        <p:txBody>
          <a:bodyPr>
            <a:normAutofit fontScale="92500" lnSpcReduction="20000"/>
          </a:bodyPr>
          <a:lstStyle/>
          <a:p>
            <a:pPr algn="just"/>
            <a:r>
              <a:rPr lang="sr-Cyrl-BA" dirty="0" smtClean="0"/>
              <a:t>Насиље у </a:t>
            </a:r>
            <a:r>
              <a:rPr lang="sr-Cyrl-RS" dirty="0" smtClean="0"/>
              <a:t>Ш</a:t>
            </a:r>
            <a:r>
              <a:rPr lang="sr-Cyrl-BA" dirty="0" smtClean="0"/>
              <a:t>иду уочи утакмице фк Партизан фк Сарајево 1980</a:t>
            </a:r>
            <a:r>
              <a:rPr lang="sr-Latn-RS" dirty="0" smtClean="0"/>
              <a:t>.</a:t>
            </a:r>
            <a:r>
              <a:rPr lang="sr-Cyrl-BA" dirty="0" smtClean="0"/>
              <a:t> године када је дошло до сукоба са полицијом у Шиду</a:t>
            </a:r>
          </a:p>
          <a:p>
            <a:pPr algn="just"/>
            <a:r>
              <a:rPr lang="sr-Cyrl-BA" dirty="0" smtClean="0"/>
              <a:t>Ако изгуби клуб, не сме изгубити навијачка група</a:t>
            </a:r>
          </a:p>
          <a:p>
            <a:pPr algn="just"/>
            <a:r>
              <a:rPr lang="sr-Cyrl-BA" dirty="0" smtClean="0"/>
              <a:t>Нереди на Максимиру 1990</a:t>
            </a:r>
            <a:r>
              <a:rPr lang="sr-Latn-RS" dirty="0" smtClean="0"/>
              <a:t>.</a:t>
            </a:r>
            <a:r>
              <a:rPr lang="sr-Cyrl-BA" dirty="0" smtClean="0"/>
              <a:t> велики број људи означава почетком распада бивше државе СФРЈ</a:t>
            </a:r>
            <a:endParaRPr lang="en-US" dirty="0"/>
          </a:p>
        </p:txBody>
      </p:sp>
      <p:pic>
        <p:nvPicPr>
          <p:cNvPr id="4" name="Picture 3" descr="Screenshot_4.png"/>
          <p:cNvPicPr>
            <a:picLocks noChangeAspect="1"/>
          </p:cNvPicPr>
          <p:nvPr/>
        </p:nvPicPr>
        <p:blipFill>
          <a:blip r:embed="rId2"/>
          <a:stretch>
            <a:fillRect/>
          </a:stretch>
        </p:blipFill>
        <p:spPr>
          <a:xfrm>
            <a:off x="4786314" y="2000240"/>
            <a:ext cx="3714776" cy="2071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shot_3.png"/>
          <p:cNvPicPr>
            <a:picLocks noChangeAspect="1"/>
          </p:cNvPicPr>
          <p:nvPr/>
        </p:nvPicPr>
        <p:blipFill>
          <a:blip r:embed="rId3" cstate="print"/>
          <a:srcRect r="1656"/>
          <a:stretch>
            <a:fillRect/>
          </a:stretch>
        </p:blipFill>
        <p:spPr>
          <a:xfrm>
            <a:off x="4857752" y="4636438"/>
            <a:ext cx="3571900" cy="1935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929190" y="4131238"/>
            <a:ext cx="3643338" cy="369332"/>
          </a:xfrm>
          <a:prstGeom prst="rect">
            <a:avLst/>
          </a:prstGeom>
          <a:noFill/>
        </p:spPr>
        <p:txBody>
          <a:bodyPr wrap="square" rtlCol="0">
            <a:spAutoFit/>
          </a:bodyPr>
          <a:lstStyle/>
          <a:p>
            <a:r>
              <a:rPr lang="sr-Cyrl-RS" b="1" dirty="0" smtClean="0">
                <a:effectLst>
                  <a:outerShdw blurRad="38100" dist="38100" dir="2700000" algn="tl">
                    <a:srgbClr val="000000">
                      <a:alpha val="43137"/>
                    </a:srgbClr>
                  </a:outerShdw>
                </a:effectLst>
              </a:rPr>
              <a:t>Нереди на Максимиру, мај 1990.</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478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Навијачи и политика</a:t>
            </a:r>
            <a:endParaRPr lang="en-US" sz="4400" dirty="0"/>
          </a:p>
        </p:txBody>
      </p:sp>
      <p:sp>
        <p:nvSpPr>
          <p:cNvPr id="3" name="Content Placeholder 2"/>
          <p:cNvSpPr>
            <a:spLocks noGrp="1"/>
          </p:cNvSpPr>
          <p:nvPr>
            <p:ph idx="1"/>
          </p:nvPr>
        </p:nvSpPr>
        <p:spPr>
          <a:xfrm>
            <a:off x="457200" y="1720236"/>
            <a:ext cx="8229600" cy="4709160"/>
          </a:xfrm>
        </p:spPr>
        <p:txBody>
          <a:bodyPr>
            <a:normAutofit lnSpcReduction="10000"/>
          </a:bodyPr>
          <a:lstStyle/>
          <a:p>
            <a:pPr algn="just"/>
            <a:r>
              <a:rPr lang="sr-Cyrl-BA" dirty="0" smtClean="0"/>
              <a:t>Свако насиље на спортским приредбама може имати политичке последице. Случај убиства Бриса Татона</a:t>
            </a:r>
          </a:p>
          <a:p>
            <a:pPr algn="just"/>
            <a:r>
              <a:rPr lang="sr-Cyrl-BA" dirty="0" smtClean="0"/>
              <a:t>Вође навијачких група постајали су политичари, били су у обезбеђењу истих а често су и манипулисане од истих како би политичари остварили свој циљ</a:t>
            </a:r>
          </a:p>
          <a:p>
            <a:pPr algn="just"/>
            <a:r>
              <a:rPr lang="sr-Cyrl-BA" dirty="0" smtClean="0"/>
              <a:t>Изражавање политичких ставова на спортским манифестацијама</a:t>
            </a:r>
          </a:p>
          <a:p>
            <a:pPr algn="just"/>
            <a:r>
              <a:rPr lang="sr-Cyrl-BA" dirty="0" smtClean="0"/>
              <a:t>Деловање навијачких група ван спортских манифестација</a:t>
            </a:r>
            <a:endParaRPr lang="en-US" dirty="0"/>
          </a:p>
        </p:txBody>
      </p:sp>
    </p:spTree>
    <p:extLst>
      <p:ext uri="{BB962C8B-B14F-4D97-AF65-F5344CB8AC3E}">
        <p14:creationId xmlns:p14="http://schemas.microsoft.com/office/powerpoint/2010/main" val="4821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ОПШТИ ПОЈАМ НАСИЉА</a:t>
            </a:r>
            <a:endParaRPr lang="en-US" sz="4400" dirty="0"/>
          </a:p>
        </p:txBody>
      </p:sp>
      <p:sp>
        <p:nvSpPr>
          <p:cNvPr id="3" name="Content Placeholder 2"/>
          <p:cNvSpPr>
            <a:spLocks noGrp="1"/>
          </p:cNvSpPr>
          <p:nvPr>
            <p:ph idx="1"/>
          </p:nvPr>
        </p:nvSpPr>
        <p:spPr>
          <a:xfrm>
            <a:off x="214282" y="2214554"/>
            <a:ext cx="8401080" cy="3500462"/>
          </a:xfrm>
        </p:spPr>
        <p:txBody>
          <a:bodyPr>
            <a:normAutofit fontScale="92500" lnSpcReduction="10000"/>
          </a:bodyPr>
          <a:lstStyle/>
          <a:p>
            <a:pPr algn="just"/>
            <a:r>
              <a:rPr lang="ru-RU" dirty="0"/>
              <a:t> Насиље се може дефинисати као испољавање агресивног понашања, при чему </a:t>
            </a:r>
            <a:r>
              <a:rPr lang="ru-RU" dirty="0" smtClean="0"/>
              <a:t>се улаже </a:t>
            </a:r>
            <a:r>
              <a:rPr lang="ru-RU" dirty="0"/>
              <a:t>свестан напор да се другоме нанесе бол или </a:t>
            </a:r>
            <a:r>
              <a:rPr lang="ru-RU" dirty="0" smtClean="0"/>
              <a:t>повреда</a:t>
            </a:r>
          </a:p>
          <a:p>
            <a:pPr algn="just"/>
            <a:r>
              <a:rPr lang="ru-RU" dirty="0" smtClean="0"/>
              <a:t>Реактивно насиље  је циљ само за себе  и представља једну врсту одговора на различите узрочне везе које до тог насиља доводе</a:t>
            </a:r>
          </a:p>
          <a:p>
            <a:pPr algn="just"/>
            <a:r>
              <a:rPr lang="ru-RU" dirty="0" smtClean="0"/>
              <a:t>Инструментално насиље је средство за постизање различитих циљева као што су новац, слава, егзистенција</a:t>
            </a:r>
            <a:endParaRPr lang="en-US" dirty="0"/>
          </a:p>
        </p:txBody>
      </p:sp>
    </p:spTree>
    <p:extLst>
      <p:ext uri="{BB962C8B-B14F-4D97-AF65-F5344CB8AC3E}">
        <p14:creationId xmlns:p14="http://schemas.microsoft.com/office/powerpoint/2010/main" val="29209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Autofit/>
          </a:bodyPr>
          <a:lstStyle/>
          <a:p>
            <a:r>
              <a:rPr lang="sr-Cyrl-BA" sz="4400" dirty="0" smtClean="0"/>
              <a:t>Превенција насиља у спорту</a:t>
            </a:r>
            <a:endParaRPr lang="en-US" sz="4400" dirty="0"/>
          </a:p>
        </p:txBody>
      </p:sp>
      <p:sp>
        <p:nvSpPr>
          <p:cNvPr id="3" name="Content Placeholder 2"/>
          <p:cNvSpPr>
            <a:spLocks noGrp="1"/>
          </p:cNvSpPr>
          <p:nvPr>
            <p:ph idx="1"/>
          </p:nvPr>
        </p:nvSpPr>
        <p:spPr>
          <a:xfrm>
            <a:off x="457200" y="2100266"/>
            <a:ext cx="8229600" cy="2328866"/>
          </a:xfrm>
        </p:spPr>
        <p:txBody>
          <a:bodyPr/>
          <a:lstStyle/>
          <a:p>
            <a:r>
              <a:rPr lang="sr-Cyrl-BA" dirty="0" smtClean="0"/>
              <a:t>Рад са навијачким групама</a:t>
            </a:r>
          </a:p>
          <a:p>
            <a:r>
              <a:rPr lang="sr-Cyrl-BA" dirty="0" smtClean="0"/>
              <a:t>Побољшање инфраструктуре</a:t>
            </a:r>
          </a:p>
          <a:p>
            <a:r>
              <a:rPr lang="sr-Cyrl-BA" dirty="0" smtClean="0"/>
              <a:t>Побољшање комуникације између свих субјеката</a:t>
            </a:r>
          </a:p>
          <a:p>
            <a:r>
              <a:rPr lang="sr-Cyrl-BA" dirty="0" smtClean="0"/>
              <a:t>Укљученост локалне заједнице</a:t>
            </a:r>
          </a:p>
          <a:p>
            <a:pPr marL="137160" indent="0">
              <a:buNone/>
            </a:pPr>
            <a:endParaRPr lang="en-US" dirty="0"/>
          </a:p>
        </p:txBody>
      </p:sp>
    </p:spTree>
    <p:extLst>
      <p:ext uri="{BB962C8B-B14F-4D97-AF65-F5344CB8AC3E}">
        <p14:creationId xmlns:p14="http://schemas.microsoft.com/office/powerpoint/2010/main" val="829934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Превенција насиља у спорту</a:t>
            </a:r>
            <a:endParaRPr lang="en-US" dirty="0"/>
          </a:p>
        </p:txBody>
      </p:sp>
      <p:sp>
        <p:nvSpPr>
          <p:cNvPr id="3" name="Content Placeholder 2"/>
          <p:cNvSpPr>
            <a:spLocks noGrp="1"/>
          </p:cNvSpPr>
          <p:nvPr>
            <p:ph idx="1"/>
          </p:nvPr>
        </p:nvSpPr>
        <p:spPr/>
        <p:txBody>
          <a:bodyPr>
            <a:normAutofit fontScale="92500" lnSpcReduction="20000"/>
          </a:bodyPr>
          <a:lstStyle/>
          <a:p>
            <a:pPr algn="just"/>
            <a:r>
              <a:rPr lang="sr-Cyrl-BA" dirty="0" smtClean="0"/>
              <a:t>Мера обавезног седања на фудбалским стадионима и строго кажњавање свих навијача који се не придржавају ове мере</a:t>
            </a:r>
          </a:p>
          <a:p>
            <a:pPr algn="just"/>
            <a:r>
              <a:rPr lang="sr-Cyrl-BA" dirty="0" smtClean="0"/>
              <a:t>Строга забрана уласка на стадион свим лицима који су повредили било коју законом предвиђену меру која за циљ има сузбијање насиља на спортским приредбама. Пракса у нашој држави показује да лица која су извршавала оваква кривична дела на територији наше државе или друге, често понављају кривична дела</a:t>
            </a:r>
          </a:p>
          <a:p>
            <a:pPr algn="just"/>
            <a:r>
              <a:rPr lang="sr-Cyrl-BA" dirty="0" smtClean="0"/>
              <a:t>Строга контрола свих субјеката који улазе на стадионе, са циљем забране уношења недозвољених предмета</a:t>
            </a:r>
            <a:endParaRPr lang="en-US" dirty="0"/>
          </a:p>
        </p:txBody>
      </p:sp>
    </p:spTree>
    <p:extLst>
      <p:ext uri="{BB962C8B-B14F-4D97-AF65-F5344CB8AC3E}">
        <p14:creationId xmlns:p14="http://schemas.microsoft.com/office/powerpoint/2010/main" val="166909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Превенција насиља у спорту</a:t>
            </a:r>
            <a:endParaRPr lang="en-US" dirty="0"/>
          </a:p>
        </p:txBody>
      </p:sp>
      <p:sp>
        <p:nvSpPr>
          <p:cNvPr id="3" name="Content Placeholder 2"/>
          <p:cNvSpPr>
            <a:spLocks noGrp="1"/>
          </p:cNvSpPr>
          <p:nvPr>
            <p:ph idx="1"/>
          </p:nvPr>
        </p:nvSpPr>
        <p:spPr/>
        <p:txBody>
          <a:bodyPr/>
          <a:lstStyle/>
          <a:p>
            <a:pPr algn="just"/>
            <a:r>
              <a:rPr lang="sr-Cyrl-BA" dirty="0" smtClean="0"/>
              <a:t>Потребно је деловати на најмлађа лица како би развијали другачије везе са својим омиљеним клубовима као и другачију свест о спорту као игри у којој треба да уживају</a:t>
            </a:r>
          </a:p>
          <a:p>
            <a:pPr algn="just"/>
            <a:r>
              <a:rPr lang="sr-Cyrl-BA" dirty="0" smtClean="0"/>
              <a:t>Алкохол не сме бити доступан у близини спортских објеката</a:t>
            </a:r>
            <a:endParaRPr lang="en-US" dirty="0"/>
          </a:p>
        </p:txBody>
      </p:sp>
    </p:spTree>
    <p:extLst>
      <p:ext uri="{BB962C8B-B14F-4D97-AF65-F5344CB8AC3E}">
        <p14:creationId xmlns:p14="http://schemas.microsoft.com/office/powerpoint/2010/main" val="178266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BA" dirty="0" smtClean="0"/>
              <a:t>Спортски објекат као важан фактор насиља на спортским приредбама</a:t>
            </a:r>
            <a:endParaRPr lang="en-US" dirty="0"/>
          </a:p>
        </p:txBody>
      </p:sp>
      <p:sp>
        <p:nvSpPr>
          <p:cNvPr id="3" name="Content Placeholder 2"/>
          <p:cNvSpPr>
            <a:spLocks noGrp="1"/>
          </p:cNvSpPr>
          <p:nvPr>
            <p:ph idx="1"/>
          </p:nvPr>
        </p:nvSpPr>
        <p:spPr/>
        <p:txBody>
          <a:bodyPr/>
          <a:lstStyle/>
          <a:p>
            <a:pPr algn="just"/>
            <a:r>
              <a:rPr lang="sr-Cyrl-BA" dirty="0" smtClean="0"/>
              <a:t>Анализе показују да што је већа близина навијача и игралишта то је већа могућност насиља. Потребно је удаљити навијаче од игралишта</a:t>
            </a:r>
          </a:p>
          <a:p>
            <a:pPr algn="just"/>
            <a:r>
              <a:rPr lang="sr-Cyrl-BA" dirty="0" smtClean="0"/>
              <a:t>Распоред седишта- потребно је да свако има своје нумерисано место које ће бити строго поштовано</a:t>
            </a:r>
          </a:p>
          <a:p>
            <a:pPr algn="just"/>
            <a:r>
              <a:rPr lang="sr-Cyrl-BA" dirty="0" smtClean="0"/>
              <a:t>Температура- што је виша температура то је већа могућност насиља. Препорука је да се највећи број утакмица одржава у вечерњем термину</a:t>
            </a:r>
          </a:p>
          <a:p>
            <a:endParaRPr lang="en-US" dirty="0"/>
          </a:p>
        </p:txBody>
      </p:sp>
    </p:spTree>
    <p:extLst>
      <p:ext uri="{BB962C8B-B14F-4D97-AF65-F5344CB8AC3E}">
        <p14:creationId xmlns:p14="http://schemas.microsoft.com/office/powerpoint/2010/main" val="1789241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Догађај као фактор насиља</a:t>
            </a:r>
            <a:endParaRPr lang="en-US" dirty="0"/>
          </a:p>
        </p:txBody>
      </p:sp>
      <p:sp>
        <p:nvSpPr>
          <p:cNvPr id="3" name="Content Placeholder 2"/>
          <p:cNvSpPr>
            <a:spLocks noGrp="1"/>
          </p:cNvSpPr>
          <p:nvPr>
            <p:ph idx="1"/>
          </p:nvPr>
        </p:nvSpPr>
        <p:spPr/>
        <p:txBody>
          <a:bodyPr>
            <a:normAutofit lnSpcReduction="10000"/>
          </a:bodyPr>
          <a:lstStyle/>
          <a:p>
            <a:pPr algn="just"/>
            <a:r>
              <a:rPr lang="sr-Cyrl-BA" dirty="0" smtClean="0"/>
              <a:t>На спортским приредбама које већински посећује мушка популација већа је могућност насиља. </a:t>
            </a:r>
          </a:p>
          <a:p>
            <a:pPr algn="just"/>
            <a:r>
              <a:rPr lang="sr-Cyrl-BA" dirty="0" smtClean="0"/>
              <a:t>Важност утакмице, уколико је реч о утакмици која одлучује о титули већа је могућност насиља. Потребно је посебну безбедоносну пажњу усмерити ка оним приредбама које имају већи значај</a:t>
            </a:r>
          </a:p>
          <a:p>
            <a:pPr algn="just"/>
            <a:r>
              <a:rPr lang="sr-Cyrl-BA" dirty="0" smtClean="0"/>
              <a:t>Квалитет игре, навијачи незадовољни игром свог тима често различитим насилним понашањем показују своје незадовољство</a:t>
            </a:r>
            <a:endParaRPr lang="en-US" dirty="0"/>
          </a:p>
        </p:txBody>
      </p:sp>
    </p:spTree>
    <p:extLst>
      <p:ext uri="{BB962C8B-B14F-4D97-AF65-F5344CB8AC3E}">
        <p14:creationId xmlns:p14="http://schemas.microsoft.com/office/powerpoint/2010/main" val="2029288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Закључак</a:t>
            </a:r>
            <a:endParaRPr lang="en-US" dirty="0"/>
          </a:p>
        </p:txBody>
      </p:sp>
      <p:sp>
        <p:nvSpPr>
          <p:cNvPr id="3" name="Content Placeholder 2"/>
          <p:cNvSpPr>
            <a:spLocks noGrp="1"/>
          </p:cNvSpPr>
          <p:nvPr>
            <p:ph idx="1"/>
          </p:nvPr>
        </p:nvSpPr>
        <p:spPr/>
        <p:txBody>
          <a:bodyPr>
            <a:normAutofit fontScale="92500" lnSpcReduction="10000"/>
          </a:bodyPr>
          <a:lstStyle/>
          <a:p>
            <a:pPr algn="just"/>
            <a:r>
              <a:rPr lang="sr-Cyrl-BA" dirty="0" smtClean="0"/>
              <a:t>Насиље на спортским приредбама велики је проблем не само нашег друштва већ и многих других. Узроци насиља на спортским приредбама су многобројни , међутим постоји доста квалитетних примера упоредне правне праксе којима је овај проблем на ефикасан начин решен. Спорт је нешто што може на врло квалитетан начин деловати на малолетна лица, међутим неодговарајућа контрола узрочних фактора насиља, може деловати лоше како на малолетна лица тако и на остала лица</a:t>
            </a:r>
            <a:r>
              <a:rPr lang="sr-Cyrl-BA" smtClean="0"/>
              <a:t>, такође </a:t>
            </a:r>
            <a:r>
              <a:rPr lang="sr-Cyrl-BA" dirty="0" smtClean="0"/>
              <a:t>може и променити карактер који спорт остварује у друштвеном систему.</a:t>
            </a:r>
          </a:p>
        </p:txBody>
      </p:sp>
    </p:spTree>
    <p:extLst>
      <p:ext uri="{BB962C8B-B14F-4D97-AF65-F5344CB8AC3E}">
        <p14:creationId xmlns:p14="http://schemas.microsoft.com/office/powerpoint/2010/main" val="3011547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ЛИТЕРАТУРА</a:t>
            </a:r>
            <a:endParaRPr lang="en-US" dirty="0"/>
          </a:p>
        </p:txBody>
      </p:sp>
      <p:sp>
        <p:nvSpPr>
          <p:cNvPr id="3" name="Content Placeholder 2"/>
          <p:cNvSpPr>
            <a:spLocks noGrp="1"/>
          </p:cNvSpPr>
          <p:nvPr>
            <p:ph idx="1"/>
          </p:nvPr>
        </p:nvSpPr>
        <p:spPr/>
        <p:txBody>
          <a:bodyPr/>
          <a:lstStyle/>
          <a:p>
            <a:r>
              <a:rPr lang="sr-Cyrl-BA" sz="1400" dirty="0" smtClean="0"/>
              <a:t>Красић.,А.,Криминолошки аспект насиља у спорту, Правни факултет Ниш</a:t>
            </a:r>
            <a:endParaRPr lang="en-US" sz="1400" dirty="0" smtClean="0"/>
          </a:p>
          <a:p>
            <a:r>
              <a:rPr lang="sr-Cyrl-BA" sz="1400" dirty="0" smtClean="0"/>
              <a:t>Кривични законик</a:t>
            </a:r>
          </a:p>
          <a:p>
            <a:r>
              <a:rPr lang="sr-Cyrl-BA" sz="1400" dirty="0" smtClean="0"/>
              <a:t>Закон о спречавању насиља и недоличног понашања на спортским приредбама</a:t>
            </a:r>
          </a:p>
          <a:p>
            <a:r>
              <a:rPr lang="sr-Cyrl-BA" sz="1400" dirty="0" smtClean="0"/>
              <a:t>Вукотић.,М., Насиље у спорту, Правни факултет Ниш</a:t>
            </a:r>
          </a:p>
          <a:p>
            <a:r>
              <a:rPr lang="en-US" sz="1400" dirty="0">
                <a:hlinkClick r:id="rId2"/>
              </a:rPr>
              <a:t>http://</a:t>
            </a:r>
            <a:r>
              <a:rPr lang="en-US" sz="1400" dirty="0" smtClean="0">
                <a:hlinkClick r:id="rId2"/>
              </a:rPr>
              <a:t>www.bezbednost.org/upload/document/na_putu_prevencije_nasilja_na_sportskim_priredbama.pdf</a:t>
            </a:r>
            <a:endParaRPr lang="sr-Cyrl-BA" sz="1400" dirty="0" smtClean="0"/>
          </a:p>
          <a:p>
            <a:r>
              <a:rPr lang="sr-Cyrl-BA" sz="1400" dirty="0" smtClean="0"/>
              <a:t>Оташевић.,Б.,Насиље на спортским приредбама.,Службени гласник</a:t>
            </a:r>
          </a:p>
          <a:p>
            <a:r>
              <a:rPr lang="sr-Cyrl-BA" sz="1400" dirty="0" smtClean="0"/>
              <a:t>Марковић.,С.,Коларевић.,Д.,Нека питања сузбијања  насилничког понашања на спортској приредби или на јавном скупу., Криминалистичко-полицијски универзитет Београд</a:t>
            </a:r>
          </a:p>
          <a:p>
            <a:r>
              <a:rPr lang="en-US" sz="1400" dirty="0" smtClean="0"/>
              <a:t>www.wikipedia.org</a:t>
            </a:r>
            <a:endParaRPr lang="sr-Cyrl-BA" sz="1400" dirty="0" smtClean="0"/>
          </a:p>
          <a:p>
            <a:r>
              <a:rPr lang="sr-Cyrl-BA" sz="1400" dirty="0" smtClean="0"/>
              <a:t>Хронологија насиља на спортским приредбама, извор сајт блиц.рс</a:t>
            </a:r>
          </a:p>
          <a:p>
            <a:pPr marL="137160" indent="0">
              <a:buNone/>
            </a:pPr>
            <a:endParaRPr lang="sr-Cyrl-BA" sz="1400" dirty="0" smtClean="0"/>
          </a:p>
          <a:p>
            <a:endParaRPr lang="en-US" dirty="0"/>
          </a:p>
        </p:txBody>
      </p:sp>
    </p:spTree>
    <p:extLst>
      <p:ext uri="{BB962C8B-B14F-4D97-AF65-F5344CB8AC3E}">
        <p14:creationId xmlns:p14="http://schemas.microsoft.com/office/powerpoint/2010/main" val="228757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Врсте насиља</a:t>
            </a:r>
            <a:endParaRPr lang="en-US" sz="4400" dirty="0"/>
          </a:p>
        </p:txBody>
      </p:sp>
      <p:sp>
        <p:nvSpPr>
          <p:cNvPr id="3" name="Content Placeholder 2"/>
          <p:cNvSpPr>
            <a:spLocks noGrp="1"/>
          </p:cNvSpPr>
          <p:nvPr>
            <p:ph idx="1"/>
          </p:nvPr>
        </p:nvSpPr>
        <p:spPr>
          <a:xfrm>
            <a:off x="457200" y="1743076"/>
            <a:ext cx="8229600" cy="4257692"/>
          </a:xfrm>
        </p:spPr>
        <p:txBody>
          <a:bodyPr/>
          <a:lstStyle/>
          <a:p>
            <a:r>
              <a:rPr lang="sr-Cyrl-BA" dirty="0" smtClean="0"/>
              <a:t>Физичко-психичко</a:t>
            </a:r>
          </a:p>
          <a:p>
            <a:r>
              <a:rPr lang="sr-Cyrl-BA" dirty="0" smtClean="0"/>
              <a:t>Рационално-ирационално</a:t>
            </a:r>
          </a:p>
          <a:p>
            <a:r>
              <a:rPr lang="sr-Cyrl-BA" dirty="0" smtClean="0"/>
              <a:t>Директно-индиректно</a:t>
            </a:r>
          </a:p>
          <a:p>
            <a:r>
              <a:rPr lang="sr-Cyrl-BA" dirty="0" smtClean="0"/>
              <a:t>Масовно-појединачно</a:t>
            </a:r>
          </a:p>
          <a:p>
            <a:r>
              <a:rPr lang="sr-Cyrl-BA" dirty="0" smtClean="0"/>
              <a:t>Економско насиље</a:t>
            </a:r>
          </a:p>
          <a:p>
            <a:pPr marL="137160" indent="0">
              <a:buNone/>
            </a:pPr>
            <a:r>
              <a:rPr lang="sr-Cyrl-BA" dirty="0" smtClean="0"/>
              <a:t>Насиље је грубо понашање, често врло агресивно, код које постоји свесна намера да се одређена особа или група повреди</a:t>
            </a:r>
            <a:endParaRPr lang="en-US" dirty="0"/>
          </a:p>
        </p:txBody>
      </p:sp>
    </p:spTree>
    <p:extLst>
      <p:ext uri="{BB962C8B-B14F-4D97-AF65-F5344CB8AC3E}">
        <p14:creationId xmlns:p14="http://schemas.microsoft.com/office/powerpoint/2010/main" val="10832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511288"/>
          </a:xfrm>
        </p:spPr>
        <p:txBody>
          <a:bodyPr>
            <a:noAutofit/>
          </a:bodyPr>
          <a:lstStyle/>
          <a:p>
            <a:r>
              <a:rPr lang="sr-Cyrl-BA" sz="4400" dirty="0" smtClean="0"/>
              <a:t>Извори регулисања у нашој држави</a:t>
            </a:r>
            <a:endParaRPr lang="en-US" sz="4400" dirty="0"/>
          </a:p>
        </p:txBody>
      </p:sp>
      <p:sp>
        <p:nvSpPr>
          <p:cNvPr id="3" name="Content Placeholder 2"/>
          <p:cNvSpPr>
            <a:spLocks noGrp="1"/>
          </p:cNvSpPr>
          <p:nvPr>
            <p:ph idx="1"/>
          </p:nvPr>
        </p:nvSpPr>
        <p:spPr>
          <a:xfrm>
            <a:off x="457200" y="2220302"/>
            <a:ext cx="8229600" cy="4280532"/>
          </a:xfrm>
        </p:spPr>
        <p:txBody>
          <a:bodyPr/>
          <a:lstStyle/>
          <a:p>
            <a:pPr algn="just"/>
            <a:r>
              <a:rPr lang="sr-Cyrl-BA" dirty="0" smtClean="0"/>
              <a:t>Устав Републике Србије, пружа гаранцију безбедности  и сигурности свих грађана</a:t>
            </a:r>
          </a:p>
          <a:p>
            <a:pPr algn="just"/>
            <a:r>
              <a:rPr lang="sr-Cyrl-BA" dirty="0" smtClean="0"/>
              <a:t>Закон о окупљању грађана</a:t>
            </a:r>
          </a:p>
          <a:p>
            <a:pPr algn="just"/>
            <a:r>
              <a:rPr lang="sr-Cyrl-BA" dirty="0" smtClean="0"/>
              <a:t>Закон о спорту</a:t>
            </a:r>
          </a:p>
          <a:p>
            <a:pPr algn="just"/>
            <a:r>
              <a:rPr lang="sr-Cyrl-BA" dirty="0" smtClean="0"/>
              <a:t>Закон о јавном реду и миру</a:t>
            </a:r>
          </a:p>
          <a:p>
            <a:pPr algn="just"/>
            <a:r>
              <a:rPr lang="sr-Cyrl-BA" dirty="0" smtClean="0"/>
              <a:t>Кривични законик</a:t>
            </a:r>
          </a:p>
          <a:p>
            <a:pPr algn="just"/>
            <a:r>
              <a:rPr lang="ru-RU" dirty="0"/>
              <a:t>Закон о спречавању насиља и недоличног понашања на спортским приредбама </a:t>
            </a:r>
          </a:p>
          <a:p>
            <a:pPr algn="just"/>
            <a:endParaRPr lang="sr-Cyrl-BA" dirty="0" smtClean="0"/>
          </a:p>
          <a:p>
            <a:endParaRPr lang="en-US" dirty="0"/>
          </a:p>
        </p:txBody>
      </p:sp>
    </p:spTree>
    <p:extLst>
      <p:ext uri="{BB962C8B-B14F-4D97-AF65-F5344CB8AC3E}">
        <p14:creationId xmlns:p14="http://schemas.microsoft.com/office/powerpoint/2010/main" val="263003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2011354"/>
          </a:xfrm>
        </p:spPr>
        <p:txBody>
          <a:bodyPr>
            <a:noAutofit/>
          </a:bodyPr>
          <a:lstStyle/>
          <a:p>
            <a:r>
              <a:rPr lang="sr-Cyrl-BA" sz="4400" dirty="0" smtClean="0"/>
              <a:t>Кривични законик:</a:t>
            </a:r>
            <a:endParaRPr lang="en-US" sz="4400" dirty="0"/>
          </a:p>
        </p:txBody>
      </p:sp>
      <p:sp>
        <p:nvSpPr>
          <p:cNvPr id="3" name="Content Placeholder 2"/>
          <p:cNvSpPr>
            <a:spLocks noGrp="1"/>
          </p:cNvSpPr>
          <p:nvPr>
            <p:ph idx="1"/>
          </p:nvPr>
        </p:nvSpPr>
        <p:spPr>
          <a:xfrm>
            <a:off x="457200" y="2643182"/>
            <a:ext cx="8229600" cy="4000528"/>
          </a:xfrm>
        </p:spPr>
        <p:txBody>
          <a:bodyPr>
            <a:normAutofit/>
          </a:bodyPr>
          <a:lstStyle/>
          <a:p>
            <a:pPr marL="137160" indent="0" algn="just">
              <a:buNone/>
            </a:pPr>
            <a:r>
              <a:rPr lang="sr-Cyrl-BA" sz="1900" dirty="0" smtClean="0"/>
              <a:t>Кривични законик члан 344 : Ко физички нападне или се физички обрачунава са учесницима спортске приредбе или јавног скупа , унесе у спортски објекат или баца на спортски терен,међу гледаоце или учеснике јавног скупа предмете, пиротехничка средства или друге експлозивне , запаљиве или шкодљиве супстанце које могу да изазову телесне повреде или угрозе здравље учесника спортске приредбе или јавног скупа </a:t>
            </a:r>
            <a:r>
              <a:rPr lang="ru-RU" sz="1900" dirty="0" smtClean="0"/>
              <a:t>неовлашћено уђе </a:t>
            </a:r>
            <a:r>
              <a:rPr lang="ru-RU" sz="1900" dirty="0"/>
              <a:t>на спортски терен или део гледалишта намењен противничким навијачима и </a:t>
            </a:r>
            <a:r>
              <a:rPr lang="ru-RU" sz="1900" dirty="0" smtClean="0"/>
              <a:t>изазовенасиље</a:t>
            </a:r>
            <a:r>
              <a:rPr lang="ru-RU" sz="1900" dirty="0"/>
              <a:t>, оштећује спортски објекат, његову опрему, уређаје и инсталације, </a:t>
            </a:r>
            <a:r>
              <a:rPr lang="ru-RU" sz="1900" dirty="0" smtClean="0"/>
              <a:t>својим понашањем </a:t>
            </a:r>
            <a:r>
              <a:rPr lang="ru-RU" sz="1900" dirty="0"/>
              <a:t>или паролама на спортској приредби или јавном скупу изазива националну, расну, верску или другу мржњу или нетрепељивост засновану на неком </a:t>
            </a:r>
            <a:r>
              <a:rPr lang="ru-RU" sz="1900" dirty="0" smtClean="0"/>
              <a:t>дискриминаторномоснову</a:t>
            </a:r>
            <a:r>
              <a:rPr lang="ru-RU" sz="1900" dirty="0"/>
              <a:t>, услед чега дође до насиља или физичког обрачуна са учесницима, казниће </a:t>
            </a:r>
            <a:r>
              <a:rPr lang="ru-RU" sz="1900" dirty="0" smtClean="0"/>
              <a:t>сезатвором </a:t>
            </a:r>
            <a:r>
              <a:rPr lang="ru-RU" sz="1900" dirty="0"/>
              <a:t>од шест месеци до пет година и новчаном </a:t>
            </a:r>
            <a:r>
              <a:rPr lang="ru-RU" sz="1900" dirty="0" smtClean="0"/>
              <a:t>казном</a:t>
            </a:r>
            <a:endParaRPr lang="en-US" sz="1900" dirty="0"/>
          </a:p>
        </p:txBody>
      </p:sp>
    </p:spTree>
    <p:extLst>
      <p:ext uri="{BB962C8B-B14F-4D97-AF65-F5344CB8AC3E}">
        <p14:creationId xmlns:p14="http://schemas.microsoft.com/office/powerpoint/2010/main" val="6673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439850"/>
          </a:xfrm>
        </p:spPr>
        <p:txBody>
          <a:bodyPr>
            <a:normAutofit/>
          </a:bodyPr>
          <a:lstStyle/>
          <a:p>
            <a:r>
              <a:rPr lang="sr-Cyrl-BA" sz="4400" dirty="0" smtClean="0"/>
              <a:t>Спорт као посебан друштвени фактор</a:t>
            </a:r>
            <a:endParaRPr lang="en-US" sz="4400" dirty="0"/>
          </a:p>
        </p:txBody>
      </p:sp>
      <p:sp>
        <p:nvSpPr>
          <p:cNvPr id="3" name="Content Placeholder 2"/>
          <p:cNvSpPr>
            <a:spLocks noGrp="1"/>
          </p:cNvSpPr>
          <p:nvPr>
            <p:ph idx="1"/>
          </p:nvPr>
        </p:nvSpPr>
        <p:spPr>
          <a:xfrm>
            <a:off x="457200" y="2028828"/>
            <a:ext cx="8229600" cy="3900502"/>
          </a:xfrm>
        </p:spPr>
        <p:txBody>
          <a:bodyPr/>
          <a:lstStyle/>
          <a:p>
            <a:pPr algn="just"/>
            <a:r>
              <a:rPr lang="sr-Cyrl-BA" dirty="0" smtClean="0"/>
              <a:t>Теоретичари наводе да је спорт једина друштвена појава у којој су акти насиља, међусобне агресије не само дозвољени већ у неким спортовима су сами по себи циљ</a:t>
            </a:r>
          </a:p>
          <a:p>
            <a:pPr algn="just"/>
            <a:r>
              <a:rPr lang="sr-Cyrl-BA" dirty="0" smtClean="0"/>
              <a:t>Навијачи који присуствују спортским такмичењима подржавају различите облике насиља који би се у свакодневном животу сматрали кажњивим</a:t>
            </a:r>
            <a:endParaRPr lang="en-US" dirty="0"/>
          </a:p>
        </p:txBody>
      </p:sp>
    </p:spTree>
    <p:extLst>
      <p:ext uri="{BB962C8B-B14F-4D97-AF65-F5344CB8AC3E}">
        <p14:creationId xmlns:p14="http://schemas.microsoft.com/office/powerpoint/2010/main" val="60817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4400" dirty="0" smtClean="0"/>
              <a:t>Субјекти спортске приредбе</a:t>
            </a:r>
            <a:endParaRPr lang="en-US" sz="4400" dirty="0"/>
          </a:p>
        </p:txBody>
      </p:sp>
      <p:sp>
        <p:nvSpPr>
          <p:cNvPr id="3" name="Content Placeholder 2"/>
          <p:cNvSpPr>
            <a:spLocks noGrp="1"/>
          </p:cNvSpPr>
          <p:nvPr>
            <p:ph idx="1"/>
          </p:nvPr>
        </p:nvSpPr>
        <p:spPr>
          <a:xfrm>
            <a:off x="457200" y="1814514"/>
            <a:ext cx="8229600" cy="4757758"/>
          </a:xfrm>
        </p:spPr>
        <p:txBody>
          <a:bodyPr>
            <a:normAutofit fontScale="85000" lnSpcReduction="20000"/>
          </a:bodyPr>
          <a:lstStyle/>
          <a:p>
            <a:pPr algn="just"/>
            <a:r>
              <a:rPr lang="sr-Cyrl-BA" dirty="0" smtClean="0"/>
              <a:t>Играч</a:t>
            </a:r>
            <a:r>
              <a:rPr lang="sr-Latn-RS" dirty="0" smtClean="0"/>
              <a:t> </a:t>
            </a:r>
            <a:r>
              <a:rPr lang="sr-Cyrl-BA" dirty="0" smtClean="0"/>
              <a:t>- непосредни учесник спортског такмичења</a:t>
            </a:r>
          </a:p>
          <a:p>
            <a:pPr algn="just"/>
            <a:r>
              <a:rPr lang="sr-Cyrl-BA" dirty="0" smtClean="0"/>
              <a:t>Тренер</a:t>
            </a:r>
            <a:r>
              <a:rPr lang="sr-Latn-RS" dirty="0" smtClean="0"/>
              <a:t> </a:t>
            </a:r>
            <a:r>
              <a:rPr lang="sr-Cyrl-BA" dirty="0" smtClean="0"/>
              <a:t>- субјекат који води и руководи непосредним учесником</a:t>
            </a:r>
          </a:p>
          <a:p>
            <a:pPr algn="just"/>
            <a:r>
              <a:rPr lang="sr-Cyrl-BA" dirty="0" smtClean="0"/>
              <a:t>Судија</a:t>
            </a:r>
            <a:r>
              <a:rPr lang="sr-Latn-RS" dirty="0" smtClean="0"/>
              <a:t> </a:t>
            </a:r>
            <a:r>
              <a:rPr lang="sr-Cyrl-BA" dirty="0" smtClean="0"/>
              <a:t>- субјекат који регулише понашање субјеката спортске приредбе</a:t>
            </a:r>
          </a:p>
          <a:p>
            <a:pPr algn="just"/>
            <a:r>
              <a:rPr lang="sr-Cyrl-BA" dirty="0" smtClean="0"/>
              <a:t>Навијач</a:t>
            </a:r>
            <a:r>
              <a:rPr lang="sr-Latn-RS" dirty="0" smtClean="0"/>
              <a:t> </a:t>
            </a:r>
            <a:r>
              <a:rPr lang="sr-Cyrl-BA" dirty="0" smtClean="0"/>
              <a:t>- онај који посматра спортску приредбу</a:t>
            </a:r>
          </a:p>
          <a:p>
            <a:pPr algn="just"/>
            <a:r>
              <a:rPr lang="sr-Cyrl-BA" dirty="0" smtClean="0"/>
              <a:t>Волонтери</a:t>
            </a:r>
          </a:p>
          <a:p>
            <a:pPr algn="just"/>
            <a:r>
              <a:rPr lang="sr-Cyrl-BA" dirty="0" smtClean="0"/>
              <a:t>Администратор </a:t>
            </a:r>
            <a:r>
              <a:rPr lang="sr-Latn-RS" dirty="0" smtClean="0"/>
              <a:t>- </a:t>
            </a:r>
            <a:r>
              <a:rPr lang="sr-Cyrl-BA" dirty="0" smtClean="0"/>
              <a:t>субјекат који има власт над спортским окружењем</a:t>
            </a:r>
          </a:p>
          <a:p>
            <a:pPr algn="just"/>
            <a:r>
              <a:rPr lang="sr-Cyrl-BA" dirty="0" smtClean="0"/>
              <a:t>Породица</a:t>
            </a:r>
            <a:r>
              <a:rPr lang="sr-Latn-RS" dirty="0" smtClean="0"/>
              <a:t> </a:t>
            </a:r>
            <a:r>
              <a:rPr lang="sr-Cyrl-BA" dirty="0" smtClean="0"/>
              <a:t>- људи који су повезани са главним спортским субјектима</a:t>
            </a:r>
          </a:p>
          <a:p>
            <a:pPr algn="just"/>
            <a:r>
              <a:rPr lang="sr-Cyrl-BA" dirty="0" smtClean="0"/>
              <a:t>Бизнисмени</a:t>
            </a:r>
            <a:r>
              <a:rPr lang="sr-Latn-RS" dirty="0" smtClean="0"/>
              <a:t> </a:t>
            </a:r>
            <a:r>
              <a:rPr lang="sr-Cyrl-BA" dirty="0" smtClean="0"/>
              <a:t>- субјекти који улажу новац са циљем остваривања профита</a:t>
            </a:r>
          </a:p>
          <a:p>
            <a:pPr marL="137160" indent="0">
              <a:buNone/>
            </a:pPr>
            <a:endParaRPr lang="en-US" dirty="0"/>
          </a:p>
        </p:txBody>
      </p:sp>
    </p:spTree>
    <p:extLst>
      <p:ext uri="{BB962C8B-B14F-4D97-AF65-F5344CB8AC3E}">
        <p14:creationId xmlns:p14="http://schemas.microsoft.com/office/powerpoint/2010/main" val="5539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BA" sz="4400" dirty="0" smtClean="0"/>
              <a:t>Узроци насиља на спортским приредбама</a:t>
            </a:r>
            <a:endParaRPr lang="en-US" sz="4400" dirty="0"/>
          </a:p>
        </p:txBody>
      </p:sp>
      <p:sp>
        <p:nvSpPr>
          <p:cNvPr id="5" name="Content Placeholder 4"/>
          <p:cNvSpPr>
            <a:spLocks noGrp="1"/>
          </p:cNvSpPr>
          <p:nvPr>
            <p:ph idx="1"/>
          </p:nvPr>
        </p:nvSpPr>
        <p:spPr>
          <a:xfrm>
            <a:off x="457200" y="1720236"/>
            <a:ext cx="8229600" cy="4709160"/>
          </a:xfrm>
        </p:spPr>
        <p:txBody>
          <a:bodyPr/>
          <a:lstStyle/>
          <a:p>
            <a:pPr algn="just"/>
            <a:r>
              <a:rPr lang="sr-Cyrl-BA" dirty="0" smtClean="0"/>
              <a:t>Осећај припадништва једном од субјеката спортске приредбе који се сукобљава са другим субјектом</a:t>
            </a:r>
          </a:p>
          <a:p>
            <a:pPr algn="just"/>
            <a:r>
              <a:rPr lang="sr-Cyrl-BA" dirty="0" smtClean="0"/>
              <a:t>Технички изглед места на којем се одржавају спортске приредбе који подсећа по својој природи на концентрациони логор</a:t>
            </a:r>
          </a:p>
          <a:p>
            <a:pPr algn="just"/>
            <a:r>
              <a:rPr lang="sr-Cyrl-BA" dirty="0" smtClean="0"/>
              <a:t>Стадиони представљају место на којем се сусрећу власт( полиција) и народ, то изазива жељу за сукобљавањем са влашћу</a:t>
            </a:r>
          </a:p>
          <a:p>
            <a:pPr algn="just"/>
            <a:r>
              <a:rPr lang="sr-Cyrl-BA" dirty="0" smtClean="0"/>
              <a:t>Потреба човека да се такмичи</a:t>
            </a:r>
            <a:endParaRPr lang="en-US" dirty="0"/>
          </a:p>
        </p:txBody>
      </p:sp>
    </p:spTree>
    <p:extLst>
      <p:ext uri="{BB962C8B-B14F-4D97-AF65-F5344CB8AC3E}">
        <p14:creationId xmlns:p14="http://schemas.microsoft.com/office/powerpoint/2010/main" val="12134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noAutofit/>
          </a:bodyPr>
          <a:lstStyle/>
          <a:p>
            <a:r>
              <a:rPr lang="sr-Cyrl-BA" sz="4400" dirty="0" smtClean="0"/>
              <a:t>Насиље гледалаца на спортским приредбама</a:t>
            </a:r>
            <a:endParaRPr lang="en-US" sz="4400" dirty="0"/>
          </a:p>
        </p:txBody>
      </p:sp>
      <p:sp>
        <p:nvSpPr>
          <p:cNvPr id="3" name="Content Placeholder 2"/>
          <p:cNvSpPr>
            <a:spLocks noGrp="1"/>
          </p:cNvSpPr>
          <p:nvPr>
            <p:ph idx="1"/>
          </p:nvPr>
        </p:nvSpPr>
        <p:spPr>
          <a:xfrm>
            <a:off x="-32" y="1714488"/>
            <a:ext cx="5443518" cy="4929222"/>
          </a:xfrm>
        </p:spPr>
        <p:txBody>
          <a:bodyPr>
            <a:normAutofit fontScale="92500" lnSpcReduction="10000"/>
          </a:bodyPr>
          <a:lstStyle/>
          <a:p>
            <a:pPr algn="just"/>
            <a:r>
              <a:rPr lang="sr-Cyrl-BA" dirty="0" smtClean="0"/>
              <a:t>Биолошка теорија, представник Конрад Лоренц.агресивност је основна људска особина, спортске манифестације су ткзв издувни вентил</a:t>
            </a:r>
          </a:p>
          <a:p>
            <a:pPr algn="just"/>
            <a:r>
              <a:rPr lang="sr-Cyrl-BA" dirty="0" smtClean="0"/>
              <a:t>Социолошка теорија, опонашање омиљених играча, тренера који показују различите видове агресије у свом понашању</a:t>
            </a:r>
          </a:p>
          <a:p>
            <a:pPr algn="just"/>
            <a:r>
              <a:rPr lang="sr-Cyrl-BA" dirty="0" smtClean="0"/>
              <a:t>Психолошка теорија, фрустрација је узрок агресије а до фрустрације доводи различити видови незадовољства</a:t>
            </a:r>
            <a:endParaRPr lang="en-US" dirty="0"/>
          </a:p>
        </p:txBody>
      </p:sp>
      <p:pic>
        <p:nvPicPr>
          <p:cNvPr id="4" name="Picture 3" descr="Nasilje.jpg"/>
          <p:cNvPicPr>
            <a:picLocks noChangeAspect="1"/>
          </p:cNvPicPr>
          <p:nvPr/>
        </p:nvPicPr>
        <p:blipFill>
          <a:blip r:embed="rId2"/>
          <a:stretch>
            <a:fillRect/>
          </a:stretch>
        </p:blipFill>
        <p:spPr>
          <a:xfrm>
            <a:off x="5643570" y="1838626"/>
            <a:ext cx="3214710" cy="1739106"/>
          </a:xfrm>
          <a:prstGeom prst="rect">
            <a:avLst/>
          </a:prstGeom>
          <a:ln>
            <a:noFill/>
          </a:ln>
          <a:effectLst>
            <a:outerShdw blurRad="292100" dist="139700" dir="2700000" algn="tl" rotWithShape="0">
              <a:srgbClr val="333333">
                <a:alpha val="65000"/>
              </a:srgbClr>
            </a:outerShdw>
          </a:effectLst>
        </p:spPr>
      </p:pic>
      <p:pic>
        <p:nvPicPr>
          <p:cNvPr id="6" name="Picture 5" descr="unnamed.jpg"/>
          <p:cNvPicPr>
            <a:picLocks noChangeAspect="1"/>
          </p:cNvPicPr>
          <p:nvPr/>
        </p:nvPicPr>
        <p:blipFill>
          <a:blip r:embed="rId3"/>
          <a:stretch>
            <a:fillRect/>
          </a:stretch>
        </p:blipFill>
        <p:spPr>
          <a:xfrm>
            <a:off x="5718757" y="4176742"/>
            <a:ext cx="3068085" cy="2181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0523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316</TotalTime>
  <Words>1503</Words>
  <Application>Microsoft Office PowerPoint</Application>
  <PresentationFormat>On-screen Show (4:3)</PresentationFormat>
  <Paragraphs>135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Назив предмета: Криминалистика</vt:lpstr>
      <vt:lpstr>ОПШТИ ПОЈАМ НАСИЉА</vt:lpstr>
      <vt:lpstr>Врсте насиља</vt:lpstr>
      <vt:lpstr>Извори регулисања у нашој држави</vt:lpstr>
      <vt:lpstr>Кривични законик:</vt:lpstr>
      <vt:lpstr>Спорт као посебан друштвени фактор</vt:lpstr>
      <vt:lpstr>Субјекти спортске приредбе</vt:lpstr>
      <vt:lpstr>Узроци насиља на спортским приредбама</vt:lpstr>
      <vt:lpstr>Насиље гледалаца на спортским приредбама</vt:lpstr>
      <vt:lpstr>Први облици насиља на спортским манифестацијама</vt:lpstr>
      <vt:lpstr>Појавни облици насиља на спортским манифестацијама</vt:lpstr>
      <vt:lpstr>Насиље међу спортистима</vt:lpstr>
      <vt:lpstr>Насиље гледалаца</vt:lpstr>
      <vt:lpstr>Насиље на спортским приредбама у упоредној пракси</vt:lpstr>
      <vt:lpstr>Велика Британија</vt:lpstr>
      <vt:lpstr>Немачка</vt:lpstr>
      <vt:lpstr>Италија</vt:lpstr>
      <vt:lpstr>Први облици насиља на нашим просторима</vt:lpstr>
      <vt:lpstr>Навијачи и политика</vt:lpstr>
      <vt:lpstr>Превенција насиља у спорту</vt:lpstr>
      <vt:lpstr>Превенција насиља у спорту</vt:lpstr>
      <vt:lpstr>Превенција насиља у спорту</vt:lpstr>
      <vt:lpstr>Спортски објекат као важан фактор насиља на спортским приредбама</vt:lpstr>
      <vt:lpstr>Догађај као фактор насиља</vt:lpstr>
      <vt:lpstr>Закључак</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Назив предмета: Криминалистика</dc:title>
  <dc:creator>Djordje Marjanovic</dc:creator>
  <cp:lastModifiedBy>Windows User</cp:lastModifiedBy>
  <cp:revision>32</cp:revision>
  <dcterms:created xsi:type="dcterms:W3CDTF">2006-08-16T00:00:00Z</dcterms:created>
  <dcterms:modified xsi:type="dcterms:W3CDTF">2020-05-21T09:15:29Z</dcterms:modified>
</cp:coreProperties>
</file>