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50" autoAdjust="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F964-7DF4-4F42-9F48-1FC2700961F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CF29-56A5-4990-919E-B3AAB669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92288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ТРАГОВИ КОД САОБРАЋАЈНИХ НЕЗГОДА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6122467"/>
            <a:ext cx="9145016" cy="1296144"/>
          </a:xfrm>
        </p:spPr>
        <p:txBody>
          <a:bodyPr/>
          <a:lstStyle/>
          <a:p>
            <a:pPr algn="r"/>
            <a:r>
              <a:rPr lang="sr-Cyrl-RS" sz="2400" i="1" dirty="0" smtClean="0">
                <a:solidFill>
                  <a:schemeClr val="tx1"/>
                </a:solidFill>
              </a:rPr>
              <a:t>	      </a:t>
            </a:r>
            <a:r>
              <a:rPr lang="sr-Cyrl-RS" sz="2400" dirty="0" smtClean="0">
                <a:solidFill>
                  <a:schemeClr val="tx1"/>
                </a:solidFill>
              </a:rPr>
              <a:t>Шифра презентације: </a:t>
            </a:r>
            <a:r>
              <a:rPr lang="sr-Cyrl-RS" sz="2400" b="1" dirty="0" smtClean="0">
                <a:solidFill>
                  <a:schemeClr val="tx1"/>
                </a:solidFill>
              </a:rPr>
              <a:t>П2034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66.media.tumblr.com/7e51311d95803bd20189b7221a9f0864/tumblr_o4ad6m0Y2M1u78m4jo3_500.gif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6416"/>
            <a:ext cx="4762500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sr-Cyrl-RS" sz="2200" b="1" i="1" u="sng" dirty="0" smtClean="0"/>
              <a:t>Трагови вожње </a:t>
            </a:r>
          </a:p>
          <a:p>
            <a:pPr>
              <a:buFontTx/>
              <a:buChar char="-"/>
            </a:pPr>
            <a:r>
              <a:rPr lang="sr-Cyrl-RS" sz="2000" dirty="0" smtClean="0"/>
              <a:t>настају када се возило креће незакоченим точковима</a:t>
            </a:r>
          </a:p>
          <a:p>
            <a:pPr>
              <a:buFontTx/>
              <a:buChar char="-"/>
            </a:pPr>
            <a:r>
              <a:rPr lang="sr-Cyrl-RS" sz="2000" dirty="0" smtClean="0"/>
              <a:t>Јасно уочљиви на меканом коловозу нпр. земљаном путу, снегу</a:t>
            </a:r>
          </a:p>
          <a:p>
            <a:pPr>
              <a:buFontTx/>
              <a:buChar char="-"/>
            </a:pPr>
            <a:r>
              <a:rPr lang="sr-Cyrl-RS" sz="2000" dirty="0" smtClean="0"/>
              <a:t>Разликују се од осталих трагова по томе што имају јасно изражене попречне и уздужне шаре пнеуматика</a:t>
            </a:r>
          </a:p>
          <a:p>
            <a:pPr>
              <a:buFontTx/>
              <a:buChar char="-"/>
            </a:pPr>
            <a:endParaRPr lang="sr-Cyrl-RS" sz="2000" dirty="0" smtClean="0"/>
          </a:p>
          <a:p>
            <a:r>
              <a:rPr lang="sr-Cyrl-RS" sz="2200" b="1" i="1" u="sng" dirty="0" smtClean="0"/>
              <a:t>Трагови кочења</a:t>
            </a:r>
          </a:p>
          <a:p>
            <a:pPr>
              <a:buFontTx/>
              <a:buChar char="-"/>
            </a:pPr>
            <a:r>
              <a:rPr lang="sr-Cyrl-RS" sz="2000" dirty="0"/>
              <a:t>н</a:t>
            </a:r>
            <a:r>
              <a:rPr lang="sr-Cyrl-RS" sz="2000" dirty="0" smtClean="0"/>
              <a:t>астају од точкова који су нагло закочени али се још увек котрљају – последица форскираног кочења</a:t>
            </a:r>
          </a:p>
          <a:p>
            <a:pPr>
              <a:buFontTx/>
              <a:buChar char="-"/>
            </a:pPr>
            <a:r>
              <a:rPr lang="sr-Cyrl-RS" sz="2000" dirty="0" smtClean="0"/>
              <a:t>Н</a:t>
            </a:r>
            <a:r>
              <a:rPr lang="ru-RU" sz="2000" dirty="0"/>
              <a:t>а коловозу остају трагови сагореле гуме, а на ободу пнеуматика изражено зацрњење и уздужни </a:t>
            </a:r>
            <a:r>
              <a:rPr lang="ru-RU" sz="2000" dirty="0" smtClean="0"/>
              <a:t>трагови - обриси</a:t>
            </a:r>
            <a:endParaRPr lang="sr-Cyrl-RS" sz="2000" dirty="0" smtClean="0"/>
          </a:p>
          <a:p>
            <a:pPr>
              <a:buFontTx/>
              <a:buChar char="-"/>
            </a:pPr>
            <a:r>
              <a:rPr lang="sr-Cyrl-RS" sz="2000" i="1" dirty="0" smtClean="0"/>
              <a:t>Почетак  трага        када је реаговано на опасност</a:t>
            </a:r>
          </a:p>
          <a:p>
            <a:pPr marL="357188" indent="0">
              <a:buNone/>
            </a:pPr>
            <a:r>
              <a:rPr lang="sr-Cyrl-RS" sz="2000" i="1" dirty="0" smtClean="0"/>
              <a:t>Дужина трага          колика је била брзина вожње</a:t>
            </a:r>
          </a:p>
          <a:p>
            <a:pPr marL="357188" indent="0">
              <a:buNone/>
            </a:pPr>
            <a:endParaRPr lang="sr-Cyrl-RS" sz="2000" i="1" dirty="0" smtClean="0"/>
          </a:p>
          <a:p>
            <a:r>
              <a:rPr lang="sr-Cyrl-RS" sz="2200" b="1" i="1" u="sng" dirty="0"/>
              <a:t>Трагови снажног </a:t>
            </a:r>
            <a:r>
              <a:rPr lang="sr-Cyrl-RS" sz="2200" b="1" i="1" u="sng" dirty="0" smtClean="0"/>
              <a:t>кочења</a:t>
            </a:r>
          </a:p>
          <a:p>
            <a:pPr>
              <a:buFontTx/>
              <a:buChar char="-"/>
            </a:pPr>
            <a:r>
              <a:rPr lang="sr-Cyrl-RS" sz="2000" dirty="0" smtClean="0"/>
              <a:t>Уочавају се као профил шаре газеће површине пнеуматика упадљиво издужен, развучен, искривљен, деформисан у правцу вожње</a:t>
            </a:r>
          </a:p>
          <a:p>
            <a:pPr>
              <a:buFontTx/>
              <a:buChar char="-"/>
            </a:pPr>
            <a:r>
              <a:rPr lang="sr-Cyrl-RS" sz="2000" dirty="0" smtClean="0"/>
              <a:t>Шири од трагова вожње и  по правилу тамнији</a:t>
            </a:r>
            <a:endParaRPr lang="sr-Cyrl-RS" sz="2200" dirty="0" smtClean="0"/>
          </a:p>
          <a:p>
            <a:pPr marL="0" indent="0">
              <a:buNone/>
            </a:pPr>
            <a:endParaRPr lang="sr-Cyrl-RS" sz="2200" dirty="0" smtClean="0"/>
          </a:p>
          <a:p>
            <a:pPr marL="0" indent="0">
              <a:buNone/>
            </a:pPr>
            <a:endParaRPr lang="sr-Cyrl-RS" sz="2000" dirty="0" smtClean="0"/>
          </a:p>
          <a:p>
            <a:pPr marL="357188" indent="0">
              <a:buNone/>
            </a:pPr>
            <a:endParaRPr lang="sr-Cyrl-RS" sz="2900" i="1" dirty="0" smtClean="0"/>
          </a:p>
          <a:p>
            <a:pPr>
              <a:buFontTx/>
              <a:buChar char="-"/>
            </a:pPr>
            <a:endParaRPr lang="sr-Cyrl-RS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58006" y="4113076"/>
            <a:ext cx="27003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729949" y="4437112"/>
            <a:ext cx="27003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6632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sr-Cyrl-RS" sz="2200" b="1" i="1" u="sng" dirty="0" smtClean="0"/>
              <a:t>Трагови </a:t>
            </a:r>
            <a:r>
              <a:rPr lang="sr-Cyrl-RS" sz="2200" b="1" i="1" u="sng" dirty="0"/>
              <a:t>блокираног кочења </a:t>
            </a:r>
            <a:endParaRPr lang="sr-Cyrl-RS" sz="2200" b="1" i="1" dirty="0"/>
          </a:p>
          <a:p>
            <a:pPr>
              <a:buFontTx/>
              <a:buChar char="-"/>
            </a:pPr>
            <a:r>
              <a:rPr lang="sr-Cyrl-RS" sz="2000" dirty="0"/>
              <a:t>Настају када точкови незаустављеног возила потпуно закочени услед чега се они не окрећу</a:t>
            </a:r>
          </a:p>
          <a:p>
            <a:pPr>
              <a:buFontTx/>
              <a:buChar char="-"/>
            </a:pPr>
            <a:r>
              <a:rPr lang="sr-Cyrl-RS" sz="2000" dirty="0"/>
              <a:t>Уочљиве уздужне шаре пнеуматика у виду црних или црно сивих непрекидних </a:t>
            </a:r>
            <a:r>
              <a:rPr lang="sr-Cyrl-RS" sz="2000" dirty="0" smtClean="0"/>
              <a:t>пруга</a:t>
            </a:r>
            <a:endParaRPr lang="sr-Cyrl-RS" sz="2000" b="1" i="1" u="sng" dirty="0" smtClean="0"/>
          </a:p>
          <a:p>
            <a:r>
              <a:rPr lang="sr-Cyrl-RS" sz="2200" b="1" i="1" u="sng" dirty="0" smtClean="0"/>
              <a:t>Трагови заношења</a:t>
            </a:r>
            <a:r>
              <a:rPr lang="sr-Cyrl-RS" sz="2200" b="1" i="1" dirty="0" smtClean="0"/>
              <a:t> </a:t>
            </a:r>
          </a:p>
          <a:p>
            <a:pPr>
              <a:buFontTx/>
              <a:buChar char="-"/>
            </a:pPr>
            <a:r>
              <a:rPr lang="sr-Cyrl-RS" sz="2000" dirty="0" smtClean="0"/>
              <a:t>Настају из трага вожње, трага кочења и трага блокирања </a:t>
            </a:r>
          </a:p>
          <a:p>
            <a:pPr>
              <a:buFontTx/>
              <a:buChar char="-"/>
            </a:pPr>
            <a:r>
              <a:rPr lang="sr-Cyrl-RS" sz="2000" dirty="0" smtClean="0"/>
              <a:t>Трагови точкова које на коловозу оставља возило које се занело у страну, укосо или попречно</a:t>
            </a:r>
          </a:p>
          <a:p>
            <a:pPr>
              <a:buFontTx/>
              <a:buChar char="-"/>
            </a:pPr>
            <a:r>
              <a:rPr lang="sr-Cyrl-RS" sz="2000" dirty="0" smtClean="0"/>
              <a:t>Најчешће се налазе у кривинама или наиласком на прљав и клизав део коловоза</a:t>
            </a:r>
          </a:p>
          <a:p>
            <a:pPr>
              <a:buFontTx/>
              <a:buChar char="-"/>
            </a:pPr>
            <a:r>
              <a:rPr lang="sr-Cyrl-RS" sz="2000" dirty="0" smtClean="0"/>
              <a:t>Уочљиви као </a:t>
            </a:r>
            <a:r>
              <a:rPr lang="ru-RU" sz="2000" dirty="0"/>
              <a:t>обриси односно шаре које се пружају укосо</a:t>
            </a:r>
            <a:endParaRPr lang="sr-Cyrl-RS" sz="2000" dirty="0" smtClean="0"/>
          </a:p>
          <a:p>
            <a:r>
              <a:rPr lang="sr-Cyrl-RS" sz="2200" b="1" i="1" u="sng" dirty="0" smtClean="0"/>
              <a:t>Трагови клизања</a:t>
            </a:r>
          </a:p>
          <a:p>
            <a:pPr>
              <a:buFontTx/>
              <a:buChar char="-"/>
            </a:pPr>
            <a:r>
              <a:rPr lang="sr-Cyrl-RS" sz="2000" dirty="0" smtClean="0"/>
              <a:t>Настају услед инерције, када возило наиђе на уље или лед крећући се неконтролисано унапред по клизавом коловозу брже од окретања точкова</a:t>
            </a:r>
          </a:p>
          <a:p>
            <a:pPr>
              <a:buFontTx/>
              <a:buChar char="-"/>
            </a:pPr>
            <a:r>
              <a:rPr lang="sr-Cyrl-RS" sz="2000" dirty="0" smtClean="0"/>
              <a:t>Траг уочљив у виду испрекиданих линија,</a:t>
            </a:r>
            <a:r>
              <a:rPr lang="ru-RU" sz="2000" dirty="0" smtClean="0"/>
              <a:t> </a:t>
            </a:r>
            <a:r>
              <a:rPr lang="ru-RU" sz="2000" dirty="0"/>
              <a:t>светлији од трагова </a:t>
            </a:r>
            <a:r>
              <a:rPr lang="ru-RU" sz="2000" dirty="0" smtClean="0"/>
              <a:t>заношења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7332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Трагови се описују у записнику, маркирају, мере, облежавају, фотографишу и уносе у скице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6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80" y="476672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Питање</a:t>
            </a:r>
            <a:r>
              <a:rPr lang="sr-Cyrl-RS" sz="3600" dirty="0" smtClean="0"/>
              <a:t>: који трагови гума (пнеуматика)   су приказани на сликама?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1"/>
            <a:ext cx="2880320" cy="407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12" y="2004905"/>
            <a:ext cx="2952328" cy="409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3"/>
            <a:ext cx="2797664" cy="407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6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Трагови боје возила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sr-Cyrl-RS" sz="2000" dirty="0" smtClean="0"/>
              <a:t>Проналазе се на месту незгоде у виду љуспи или слојевитих наноса боје на стационираним објектима са којима је возило дошло у контакт </a:t>
            </a:r>
            <a:r>
              <a:rPr lang="sr-Cyrl-RS" sz="2000" dirty="0" smtClean="0">
                <a:solidFill>
                  <a:srgbClr val="002060"/>
                </a:solidFill>
              </a:rPr>
              <a:t>(саобраћајни знаци)</a:t>
            </a:r>
          </a:p>
          <a:p>
            <a:r>
              <a:rPr lang="sr-Cyrl-RS" sz="2400" b="1" i="1" dirty="0" smtClean="0"/>
              <a:t>Трагови љуспи</a:t>
            </a:r>
          </a:p>
          <a:p>
            <a:pPr>
              <a:buFontTx/>
              <a:buChar char="-"/>
            </a:pPr>
            <a:r>
              <a:rPr lang="sr-Cyrl-RS" sz="2000" dirty="0" smtClean="0"/>
              <a:t>Пажљиво прикупљање због ломљења и то прстима, паковати у чврсте кутије обложене ватом.</a:t>
            </a:r>
          </a:p>
          <a:p>
            <a:pPr>
              <a:buFontTx/>
              <a:buChar char="-"/>
            </a:pPr>
            <a:r>
              <a:rPr lang="sr-Cyrl-RS" sz="2000" dirty="0" smtClean="0"/>
              <a:t>Вештачење механоскопским методама уклапања утврђујући тачно место на возилу са ког је отпала љуспа боје</a:t>
            </a:r>
          </a:p>
          <a:p>
            <a:pPr>
              <a:buFontTx/>
              <a:buChar char="-"/>
            </a:pPr>
            <a:r>
              <a:rPr lang="sr-Cyrl-RS" sz="2000" dirty="0"/>
              <a:t>Вештачење </a:t>
            </a:r>
            <a:r>
              <a:rPr lang="sr-Cyrl-RS" sz="2000" dirty="0" smtClean="0"/>
              <a:t>физичко </a:t>
            </a:r>
            <a:r>
              <a:rPr lang="sr-Cyrl-RS" sz="2000" dirty="0"/>
              <a:t>– хемијским методама </a:t>
            </a:r>
            <a:r>
              <a:rPr lang="sr-Cyrl-RS" sz="2000" dirty="0" smtClean="0"/>
              <a:t>ради упоређивања отпале љуспе и сумњивог возила</a:t>
            </a:r>
          </a:p>
          <a:p>
            <a:r>
              <a:rPr lang="sr-Cyrl-RS" sz="2400" b="1" i="1" dirty="0" smtClean="0"/>
              <a:t>Трагови наноса</a:t>
            </a:r>
          </a:p>
          <a:p>
            <a:pPr>
              <a:buFontTx/>
              <a:buChar char="-"/>
            </a:pPr>
            <a:r>
              <a:rPr lang="sr-Cyrl-RS" sz="2000" dirty="0" smtClean="0"/>
              <a:t>Фиксирају се изузивањем целих предмета, ако је могуће </a:t>
            </a:r>
            <a:r>
              <a:rPr lang="sr-Cyrl-RS" sz="2000" dirty="0" smtClean="0">
                <a:solidFill>
                  <a:srgbClr val="002060"/>
                </a:solidFill>
              </a:rPr>
              <a:t>(одећа удареног пешака) </a:t>
            </a:r>
            <a:r>
              <a:rPr lang="sr-Cyrl-RS" sz="2000" dirty="0" smtClean="0"/>
              <a:t>а изузетно стругањем помоћу скалпела са стационираних објеката. </a:t>
            </a:r>
          </a:p>
          <a:p>
            <a:pPr>
              <a:buFontTx/>
              <a:buChar char="-"/>
            </a:pPr>
            <a:r>
              <a:rPr lang="sr-Cyrl-RS" sz="2000" dirty="0" smtClean="0"/>
              <a:t>Вештачење искључиво физичко – хемијским методама ради утврђивања подударања или неподударања испитаних узорка узетих са лица места и боје возила за које се сумња да је учествовало у саобраћајној незгоди.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тпали делови са одбеглог возила који су остали на лицу места саобраћајне незгоде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7444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Трагови настају </a:t>
            </a:r>
            <a:r>
              <a:rPr lang="ru-RU" sz="1800" dirty="0"/>
              <a:t>често приликом судара</a:t>
            </a:r>
            <a:endParaRPr lang="ru-RU" sz="1800" dirty="0" smtClean="0"/>
          </a:p>
          <a:p>
            <a:r>
              <a:rPr lang="ru-RU" sz="1800" dirty="0" smtClean="0"/>
              <a:t>Предмети </a:t>
            </a:r>
            <a:r>
              <a:rPr lang="ru-RU" sz="1800" dirty="0"/>
              <a:t>падају на поглоду по правилима косог или хоризонталног хица уз мањи или већи отпор ваздуха. </a:t>
            </a:r>
            <a:endParaRPr lang="ru-RU" sz="1800" dirty="0" smtClean="0"/>
          </a:p>
          <a:p>
            <a:r>
              <a:rPr lang="ru-RU" sz="1800" dirty="0"/>
              <a:t>О</a:t>
            </a:r>
            <a:r>
              <a:rPr lang="ru-RU" sz="1800" dirty="0" smtClean="0"/>
              <a:t>д </a:t>
            </a:r>
            <a:r>
              <a:rPr lang="ru-RU" sz="1800" dirty="0"/>
              <a:t>значаја с обзиром да се на основу положаја отпалих делова и материјала могу приближно одредити место судара и сударне брзине од стране вештака, по изгледу и типу делова може се утврдити врста </a:t>
            </a:r>
            <a:r>
              <a:rPr lang="ru-RU" sz="1800" dirty="0" smtClean="0"/>
              <a:t>возила</a:t>
            </a:r>
          </a:p>
          <a:p>
            <a:r>
              <a:rPr lang="sr-Cyrl-RS" sz="1800" dirty="0" smtClean="0"/>
              <a:t>Нпр. </a:t>
            </a:r>
            <a:r>
              <a:rPr lang="ru-RU" sz="1800" dirty="0" smtClean="0"/>
              <a:t>комади </a:t>
            </a:r>
            <a:r>
              <a:rPr lang="ru-RU" sz="1800" dirty="0"/>
              <a:t>мигавца, разбијеног стакла, </a:t>
            </a:r>
            <a:r>
              <a:rPr lang="ru-RU" sz="1800" dirty="0" smtClean="0"/>
              <a:t>фарови, ретровизори</a:t>
            </a:r>
            <a:r>
              <a:rPr lang="ru-RU" sz="1800" dirty="0"/>
              <a:t>, љуспице итд.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9" y="4143459"/>
            <a:ext cx="3835299" cy="245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6020"/>
            <a:ext cx="4064538" cy="24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2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Положај жртве као траг и остали биолошки трагови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32" y="1267541"/>
            <a:ext cx="8640960" cy="3601619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Крајњи положај жртве директна је последица судара и могућег одбацивања </a:t>
            </a:r>
          </a:p>
          <a:p>
            <a:r>
              <a:rPr lang="sr-Cyrl-RS" sz="2000" u="sng" dirty="0" smtClean="0"/>
              <a:t>Зависи од</a:t>
            </a:r>
            <a:r>
              <a:rPr lang="sr-Cyrl-RS" sz="2000" dirty="0" smtClean="0"/>
              <a:t>:</a:t>
            </a:r>
          </a:p>
          <a:p>
            <a:pPr>
              <a:buFontTx/>
              <a:buChar char="-"/>
            </a:pPr>
            <a:r>
              <a:rPr lang="sr-Cyrl-RS" sz="2000" i="1" dirty="0" smtClean="0">
                <a:solidFill>
                  <a:srgbClr val="002060"/>
                </a:solidFill>
              </a:rPr>
              <a:t>Места судара</a:t>
            </a:r>
          </a:p>
          <a:p>
            <a:pPr>
              <a:buFontTx/>
              <a:buChar char="-"/>
            </a:pPr>
            <a:r>
              <a:rPr lang="sr-Cyrl-RS" sz="2000" i="1" dirty="0" smtClean="0">
                <a:solidFill>
                  <a:srgbClr val="002060"/>
                </a:solidFill>
              </a:rPr>
              <a:t>Начина кретања особа и возила</a:t>
            </a:r>
          </a:p>
          <a:p>
            <a:pPr>
              <a:buFontTx/>
              <a:buChar char="-"/>
            </a:pPr>
            <a:r>
              <a:rPr lang="sr-Cyrl-RS" sz="2000" i="1" dirty="0" smtClean="0">
                <a:solidFill>
                  <a:srgbClr val="002060"/>
                </a:solidFill>
              </a:rPr>
              <a:t>Врсте возила </a:t>
            </a:r>
          </a:p>
          <a:p>
            <a:pPr>
              <a:buFontTx/>
              <a:buChar char="-"/>
            </a:pPr>
            <a:r>
              <a:rPr lang="sr-Cyrl-RS" sz="2000" i="1" dirty="0" smtClean="0">
                <a:solidFill>
                  <a:srgbClr val="002060"/>
                </a:solidFill>
              </a:rPr>
              <a:t>Других околности судара</a:t>
            </a:r>
          </a:p>
          <a:p>
            <a:pPr>
              <a:buFontTx/>
              <a:buChar char="-"/>
            </a:pPr>
            <a:endParaRPr lang="sr-Cyrl-RS" sz="2000" i="1" dirty="0" smtClean="0"/>
          </a:p>
          <a:p>
            <a:r>
              <a:rPr lang="sr-Cyrl-RS" sz="2000" dirty="0" smtClean="0"/>
              <a:t>Значајан због </a:t>
            </a:r>
            <a:r>
              <a:rPr lang="ru-RU" sz="2000" dirty="0" smtClean="0"/>
              <a:t>утврђивања </a:t>
            </a:r>
            <a:r>
              <a:rPr lang="ru-RU" sz="2000" dirty="0"/>
              <a:t>места судара, сударне брзине и начина кретања возила од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1587" y="499715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Делови 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одеће и обуће жртве као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79" y="549517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/>
              <a:t>На </a:t>
            </a:r>
            <a:r>
              <a:rPr lang="sr-Cyrl-RS" sz="2000" dirty="0"/>
              <a:t>основу ствари које су одбачене од жртве могу се проценити </a:t>
            </a:r>
            <a:r>
              <a:rPr lang="sr-Cyrl-RS" sz="2000" u="sng" dirty="0"/>
              <a:t>правац и дејство сила</a:t>
            </a:r>
            <a:r>
              <a:rPr lang="sr-Cyrl-RS" sz="2000" dirty="0"/>
              <a:t> које су постојале у оквиру механизма </a:t>
            </a:r>
            <a:r>
              <a:rPr lang="sr-Cyrl-RS" sz="2000" dirty="0" smtClean="0"/>
              <a:t>незгоде, што помаже при реконструкцији.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461527" cy="238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1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рагови земље отпале са возила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440160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На лицу места саобраћајне незгоде могу се пронаћи трагови земље, прашине и сасушеног блата који су отпали са возила у моменту судара</a:t>
            </a:r>
          </a:p>
          <a:p>
            <a:r>
              <a:rPr lang="sr-Cyrl-RS" sz="2000" dirty="0" smtClean="0"/>
              <a:t>Значајни због одређивања места на коме је дошло до судара (контакта)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4108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Трагови на стационираним објектима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040315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/>
              <a:t>Проналазе се поред коловоза (саобраћајним знацима, дрвећу)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/>
              <a:t>Настају услед контакта возила са тим објектима при чему отпадају боја и делови са каросерије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/>
              <a:t>Значајни због утврђивања механизма настанка незгоде и услед претпостављеног степена оштећења орјентисати потрагу за одбеглим возилом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41"/>
            <a:ext cx="3158480" cy="209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5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ж) Одређивања места (тачке) где је дошло до судара тј. колизије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000" dirty="0" smtClean="0"/>
              <a:t>Централно питање увиђаја у случају саобраћајних незгода</a:t>
            </a:r>
          </a:p>
          <a:p>
            <a:r>
              <a:rPr lang="sr-Cyrl-RS" sz="2000" u="sng" dirty="0" smtClean="0"/>
              <a:t>Установљава се на основу:</a:t>
            </a:r>
          </a:p>
          <a:p>
            <a:pPr marL="514350" indent="-514350">
              <a:buFont typeface="+mj-lt"/>
              <a:buAutoNum type="alphaLcParenR"/>
            </a:pPr>
            <a:r>
              <a:rPr lang="sr-Cyrl-RS" sz="2000" i="1" dirty="0" smtClean="0"/>
              <a:t>Места деформације (аномалија) трага кочења тј. блокирања – </a:t>
            </a:r>
            <a:r>
              <a:rPr lang="sr-Cyrl-RS" sz="2000" dirty="0" smtClean="0"/>
              <a:t>у виду кратког прекида трага кочења, кратког задебљања трага кочења, таласасте деформације трага или заношења трага на коловозу </a:t>
            </a:r>
            <a:r>
              <a:rPr lang="sr-Cyrl-RS" sz="2000" dirty="0" smtClean="0">
                <a:solidFill>
                  <a:srgbClr val="002060"/>
                </a:solidFill>
              </a:rPr>
              <a:t>(настају због деловања спољне силе – удара пешака, пад пешака на хаубу итд.)</a:t>
            </a:r>
          </a:p>
          <a:p>
            <a:pPr marL="514350" indent="-514350">
              <a:buFont typeface="+mj-lt"/>
              <a:buAutoNum type="alphaLcParenR"/>
            </a:pPr>
            <a:r>
              <a:rPr lang="sr-Cyrl-RS" sz="2000" i="1" dirty="0" smtClean="0"/>
              <a:t>Трагова који настају услед контакта </a:t>
            </a:r>
            <a:r>
              <a:rPr lang="sr-Cyrl-RS" sz="2000" dirty="0" smtClean="0">
                <a:solidFill>
                  <a:srgbClr val="002060"/>
                </a:solidFill>
              </a:rPr>
              <a:t>(трагови отпале воје, трагови поломљених стакала, трагови прљавштине и прашине отпали са браника и доњег постројења возила)</a:t>
            </a:r>
          </a:p>
          <a:p>
            <a:pPr marL="514350" indent="-514350">
              <a:buFont typeface="+mj-lt"/>
              <a:buAutoNum type="alphaLcParenR"/>
            </a:pPr>
            <a:r>
              <a:rPr lang="sr-Cyrl-RS" sz="2000" i="1" dirty="0" smtClean="0"/>
              <a:t>Траг на коловозу настао гребањем ђона обуће приликом удара</a:t>
            </a:r>
            <a:r>
              <a:rPr lang="sr-Cyrl-R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</a:rPr>
              <a:t>у пешака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Трагови на жртви саобраћајне незгоде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464496" cy="5832648"/>
          </a:xfrm>
        </p:spPr>
        <p:txBody>
          <a:bodyPr>
            <a:normAutofit/>
          </a:bodyPr>
          <a:lstStyle/>
          <a:p>
            <a:r>
              <a:rPr lang="sr-Cyrl-RS" sz="2400" b="1" i="1" dirty="0" smtClean="0"/>
              <a:t>Трагови шаре пнеуматика на телу, одећи и предметима жртве</a:t>
            </a:r>
          </a:p>
          <a:p>
            <a:pPr>
              <a:buFontTx/>
              <a:buChar char="-"/>
            </a:pPr>
            <a:r>
              <a:rPr lang="sr-Cyrl-RS" sz="2000" dirty="0" smtClean="0"/>
              <a:t>Чести у случају гажења пешака.</a:t>
            </a:r>
          </a:p>
          <a:p>
            <a:pPr>
              <a:buFontTx/>
              <a:buChar char="-"/>
            </a:pPr>
            <a:r>
              <a:rPr lang="sr-Cyrl-RS" sz="2000" dirty="0" smtClean="0"/>
              <a:t>Остају трагови шара пнеуматика на основу којих се утврђује о врсти возила и врсти пнеуматика.</a:t>
            </a:r>
          </a:p>
          <a:p>
            <a:pPr>
              <a:buFontTx/>
              <a:buChar char="-"/>
            </a:pPr>
            <a:r>
              <a:rPr lang="sr-Cyrl-RS" sz="2000" dirty="0" smtClean="0"/>
              <a:t>Фиксирају се фотографисањем и изузимањем предмета на којима се налазе.</a:t>
            </a:r>
          </a:p>
          <a:p>
            <a:pPr>
              <a:buFontTx/>
              <a:buChar char="-"/>
            </a:pPr>
            <a:r>
              <a:rPr lang="sr-Cyrl-RS" sz="2000" dirty="0" smtClean="0"/>
              <a:t>Поступање опрезно (делови одеће се не смеју пресавијати, траг заштитити спреј лаком, паковати да буде окренут на горе).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248472" cy="4857403"/>
          </a:xfrm>
        </p:spPr>
        <p:txBody>
          <a:bodyPr>
            <a:normAutofit/>
          </a:bodyPr>
          <a:lstStyle/>
          <a:p>
            <a:r>
              <a:rPr lang="sr-Cyrl-RS" sz="2400" b="1" i="1" dirty="0" smtClean="0"/>
              <a:t>Трагови боје на телу, одећи и предметима жртве</a:t>
            </a:r>
          </a:p>
          <a:p>
            <a:pPr>
              <a:buFontTx/>
              <a:buChar char="-"/>
            </a:pPr>
            <a:r>
              <a:rPr lang="sr-Cyrl-RS" sz="2000" dirty="0" smtClean="0"/>
              <a:t>Могу да остану у виду љуспи или наноса боје на телу, одећи или предмету жртве.</a:t>
            </a:r>
          </a:p>
          <a:p>
            <a:pPr>
              <a:buFontTx/>
              <a:buChar char="-"/>
            </a:pPr>
            <a:r>
              <a:rPr lang="sr-Cyrl-RS" sz="2000" dirty="0" smtClean="0"/>
              <a:t>Могу се пронаћи и у рани настадале особе.</a:t>
            </a:r>
          </a:p>
          <a:p>
            <a:pPr marL="0" indent="0">
              <a:buNone/>
            </a:pPr>
            <a:r>
              <a:rPr lang="sr-Cyrl-RS" sz="2400" dirty="0" smtClean="0"/>
              <a:t> 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438606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336704"/>
          </a:xfrm>
        </p:spPr>
        <p:txBody>
          <a:bodyPr>
            <a:normAutofit/>
          </a:bodyPr>
          <a:lstStyle/>
          <a:p>
            <a:r>
              <a:rPr lang="sr-Cyrl-RS" sz="2400" b="1" i="1" dirty="0" smtClean="0"/>
              <a:t>Трагови стакла на телу, одећи и предметима жртве</a:t>
            </a:r>
          </a:p>
          <a:p>
            <a:pPr>
              <a:buFontTx/>
              <a:buChar char="-"/>
            </a:pPr>
            <a:r>
              <a:rPr lang="sr-Cyrl-RS" sz="2000" dirty="0" smtClean="0"/>
              <a:t>Трагови разбијеног стакла од мигавца и фарова од значаја у случају бекства са лица места саобраћајне незгоде указују на врсту возила и идентификациона вештачења.</a:t>
            </a:r>
          </a:p>
          <a:p>
            <a:pPr>
              <a:buFontTx/>
              <a:buChar char="-"/>
            </a:pPr>
            <a:endParaRPr lang="sr-Cyrl-RS" sz="2000" dirty="0" smtClean="0"/>
          </a:p>
          <a:p>
            <a:r>
              <a:rPr lang="sr-Cyrl-RS" sz="2400" b="1" i="1" dirty="0" smtClean="0"/>
              <a:t>Повреде на жртви саобраћајне незгоде </a:t>
            </a:r>
            <a:endParaRPr lang="sr-Cyrl-RS" sz="2400" dirty="0" smtClean="0"/>
          </a:p>
          <a:p>
            <a:pPr>
              <a:buFontTx/>
              <a:buChar char="-"/>
            </a:pPr>
            <a:r>
              <a:rPr lang="sr-Cyrl-RS" sz="2000" dirty="0" smtClean="0"/>
              <a:t>Значајне код утврђивања:</a:t>
            </a:r>
          </a:p>
          <a:p>
            <a:pPr>
              <a:buFontTx/>
              <a:buChar char="-"/>
            </a:pPr>
            <a:r>
              <a:rPr lang="sr-Cyrl-RS" sz="2000" dirty="0" smtClean="0"/>
              <a:t> положаја жртве у моменту контакта;</a:t>
            </a:r>
          </a:p>
          <a:p>
            <a:pPr>
              <a:buFontTx/>
              <a:buChar char="-"/>
            </a:pPr>
            <a:r>
              <a:rPr lang="sr-Cyrl-RS" sz="2000" dirty="0" smtClean="0"/>
              <a:t>врсте возила која је учестовала у незгоди;</a:t>
            </a:r>
          </a:p>
          <a:p>
            <a:pPr>
              <a:buFontTx/>
              <a:buChar char="-"/>
            </a:pPr>
            <a:r>
              <a:rPr lang="sr-Cyrl-RS" sz="2000" dirty="0" smtClean="0"/>
              <a:t>правца дејства сила итд.</a:t>
            </a:r>
          </a:p>
          <a:p>
            <a:pPr marL="0" indent="0">
              <a:buNone/>
            </a:pPr>
            <a:endParaRPr lang="sr-Cyrl-R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336704"/>
          </a:xfrm>
        </p:spPr>
        <p:txBody>
          <a:bodyPr>
            <a:normAutofit/>
          </a:bodyPr>
          <a:lstStyle/>
          <a:p>
            <a:r>
              <a:rPr lang="sr-Cyrl-RS" sz="2400" b="1" i="1" dirty="0" smtClean="0"/>
              <a:t>Трагови прљавштине и уља на одећи и телу жртве</a:t>
            </a:r>
          </a:p>
          <a:p>
            <a:pPr>
              <a:buFontTx/>
              <a:buChar char="-"/>
            </a:pPr>
            <a:r>
              <a:rPr lang="sr-Cyrl-RS" sz="2000" dirty="0" smtClean="0"/>
              <a:t>Настају приликом контакта одеће пешака који је прегажен и вучен истуреним деловима доњег постројења возила.</a:t>
            </a:r>
          </a:p>
          <a:p>
            <a:pPr>
              <a:buFontTx/>
              <a:buChar char="-"/>
            </a:pPr>
            <a:r>
              <a:rPr lang="sr-Cyrl-RS" sz="2000" dirty="0" smtClean="0"/>
              <a:t>Значајан код утврђивања механизма незгоде.</a:t>
            </a:r>
          </a:p>
          <a:p>
            <a:pPr>
              <a:buFontTx/>
              <a:buChar char="-"/>
            </a:pPr>
            <a:r>
              <a:rPr lang="sr-Cyrl-RS" sz="2000" dirty="0" smtClean="0"/>
              <a:t>По правилу немају идентификациону вредност.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424847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sr-Cyrl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Саобраћајна незгода</a:t>
            </a:r>
            <a:r>
              <a:rPr lang="sr-Cyrl-RS" sz="1800" dirty="0" smtClean="0">
                <a:latin typeface="+mn-lt"/>
              </a:rPr>
              <a:t> је догађај на путу у коме је учествовало најмање једно возило у покрету и у коме је једно или више особа погинуло или повређено или је изазвана материјална штета.</a:t>
            </a:r>
            <a:br>
              <a:rPr lang="sr-Cyrl-RS" sz="1800" dirty="0" smtClean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3203"/>
            <a:ext cx="7776863" cy="379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3916" y="1412776"/>
            <a:ext cx="824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Саобраћајна трасологија </a:t>
            </a:r>
            <a:r>
              <a:rPr lang="sr-Cyrl-RS" dirty="0"/>
              <a:t>представља део трасологије која се бави проучавањем трагова саобраћајне </a:t>
            </a:r>
            <a:r>
              <a:rPr lang="sr-Cyrl-RS" dirty="0" smtClean="0"/>
              <a:t>незгоде.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916" y="2276872"/>
            <a:ext cx="79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траговима саобраћајне незгоде</a:t>
            </a:r>
            <a:r>
              <a:rPr lang="ru-RU" dirty="0"/>
              <a:t> се подразумевају последице саобраћајне незгоде које се могу </a:t>
            </a:r>
            <a:r>
              <a:rPr lang="ru-RU" dirty="0" smtClean="0"/>
              <a:t>регистровати - фиксирати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Трагови на возилу и у возилу које је остало на месту саобраћајне незгоде</a:t>
            </a:r>
            <a:r>
              <a:rPr lang="sr-Cyrl-RS" sz="2800" b="1" dirty="0" smtClean="0"/>
              <a:t/>
            </a:r>
            <a:br>
              <a:rPr lang="sr-Cyrl-RS" sz="2800" b="1" dirty="0" smtClean="0"/>
            </a:b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04656"/>
          </a:xfrm>
        </p:spPr>
        <p:txBody>
          <a:bodyPr>
            <a:normAutofit/>
          </a:bodyPr>
          <a:lstStyle/>
          <a:p>
            <a:r>
              <a:rPr lang="sr-Cyrl-RS" sz="2200" dirty="0" smtClean="0"/>
              <a:t>Трагови у виду оштећења каросерије </a:t>
            </a:r>
            <a:r>
              <a:rPr lang="sr-Cyrl-RS" sz="2200" dirty="0" smtClean="0">
                <a:solidFill>
                  <a:srgbClr val="002060"/>
                </a:solidFill>
              </a:rPr>
              <a:t>(ломљење, кривљење лима, одаламање већих или мањих делова).</a:t>
            </a:r>
          </a:p>
          <a:p>
            <a:pPr marL="0" indent="0">
              <a:buNone/>
            </a:pPr>
            <a:endParaRPr lang="sr-Cyrl-RS" sz="2200" dirty="0" smtClean="0"/>
          </a:p>
          <a:p>
            <a:r>
              <a:rPr lang="sr-Cyrl-RS" sz="2200" dirty="0" smtClean="0"/>
              <a:t>Значајни за утврђивање:</a:t>
            </a:r>
          </a:p>
          <a:p>
            <a:pPr>
              <a:buFontTx/>
              <a:buChar char="-"/>
            </a:pPr>
            <a:r>
              <a:rPr lang="sr-Cyrl-RS" sz="2000" dirty="0" smtClean="0"/>
              <a:t>Механизма настанка несреће;</a:t>
            </a:r>
          </a:p>
          <a:p>
            <a:pPr>
              <a:buFontTx/>
              <a:buChar char="-"/>
            </a:pPr>
            <a:r>
              <a:rPr lang="sr-Cyrl-RS" sz="2000" dirty="0" smtClean="0"/>
              <a:t>Правца деловања сила;</a:t>
            </a:r>
          </a:p>
          <a:p>
            <a:pPr>
              <a:buFontTx/>
              <a:buChar char="-"/>
            </a:pPr>
            <a:r>
              <a:rPr lang="sr-Cyrl-RS" sz="2000" dirty="0" smtClean="0"/>
              <a:t>Процену настале штете;</a:t>
            </a:r>
          </a:p>
          <a:p>
            <a:pPr>
              <a:buFontTx/>
              <a:buChar char="-"/>
            </a:pPr>
            <a:r>
              <a:rPr lang="sr-Cyrl-RS" sz="2000" dirty="0" smtClean="0"/>
              <a:t>Утврђивање кривице.</a:t>
            </a:r>
          </a:p>
          <a:p>
            <a:pPr marL="0" indent="0">
              <a:buNone/>
            </a:pPr>
            <a:endParaRPr lang="sr-Cyrl-RS" sz="2200" dirty="0" smtClean="0"/>
          </a:p>
          <a:p>
            <a:r>
              <a:rPr lang="sr-Cyrl-RS" sz="2200" dirty="0" smtClean="0"/>
              <a:t>Оштећења треба детаљно описати, фотографисати из више углова, измерити, скицирати. </a:t>
            </a:r>
          </a:p>
          <a:p>
            <a:pPr marL="0" indent="0">
              <a:buNone/>
            </a:pPr>
            <a:endParaRPr lang="sr-Cyrl-RS" sz="2200" dirty="0"/>
          </a:p>
          <a:p>
            <a:r>
              <a:rPr lang="sr-Cyrl-RS" sz="2200" dirty="0" smtClean="0"/>
              <a:t>У унутрашњости каросерије потражити биолошке трагове </a:t>
            </a:r>
            <a:r>
              <a:rPr lang="sr-Cyrl-RS" sz="2200" dirty="0" smtClean="0">
                <a:solidFill>
                  <a:srgbClr val="002060"/>
                </a:solidFill>
              </a:rPr>
              <a:t>(трагове крви, длаке итд.).</a:t>
            </a:r>
          </a:p>
          <a:p>
            <a:pPr marL="0" indent="0">
              <a:buNone/>
            </a:pPr>
            <a:endParaRPr lang="sr-Cyrl-RS" sz="2400" dirty="0" smtClean="0"/>
          </a:p>
          <a:p>
            <a:endParaRPr lang="sr-Cyrl-RS" sz="2400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3965691" cy="24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Трагови који остају на возилу и у возилу које је удаљено са места незгоде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456384" cy="4896544"/>
          </a:xfrm>
        </p:spPr>
        <p:txBody>
          <a:bodyPr>
            <a:normAutofit fontScale="92500" lnSpcReduction="10000"/>
          </a:bodyPr>
          <a:lstStyle/>
          <a:p>
            <a:r>
              <a:rPr lang="sr-Cyrl-RS" b="1" i="1" dirty="0" smtClean="0"/>
              <a:t>Трагови контакта са другим возилима</a:t>
            </a:r>
          </a:p>
          <a:p>
            <a:pPr marL="0" indent="0">
              <a:buNone/>
            </a:pPr>
            <a:endParaRPr lang="sr-Cyrl-RS" b="1" i="1" dirty="0" smtClean="0"/>
          </a:p>
          <a:p>
            <a:r>
              <a:rPr lang="sr-Cyrl-RS" b="1" i="1" dirty="0" smtClean="0"/>
              <a:t>Трагови људског порекла</a:t>
            </a:r>
          </a:p>
          <a:p>
            <a:pPr marL="0" indent="0">
              <a:buNone/>
            </a:pPr>
            <a:endParaRPr lang="sr-Cyrl-RS" b="1" i="1" dirty="0" smtClean="0"/>
          </a:p>
          <a:p>
            <a:r>
              <a:rPr lang="sr-Cyrl-RS" b="1" i="1" dirty="0" smtClean="0"/>
              <a:t>Трагови одеће жртве</a:t>
            </a:r>
          </a:p>
          <a:p>
            <a:pPr marL="0" indent="0">
              <a:buNone/>
            </a:pPr>
            <a:endParaRPr lang="sr-Cyrl-RS" b="1" i="1" dirty="0" smtClean="0"/>
          </a:p>
          <a:p>
            <a:r>
              <a:rPr lang="sr-Cyrl-RS" b="1" i="1" dirty="0" smtClean="0"/>
              <a:t>Трагови прстију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258816" cy="537321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1800" dirty="0" smtClean="0"/>
              <a:t>На одбеглом возилу остају оштећења у виду улубљеног лима, отпале боје, разбијених стакала или у виду оштећења са којих су се одвајали делови са каросерије.</a:t>
            </a:r>
          </a:p>
          <a:p>
            <a:pPr marL="0" indent="0">
              <a:buNone/>
            </a:pPr>
            <a:endParaRPr lang="sr-Cyrl-RS" sz="1800" dirty="0" smtClean="0"/>
          </a:p>
          <a:p>
            <a:pPr marL="0" indent="0">
              <a:buNone/>
            </a:pPr>
            <a:r>
              <a:rPr lang="sr-Cyrl-RS" sz="1800" dirty="0" smtClean="0"/>
              <a:t>На каросерији, бранику, гумама одбеглог возила остају биолошки трагови прегаженог пешака, бициклисте, моторциклисте (трагови косе).</a:t>
            </a:r>
          </a:p>
          <a:p>
            <a:pPr marL="0" indent="0">
              <a:buNone/>
            </a:pPr>
            <a:endParaRPr lang="sr-Cyrl-RS" sz="1800" dirty="0" smtClean="0"/>
          </a:p>
          <a:p>
            <a:pPr marL="0" indent="0">
              <a:buNone/>
            </a:pPr>
            <a:r>
              <a:rPr lang="sr-Cyrl-RS" sz="1800" dirty="0" smtClean="0"/>
              <a:t>На истуреним деловима одбеглог возила могу се наћи откинути делови или влакна са одеће, значајни јер спапају возило са саобраћајном незгодом и страдањем жртве.</a:t>
            </a:r>
          </a:p>
          <a:p>
            <a:pPr marL="0" indent="0">
              <a:buNone/>
            </a:pPr>
            <a:endParaRPr lang="sr-Cyrl-RS" sz="1800" dirty="0" smtClean="0"/>
          </a:p>
          <a:p>
            <a:pPr marL="0" indent="0">
              <a:buNone/>
            </a:pPr>
            <a:r>
              <a:rPr lang="sr-Cyrl-RS" sz="1800" dirty="0" smtClean="0"/>
              <a:t>На каросерији одбеглог возила могу да се пронађу отисци жртве која је покушала да се ослони на хаубу како би ублажила снагу удара.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974660" y="2024844"/>
            <a:ext cx="23730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74660" y="3197829"/>
            <a:ext cx="2373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74660" y="5661248"/>
            <a:ext cx="22903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74660" y="4431502"/>
            <a:ext cx="22903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7984" y="1484784"/>
            <a:ext cx="4248472" cy="122413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55976" y="1484784"/>
            <a:ext cx="4248472" cy="1080120"/>
          </a:xfrm>
          <a:prstGeom prst="roundRect">
            <a:avLst/>
          </a:prstGeom>
          <a:noFill/>
          <a:ln>
            <a:gradFill>
              <a:gsLst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46429" y="2765781"/>
            <a:ext cx="4248472" cy="1080120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355976" y="4005064"/>
            <a:ext cx="4238925" cy="136815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46429" y="5517232"/>
            <a:ext cx="4248472" cy="1080120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Трагови који указују на особу која је у моменту саобраћајне незгоде управљала возилом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r>
              <a:rPr lang="sr-Cyrl-RS" sz="2000" dirty="0" smtClean="0"/>
              <a:t>Дешава се да возач преживи назгоду а да сапутник страда, да би избегао кривичну одговорност страдалог премешта на место возача. </a:t>
            </a:r>
          </a:p>
          <a:p>
            <a:pPr indent="11113">
              <a:buNone/>
            </a:pPr>
            <a:r>
              <a:rPr lang="sr-Cyrl-RS" sz="2000" dirty="0" smtClean="0"/>
              <a:t>Након саобраћајне незгоде грађани покушавају да помогну извлачећи преживеле из кабине. </a:t>
            </a:r>
          </a:p>
          <a:p>
            <a:pPr indent="11113"/>
            <a:endParaRPr lang="sr-Cyrl-RS" sz="2000" dirty="0" smtClean="0"/>
          </a:p>
          <a:p>
            <a:r>
              <a:rPr lang="sr-Cyrl-RS" sz="2600" u="sng" dirty="0" smtClean="0"/>
              <a:t>Проблем утврђивања ко је био за управљачем у моменту несреће за управљачем се решава:</a:t>
            </a:r>
            <a:r>
              <a:rPr lang="sr-Cyrl-RS" sz="800" u="sng" dirty="0" smtClean="0"/>
              <a:t>ј</a:t>
            </a:r>
            <a:endParaRPr lang="sr-Cyrl-RS" sz="2600" u="sng" dirty="0" smtClean="0"/>
          </a:p>
          <a:p>
            <a:pPr marL="457200" indent="-457200">
              <a:buFont typeface="+mj-lt"/>
              <a:buAutoNum type="alphaLcParenR"/>
            </a:pPr>
            <a:r>
              <a:rPr lang="sr-Cyrl-RS" sz="2000" dirty="0" smtClean="0"/>
              <a:t>Проналажењем отисака прстију у возилу и упоређивањем са отисцима особа које су биле у кабини;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2000" dirty="0" smtClean="0"/>
              <a:t>Вештачење трага отиска папуче кочнице на ђону возача;</a:t>
            </a:r>
            <a:endParaRPr lang="sr-Cyrl-RS" sz="2000" dirty="0"/>
          </a:p>
          <a:p>
            <a:pPr marL="457200" indent="-457200">
              <a:buFont typeface="+mj-lt"/>
              <a:buAutoNum type="alphaLcParenR"/>
            </a:pPr>
            <a:r>
              <a:rPr lang="sr-Cyrl-RS" sz="2000" dirty="0" smtClean="0"/>
              <a:t>Упоредно вештачење влакана са одеће осумњичене особе и пресвлаке возачевог седишта у коме је дошло до незгоде;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2000" dirty="0" smtClean="0"/>
              <a:t>Трагови утискивања тј. фузије шаре текстилних влакана од одеће особа које су биле у возилу на пластичним површинама или материјалу седишта;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2000" dirty="0" smtClean="0"/>
              <a:t>Утврђује се корелација између оштећења у унутрашњости кабине са повредама особа које су биле у возилу у моменту незгоде;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2000" dirty="0" smtClean="0"/>
              <a:t>Упоређивање биолошких трагова из кабине са узорцима узетим од путника.</a:t>
            </a:r>
          </a:p>
        </p:txBody>
      </p:sp>
    </p:spTree>
    <p:extLst>
      <p:ext uri="{BB962C8B-B14F-4D97-AF65-F5344CB8AC3E}">
        <p14:creationId xmlns:p14="http://schemas.microsoft.com/office/powerpoint/2010/main" val="3599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Литература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Закон </a:t>
            </a:r>
            <a:r>
              <a:rPr lang="ru-RU" sz="2000" dirty="0"/>
              <a:t>о безбедности саобраћаја на </a:t>
            </a:r>
            <a:r>
              <a:rPr lang="ru-RU" sz="2000" dirty="0" smtClean="0"/>
              <a:t>путевима - Службени </a:t>
            </a:r>
            <a:r>
              <a:rPr lang="ru-RU" sz="2000" dirty="0"/>
              <a:t>гласник РС (бр. 41/2009, 53/2010, 101/2011, 32/2013 </a:t>
            </a:r>
            <a:r>
              <a:rPr lang="ru-RU" sz="2000" dirty="0" smtClean="0"/>
              <a:t>– одлука </a:t>
            </a:r>
            <a:r>
              <a:rPr lang="ru-RU" sz="2000" dirty="0"/>
              <a:t>УС, 55/2014, 96/2015 –др. закон, 9/2016 -одлука УС и 24/2018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Липовац К., </a:t>
            </a:r>
            <a:r>
              <a:rPr lang="ru-RU" sz="2000" i="1" dirty="0"/>
              <a:t>Увиђај саобраћајних незгода –елементи саобраћајне трасологије</a:t>
            </a:r>
            <a:r>
              <a:rPr lang="ru-RU" sz="2000" dirty="0" smtClean="0"/>
              <a:t>, Виша </a:t>
            </a:r>
            <a:r>
              <a:rPr lang="ru-RU" sz="2000" dirty="0"/>
              <a:t>школа унутрашњих послова</a:t>
            </a:r>
            <a:r>
              <a:rPr lang="ru-RU" sz="2000" dirty="0" smtClean="0"/>
              <a:t>, Београд</a:t>
            </a:r>
            <a:r>
              <a:rPr lang="ru-RU" sz="2000" dirty="0"/>
              <a:t>, </a:t>
            </a:r>
            <a:r>
              <a:rPr lang="ru-RU" sz="2000" dirty="0" smtClean="0"/>
              <a:t>2000. </a:t>
            </a:r>
            <a:r>
              <a:rPr lang="ru-RU" sz="2000" dirty="0"/>
              <a:t>год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Липовац К., Вујанић М., Обрадовић Д., Нешић М., </a:t>
            </a:r>
            <a:r>
              <a:rPr lang="ru-RU" sz="2000" i="1" dirty="0" smtClean="0"/>
              <a:t>Увиђај саобраћајних незгода за јавне тужиоце и саобраћајну полицију</a:t>
            </a:r>
            <a:r>
              <a:rPr lang="ru-RU" sz="2000" dirty="0" smtClean="0"/>
              <a:t>, Београд, 2018. год.</a:t>
            </a:r>
          </a:p>
          <a:p>
            <a:r>
              <a:rPr lang="sr-Cyrl-RS" sz="2000" dirty="0"/>
              <a:t>Симоновић Б., </a:t>
            </a:r>
            <a:r>
              <a:rPr lang="sr-Cyrl-RS" sz="2000" i="1" dirty="0"/>
              <a:t>Криминалистика</a:t>
            </a:r>
            <a:r>
              <a:rPr lang="sr-Cyrl-RS" sz="2000" dirty="0"/>
              <a:t>, Правни факултет, Институт за правне и друштвене науке, Крагујевац, 2012. год.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31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8216"/>
              </p:ext>
            </p:extLst>
          </p:nvPr>
        </p:nvGraphicFramePr>
        <p:xfrm>
          <a:off x="0" y="1"/>
          <a:ext cx="9144000" cy="6605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1960"/>
                <a:gridCol w="4932040"/>
              </a:tblGrid>
              <a:tr h="981891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КЛАСИФИКАЦИЈА</a:t>
                      </a:r>
                      <a:r>
                        <a:rPr lang="sr-Cyrl-R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ТРАГОВА </a:t>
                      </a:r>
                    </a:p>
                    <a:p>
                      <a:pPr algn="ctr"/>
                      <a:r>
                        <a:rPr lang="sr-Cyrl-R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САОБРАЋАЈНЕ НЕЗГОДЕ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2119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Према</a:t>
                      </a:r>
                      <a:r>
                        <a:rPr lang="sr-Cyrl-RS" sz="2000" baseline="0" dirty="0" smtClean="0"/>
                        <a:t> врсти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- Повреде лица и животиња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- Оштећења возила, објеката и предмета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- Остали трагови незгода</a:t>
                      </a:r>
                      <a:endParaRPr lang="en-US" dirty="0"/>
                    </a:p>
                  </a:txBody>
                  <a:tcPr anchor="ctr"/>
                </a:tc>
              </a:tr>
              <a:tr h="850857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Према величини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sz="1800" kern="1200" dirty="0" smtClean="0">
                          <a:effectLst/>
                        </a:rPr>
                        <a:t>- Микротрагови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r-Cyrl-RS" sz="1800" kern="1200" dirty="0" smtClean="0">
                          <a:effectLst/>
                        </a:rPr>
                        <a:t>- Макротрагови</a:t>
                      </a:r>
                      <a:endParaRPr lang="en-US" dirty="0"/>
                    </a:p>
                  </a:txBody>
                  <a:tcPr anchor="ctr"/>
                </a:tc>
              </a:tr>
              <a:tr h="1332607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Према месту налажења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- Трагови на коловозу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- Трагови на површинама ван коловоза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- Трагови на возилима и објектима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- Трагови на лицима и лешевима</a:t>
                      </a:r>
                      <a:endParaRPr lang="en-US" dirty="0"/>
                    </a:p>
                  </a:txBody>
                  <a:tcPr anchor="ctr"/>
                </a:tc>
              </a:tr>
              <a:tr h="794961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Према ситуацији у којој су настали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sz="1800" kern="1200" dirty="0" smtClean="0">
                          <a:effectLst/>
                        </a:rPr>
                        <a:t>- Типични </a:t>
                      </a:r>
                    </a:p>
                    <a:p>
                      <a:r>
                        <a:rPr lang="sr-Cyrl-RS" sz="1800" kern="1200" dirty="0" smtClean="0">
                          <a:effectLst/>
                        </a:rPr>
                        <a:t>- Нетипични </a:t>
                      </a:r>
                      <a:endParaRPr lang="en-US" dirty="0"/>
                    </a:p>
                  </a:txBody>
                  <a:tcPr anchor="ctr"/>
                </a:tc>
              </a:tr>
              <a:tr h="145491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Са</a:t>
                      </a:r>
                      <a:r>
                        <a:rPr lang="sr-Cyrl-RS" sz="2000" baseline="0" dirty="0" smtClean="0"/>
                        <a:t> аспекта мерења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sz="1800" kern="1200" dirty="0" smtClean="0">
                          <a:effectLst/>
                        </a:rPr>
                        <a:t>- Тачкасти</a:t>
                      </a:r>
                    </a:p>
                    <a:p>
                      <a:r>
                        <a:rPr lang="sr-Cyrl-RS" sz="1800" kern="1200" dirty="0" smtClean="0">
                          <a:effectLst/>
                        </a:rPr>
                        <a:t>- Концетрисани</a:t>
                      </a:r>
                    </a:p>
                    <a:p>
                      <a:r>
                        <a:rPr lang="sr-Cyrl-RS" sz="1800" kern="1200" dirty="0" smtClean="0">
                          <a:effectLst/>
                        </a:rPr>
                        <a:t>- Линијски</a:t>
                      </a:r>
                    </a:p>
                    <a:p>
                      <a:r>
                        <a:rPr lang="sr-Cyrl-RS" sz="1800" kern="1200" dirty="0" smtClean="0">
                          <a:effectLst/>
                        </a:rPr>
                        <a:t>- Површински</a:t>
                      </a:r>
                    </a:p>
                    <a:p>
                      <a:r>
                        <a:rPr lang="sr-Cyrl-RS" sz="1800" kern="1200" dirty="0" smtClean="0">
                          <a:effectLst/>
                        </a:rPr>
                        <a:t>- Запремински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Трагови код саобраћајних незгода имају вишеструку важност: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sr-Cyrl-RS" sz="2400" i="1" u="sng" dirty="0" smtClean="0"/>
              <a:t>Тактички аспект </a:t>
            </a:r>
            <a:r>
              <a:rPr lang="sr-Cyrl-RS" sz="2400" i="1" dirty="0" smtClean="0"/>
              <a:t>– </a:t>
            </a:r>
            <a:r>
              <a:rPr lang="sr-Cyrl-RS" sz="2400" dirty="0" smtClean="0"/>
              <a:t>од значаја за проналажење особе која је проузроковала саобраћајну незгоду (посебно у случају бекства)</a:t>
            </a:r>
          </a:p>
          <a:p>
            <a:r>
              <a:rPr lang="sr-Cyrl-RS" sz="2400" i="1" u="sng" dirty="0" smtClean="0"/>
              <a:t>Идентификациони аспект </a:t>
            </a:r>
            <a:r>
              <a:rPr lang="sr-Cyrl-RS" sz="2400" i="1" dirty="0" smtClean="0"/>
              <a:t>– </a:t>
            </a:r>
            <a:r>
              <a:rPr lang="sr-Cyrl-RS" sz="2400" dirty="0" smtClean="0"/>
              <a:t>идентификују возило и особу које су учествовале у саобраћајној незгоди</a:t>
            </a:r>
          </a:p>
          <a:p>
            <a:r>
              <a:rPr lang="sr-Cyrl-RS" sz="2400" i="1" u="sng" dirty="0" smtClean="0"/>
              <a:t>Кривичнопроцесни аспект</a:t>
            </a:r>
            <a:r>
              <a:rPr lang="sr-Cyrl-RS" sz="2400" i="1" dirty="0" smtClean="0"/>
              <a:t> – </a:t>
            </a:r>
            <a:r>
              <a:rPr lang="sr-Cyrl-RS" sz="2400" dirty="0" smtClean="0"/>
              <a:t>проверавају се друге врсте доказа нпр. искази сведока</a:t>
            </a:r>
          </a:p>
          <a:p>
            <a:r>
              <a:rPr lang="sr-Cyrl-RS" sz="2400" i="1" u="sng" dirty="0" smtClean="0"/>
              <a:t>Кривичноправни аспект </a:t>
            </a:r>
            <a:r>
              <a:rPr lang="sr-Cyrl-RS" sz="2400" i="1" dirty="0" smtClean="0"/>
              <a:t>– </a:t>
            </a:r>
            <a:r>
              <a:rPr lang="sr-Cyrl-RS" sz="2400" dirty="0" smtClean="0"/>
              <a:t>основ за процену услова и узрока незгоде, спровођење аутосаобраћајних вештачења и степен кривичне одговорности лица</a:t>
            </a:r>
          </a:p>
          <a:p>
            <a:r>
              <a:rPr lang="sr-Cyrl-RS" sz="2400" i="1" u="sng" dirty="0" smtClean="0"/>
              <a:t>Профилактички аспект</a:t>
            </a:r>
            <a:r>
              <a:rPr lang="sr-Cyrl-RS" sz="2400" u="sng" dirty="0" smtClean="0"/>
              <a:t> </a:t>
            </a:r>
            <a:r>
              <a:rPr lang="sr-Cyrl-RS" sz="2400" dirty="0" smtClean="0"/>
              <a:t>– развој и организовање превентивних мера на осонову услова и узрока саобраћајних незгода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6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Трагови према динамици њиховог настанка: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2400" u="sng" dirty="0" smtClean="0"/>
              <a:t>Трагови који су настали непосредно пре наступања саобраћајне незгоде (слика 1 и 2)</a:t>
            </a:r>
          </a:p>
          <a:p>
            <a:pPr marL="449263" indent="0">
              <a:buNone/>
            </a:pPr>
            <a:r>
              <a:rPr lang="sr-Cyrl-RS" sz="1800" i="1" dirty="0" smtClean="0">
                <a:solidFill>
                  <a:srgbClr val="002060"/>
                </a:solidFill>
              </a:rPr>
              <a:t>(Трагови вожње, трагови кочења, трагови блокирања, трагови који указују на понашање и грешке возача непосредно пре наступања незгоде нпр. разговор мобилним телефоном у току вожње, покушај паљења цигарете итд.)</a:t>
            </a:r>
          </a:p>
          <a:p>
            <a:pPr marL="0" indent="0">
              <a:buNone/>
            </a:pPr>
            <a:endParaRPr lang="sr-Cyrl-RS" sz="1400" dirty="0"/>
          </a:p>
          <a:p>
            <a:pPr marL="363538" indent="-363538">
              <a:buNone/>
            </a:pPr>
            <a:r>
              <a:rPr lang="sr-Cyrl-RS" sz="2400" dirty="0" smtClean="0"/>
              <a:t>2. </a:t>
            </a:r>
            <a:r>
              <a:rPr lang="sr-Cyrl-RS" sz="2400" u="sng" dirty="0" smtClean="0"/>
              <a:t>Трагови који су настали у моменту наступања саобраћајне незгоде – </a:t>
            </a:r>
            <a:r>
              <a:rPr lang="sr-Cyrl-RS" sz="2400" i="1" u="sng" dirty="0" smtClean="0"/>
              <a:t>фаза колизије </a:t>
            </a:r>
            <a:r>
              <a:rPr lang="sr-Cyrl-RS" sz="2400" u="sng" dirty="0" smtClean="0"/>
              <a:t>(слика 3)</a:t>
            </a:r>
          </a:p>
          <a:p>
            <a:pPr marL="363538" indent="0">
              <a:buNone/>
            </a:pPr>
            <a:r>
              <a:rPr lang="sr-Cyrl-RS" sz="1800" i="1" dirty="0" smtClean="0">
                <a:solidFill>
                  <a:srgbClr val="002060"/>
                </a:solidFill>
              </a:rPr>
              <a:t>(Трагови судара, трагови гребања, трагови и повреде на жртви и возилу настали у моменту удара нпр. у виду трагова прелома ногу и/или оштећења одеће настрадалог пешака, оштећење браника на возлу итд.)</a:t>
            </a:r>
          </a:p>
          <a:p>
            <a:pPr marL="0" indent="0">
              <a:buNone/>
            </a:pPr>
            <a:endParaRPr lang="sr-Cyrl-RS" sz="1400" dirty="0" smtClean="0"/>
          </a:p>
          <a:p>
            <a:pPr marL="363538" indent="-363538">
              <a:buNone/>
            </a:pPr>
            <a:r>
              <a:rPr lang="sr-Cyrl-RS" sz="2400" dirty="0" smtClean="0"/>
              <a:t>3. </a:t>
            </a:r>
            <a:r>
              <a:rPr lang="sr-Cyrl-RS" sz="2400" u="sng" dirty="0" smtClean="0"/>
              <a:t>Трагови настали у фази заустављања возила или пешака до коначне позиције мировања – </a:t>
            </a:r>
            <a:r>
              <a:rPr lang="sr-Cyrl-RS" sz="2400" i="1" u="sng" dirty="0" smtClean="0"/>
              <a:t>постколизиона фаза </a:t>
            </a:r>
            <a:r>
              <a:rPr lang="sr-Cyrl-RS" sz="2400" u="sng" dirty="0" smtClean="0"/>
              <a:t>(слика 4)</a:t>
            </a:r>
          </a:p>
          <a:p>
            <a:pPr marL="363538" indent="-6350">
              <a:buNone/>
            </a:pPr>
            <a:r>
              <a:rPr lang="sr-Cyrl-RS" sz="1800" i="1" dirty="0" smtClean="0">
                <a:solidFill>
                  <a:srgbClr val="002060"/>
                </a:solidFill>
              </a:rPr>
              <a:t>(Трагови крви на асфалту , трагови исцурелог уља из возила, оштећења навозилу настала у току саустављања итд.)</a:t>
            </a:r>
            <a:endParaRPr lang="en-US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2" y="116632"/>
            <a:ext cx="5558408" cy="422722"/>
          </a:xfrm>
        </p:spPr>
        <p:txBody>
          <a:bodyPr/>
          <a:lstStyle/>
          <a:p>
            <a:r>
              <a:rPr lang="sr-Cyrl-RS" i="1" dirty="0" smtClean="0"/>
              <a:t>Примери трагова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5633"/>
          <a:stretch>
            <a:fillRect/>
          </a:stretch>
        </p:blipFill>
        <p:spPr>
          <a:xfrm>
            <a:off x="686861" y="566415"/>
            <a:ext cx="3552393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65" y="548680"/>
            <a:ext cx="3902967" cy="26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0" y="3366380"/>
            <a:ext cx="3600400" cy="300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65" y="3366379"/>
            <a:ext cx="3902966" cy="300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11044" y="30669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/>
              <a:t>Слика 1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04148" y="30925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/>
              <a:t>Слика 2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53476" y="6194206"/>
            <a:ext cx="153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/>
              <a:t>Слика 3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908513" y="61942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/>
              <a:t>Слика 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165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Подела трагова према ситуацији у којој су настали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383" y="1196752"/>
            <a:ext cx="4040188" cy="576064"/>
          </a:xfrm>
        </p:spPr>
        <p:txBody>
          <a:bodyPr>
            <a:noAutofit/>
          </a:bodyPr>
          <a:lstStyle/>
          <a:p>
            <a:pPr algn="ctr"/>
            <a:r>
              <a:rPr lang="sr-Cyrl-RS" sz="3200" i="1" dirty="0" smtClean="0"/>
              <a:t>Типични</a:t>
            </a:r>
            <a:endParaRPr lang="en-US" sz="3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02" y="1772816"/>
            <a:ext cx="4040188" cy="4941168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  <a:lumMod val="82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sr-Cyrl-RS" sz="2000" dirty="0" smtClean="0"/>
              <a:t>Карактеристични за одређени тип саобраћајне незгоде</a:t>
            </a:r>
          </a:p>
          <a:p>
            <a:pPr marL="354013" indent="3175">
              <a:buNone/>
            </a:pPr>
            <a:r>
              <a:rPr lang="sr-Cyrl-RS" sz="1800" i="1" dirty="0" smtClean="0">
                <a:solidFill>
                  <a:srgbClr val="002060"/>
                </a:solidFill>
              </a:rPr>
              <a:t>нпр. типични трагови у случајевима страдања пешака</a:t>
            </a:r>
          </a:p>
          <a:p>
            <a:r>
              <a:rPr lang="ru-RU" sz="2000" dirty="0"/>
              <a:t>Руководилац увиђајне екипе је стручан да код сваке незгоде утврди </a:t>
            </a:r>
            <a:r>
              <a:rPr lang="ru-RU" sz="2000" dirty="0" smtClean="0"/>
              <a:t>типичне трагове </a:t>
            </a:r>
            <a:r>
              <a:rPr lang="ru-RU" sz="2000" dirty="0"/>
              <a:t>као и где се они могу </a:t>
            </a:r>
            <a:r>
              <a:rPr lang="ru-RU" sz="2000" dirty="0" smtClean="0"/>
              <a:t>пронаћи</a:t>
            </a:r>
          </a:p>
          <a:p>
            <a:r>
              <a:rPr lang="sr-Cyrl-R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sr-Cyrl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 се поделити на</a:t>
            </a:r>
            <a:r>
              <a:rPr lang="sr-Cyrl-R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1943" i="1" dirty="0" smtClean="0"/>
              <a:t>Прави</a:t>
            </a:r>
            <a:r>
              <a:rPr lang="sr-Cyrl-RS" sz="2000" i="1" dirty="0" smtClean="0"/>
              <a:t> типични трагови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i="1" dirty="0" smtClean="0"/>
              <a:t>Лажни типични трагови </a:t>
            </a:r>
            <a:r>
              <a:rPr lang="sr-Cyrl-RS" sz="1800" dirty="0" smtClean="0">
                <a:solidFill>
                  <a:srgbClr val="002060"/>
                </a:solidFill>
              </a:rPr>
              <a:t>(нпр. </a:t>
            </a:r>
            <a:r>
              <a:rPr lang="ru-RU" sz="1800" dirty="0">
                <a:solidFill>
                  <a:srgbClr val="002060"/>
                </a:solidFill>
              </a:rPr>
              <a:t>трагови кочења из неке претходне саобраћајне ситуације на том </a:t>
            </a:r>
            <a:r>
              <a:rPr lang="ru-RU" sz="1800" dirty="0" smtClean="0">
                <a:solidFill>
                  <a:srgbClr val="002060"/>
                </a:solidFill>
              </a:rPr>
              <a:t>месту)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/>
              <a:t>Трагови који недостају </a:t>
            </a:r>
            <a:endParaRPr lang="sr-Cyrl-RS" sz="2000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576064"/>
          </a:xfrm>
        </p:spPr>
        <p:txBody>
          <a:bodyPr>
            <a:noAutofit/>
          </a:bodyPr>
          <a:lstStyle/>
          <a:p>
            <a:pPr algn="ctr"/>
            <a:r>
              <a:rPr lang="sr-Cyrl-RS" sz="3200" i="1" dirty="0" smtClean="0"/>
              <a:t>Нетипични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4941168"/>
          </a:xfrm>
          <a:ln>
            <a:gradFill>
              <a:gsLst>
                <a:gs pos="0">
                  <a:schemeClr val="accent1">
                    <a:tint val="66000"/>
                    <a:satMod val="160000"/>
                    <a:lumMod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/>
          </a:bodyPr>
          <a:lstStyle/>
          <a:p>
            <a:r>
              <a:rPr lang="sr-Cyrl-RS" sz="2000" dirty="0" smtClean="0"/>
              <a:t>Не очекују се за дати тип незгоде а налазе се на лицу места</a:t>
            </a:r>
          </a:p>
          <a:p>
            <a:r>
              <a:rPr lang="sr-Cyrl-RS" sz="2000" dirty="0"/>
              <a:t>Могу да указују на фингирање и лажне исказе </a:t>
            </a:r>
            <a:r>
              <a:rPr lang="sr-Cyrl-RS" sz="2000" dirty="0" smtClean="0"/>
              <a:t>сведока</a:t>
            </a:r>
          </a:p>
          <a:p>
            <a:endParaRPr lang="sr-Cyrl-RS" sz="2000" dirty="0" smtClean="0"/>
          </a:p>
          <a:p>
            <a:r>
              <a:rPr lang="sr-Cyrl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 бити нетипични по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i="1" dirty="0" smtClean="0"/>
              <a:t>Врсти </a:t>
            </a:r>
            <a:r>
              <a:rPr lang="sr-Cyrl-RS" sz="1800" dirty="0" smtClean="0">
                <a:solidFill>
                  <a:srgbClr val="002060"/>
                </a:solidFill>
              </a:rPr>
              <a:t>(нпр.</a:t>
            </a:r>
            <a:r>
              <a:rPr lang="sr-Cyrl-RS" sz="1800" dirty="0">
                <a:solidFill>
                  <a:srgbClr val="002060"/>
                </a:solidFill>
              </a:rPr>
              <a:t> повреда пешака нанета </a:t>
            </a:r>
            <a:r>
              <a:rPr lang="sr-Cyrl-RS" sz="1800" dirty="0" smtClean="0">
                <a:solidFill>
                  <a:srgbClr val="002060"/>
                </a:solidFill>
              </a:rPr>
              <a:t>секиром)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i="1" dirty="0" smtClean="0"/>
              <a:t>Положају </a:t>
            </a:r>
            <a:r>
              <a:rPr lang="sr-Cyrl-RS" sz="1900" i="1" dirty="0" smtClean="0">
                <a:solidFill>
                  <a:srgbClr val="002060"/>
                </a:solidFill>
              </a:rPr>
              <a:t>(нпр. </a:t>
            </a:r>
            <a:r>
              <a:rPr lang="ru-RU" sz="1900" dirty="0" smtClean="0">
                <a:solidFill>
                  <a:srgbClr val="002060"/>
                </a:solidFill>
              </a:rPr>
              <a:t>повреде </a:t>
            </a:r>
            <a:r>
              <a:rPr lang="ru-RU" sz="1900" dirty="0">
                <a:solidFill>
                  <a:srgbClr val="002060"/>
                </a:solidFill>
              </a:rPr>
              <a:t>пешака са свих страна, а примарни удар је наступио у леву страну </a:t>
            </a:r>
            <a:r>
              <a:rPr lang="ru-RU" sz="1900" dirty="0" smtClean="0">
                <a:solidFill>
                  <a:srgbClr val="002060"/>
                </a:solidFill>
              </a:rPr>
              <a:t>пешака)</a:t>
            </a:r>
            <a:endParaRPr lang="sr-Cyrl-RS" sz="1900" i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RS" sz="2000" i="1" dirty="0" smtClean="0"/>
              <a:t>Идентитету </a:t>
            </a:r>
            <a:r>
              <a:rPr lang="sr-Cyrl-RS" sz="2000" dirty="0" smtClean="0">
                <a:solidFill>
                  <a:srgbClr val="002060"/>
                </a:solidFill>
              </a:rPr>
              <a:t>(нпр. </a:t>
            </a:r>
            <a:r>
              <a:rPr lang="ru-RU" sz="2000" dirty="0">
                <a:solidFill>
                  <a:srgbClr val="002060"/>
                </a:solidFill>
              </a:rPr>
              <a:t>оштећења великог интензитета на једном возилу, а несразмерно мала оштећења на другом </a:t>
            </a:r>
            <a:r>
              <a:rPr lang="ru-RU" sz="2000" dirty="0" smtClean="0">
                <a:solidFill>
                  <a:srgbClr val="002060"/>
                </a:solidFill>
              </a:rPr>
              <a:t>возилу)</a:t>
            </a:r>
            <a:endParaRPr lang="sr-Cyrl-R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Cyrl-R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5856" y="1052736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9992" y="1052736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5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  <p:bldP spid="5" grpId="0" build="p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jela-PC\Desktop\семинарски\c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6742"/>
            <a:ext cx="3970319" cy="232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Према месту где се могу пронаћи деле се на: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Трагови који остају на месту настанка саобраћајне незгоде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Трагове на жртви саобраћајне незгоде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Трагови на возилу и у возилу осталом на лицу места саобраћајне незгоде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Трагове на возилу и у возилу којим је изазивач незгоде побегао са лица места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0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Трагови који остају на месту настанка саобраћајне незгоде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5112568" cy="51845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sr-Cyrl-RS" sz="3000" b="1" i="1" u="sng" dirty="0" smtClean="0"/>
              <a:t>Трагови гума (пнеуматика)</a:t>
            </a:r>
            <a:r>
              <a:rPr lang="sr-Cyrl-RS" sz="3000" b="1" i="1" dirty="0" smtClean="0"/>
              <a:t> </a:t>
            </a:r>
          </a:p>
          <a:p>
            <a:pPr marL="0" indent="0">
              <a:buNone/>
            </a:pPr>
            <a:r>
              <a:rPr lang="sr-Cyrl-RS" dirty="0" smtClean="0"/>
              <a:t>Појављују се на лицу места саобраћајне незгоде у виду:</a:t>
            </a:r>
          </a:p>
          <a:p>
            <a:pPr>
              <a:buFontTx/>
              <a:buChar char="-"/>
            </a:pPr>
            <a:r>
              <a:rPr lang="sr-Cyrl-RS" i="1" dirty="0" smtClean="0"/>
              <a:t>Површинских трагова газеће површине пнеуматика на чврстом коловозу </a:t>
            </a:r>
            <a:r>
              <a:rPr lang="sr-Cyrl-RS" sz="2200" i="1" dirty="0" smtClean="0">
                <a:solidFill>
                  <a:srgbClr val="002060"/>
                </a:solidFill>
              </a:rPr>
              <a:t>(уколико су гуме мокре, прљаве, у случајевима трења газеће површине пнеуматика по асфалтном застору итф.)</a:t>
            </a:r>
          </a:p>
          <a:p>
            <a:pPr>
              <a:buFontTx/>
              <a:buChar char="-"/>
            </a:pPr>
            <a:r>
              <a:rPr lang="sr-Cyrl-RS" i="1" dirty="0" smtClean="0"/>
              <a:t>Рељефни трагови (утисци) уколико су остали на меканом коловозу </a:t>
            </a:r>
            <a:r>
              <a:rPr lang="sr-Cyrl-RS" sz="1900" i="1" dirty="0" smtClean="0">
                <a:solidFill>
                  <a:srgbClr val="002060"/>
                </a:solidFill>
              </a:rPr>
              <a:t>(земљаној подлози, банкини, снегу, блату итд.)</a:t>
            </a:r>
          </a:p>
          <a:p>
            <a:pPr>
              <a:buFont typeface="Wingdings" pitchFamily="2" charset="2"/>
              <a:buChar char="§"/>
            </a:pP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412776"/>
            <a:ext cx="346323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Pastel-Watercolor-Painted-PowerPoint-Template</Template>
  <TotalTime>523</TotalTime>
  <Words>2110</Words>
  <Application>Microsoft Office PowerPoint</Application>
  <PresentationFormat>On-screen Show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ТРАГОВИ КОД САОБРАЋАЈНИХ НЕЗГОДА</vt:lpstr>
      <vt:lpstr>Саобраћајна незгода је догађај на путу у коме је учествовало најмање једно возило у покрету и у коме је једно или више особа погинуло или повређено или је изазвана материјална штета. </vt:lpstr>
      <vt:lpstr>PowerPoint Presentation</vt:lpstr>
      <vt:lpstr>Трагови код саобраћајних незгода имају вишеструку важност:</vt:lpstr>
      <vt:lpstr>Трагови према динамици њиховог настанка:</vt:lpstr>
      <vt:lpstr>Примери трагова</vt:lpstr>
      <vt:lpstr>Подела трагова према ситуацији у којој су настали</vt:lpstr>
      <vt:lpstr>Према месту где се могу пронаћи деле се на:</vt:lpstr>
      <vt:lpstr>1) Трагови који остају на месту настанка саобраћајне незгоде </vt:lpstr>
      <vt:lpstr>PowerPoint Presentation</vt:lpstr>
      <vt:lpstr>PowerPoint Presentation</vt:lpstr>
      <vt:lpstr>Питање: који трагови гума (пнеуматика)   су приказани на сликама?</vt:lpstr>
      <vt:lpstr>б) Трагови боје возила</vt:lpstr>
      <vt:lpstr>в) Oтпали делови са одбеглог возила који су остали на лицу места саобраћајне незгоде</vt:lpstr>
      <vt:lpstr>г) Положај жртве као траг и остали биолошки трагови</vt:lpstr>
      <vt:lpstr>ђ) Трагови земље отпале са возила</vt:lpstr>
      <vt:lpstr>ж) Одређивања места (тачке) где је дошло до судара тј. колизије</vt:lpstr>
      <vt:lpstr>2) Трагови на жртви саобраћајне незгоде</vt:lpstr>
      <vt:lpstr>PowerPoint Presentation</vt:lpstr>
      <vt:lpstr>3) Трагови на возилу и у возилу које је остало на месту саобраћајне незгоде </vt:lpstr>
      <vt:lpstr>4) Трагови који остају на возилу и у возилу које је удаљено са места незгоде</vt:lpstr>
      <vt:lpstr>5) Трагови који указују на особу која је у моменту саобраћајне незгоде управљала возилом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ТРАГОВИ КОД САОБРАЋАЈНИХ НЕЗГОДА</dc:title>
  <dc:creator>Andjela-PC</dc:creator>
  <cp:lastModifiedBy>Windows User</cp:lastModifiedBy>
  <cp:revision>60</cp:revision>
  <dcterms:created xsi:type="dcterms:W3CDTF">2020-05-19T17:17:11Z</dcterms:created>
  <dcterms:modified xsi:type="dcterms:W3CDTF">2020-05-21T09:10:39Z</dcterms:modified>
</cp:coreProperties>
</file>