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7" r:id="rId22"/>
    <p:sldId id="27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986F82C-0E0F-47EE-8F80-AB265CD1185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7F9DBED-B362-4B23-866A-F7CFEBB79D07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F82C-0E0F-47EE-8F80-AB265CD1185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DBED-B362-4B23-866A-F7CFEBB79D0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F82C-0E0F-47EE-8F80-AB265CD1185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DBED-B362-4B23-866A-F7CFEBB79D0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986F82C-0E0F-47EE-8F80-AB265CD1185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F9DBED-B362-4B23-866A-F7CFEBB79D07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986F82C-0E0F-47EE-8F80-AB265CD1185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7F9DBED-B362-4B23-866A-F7CFEBB79D07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F82C-0E0F-47EE-8F80-AB265CD1185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DBED-B362-4B23-866A-F7CFEBB79D07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F82C-0E0F-47EE-8F80-AB265CD1185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DBED-B362-4B23-866A-F7CFEBB79D07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986F82C-0E0F-47EE-8F80-AB265CD1185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F9DBED-B362-4B23-866A-F7CFEBB79D07}" type="slidenum">
              <a:rPr lang="en-GB" smtClean="0"/>
              <a:t>‹#›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F82C-0E0F-47EE-8F80-AB265CD1185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DBED-B362-4B23-866A-F7CFEBB79D0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986F82C-0E0F-47EE-8F80-AB265CD1185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F9DBED-B362-4B23-866A-F7CFEBB79D07}" type="slidenum">
              <a:rPr lang="en-GB" smtClean="0"/>
              <a:t>‹#›</a:t>
            </a:fld>
            <a:endParaRPr lang="en-GB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986F82C-0E0F-47EE-8F80-AB265CD1185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F9DBED-B362-4B23-866A-F7CFEBB79D07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986F82C-0E0F-47EE-8F80-AB265CD1185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7F9DBED-B362-4B23-866A-F7CFEBB79D07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9542" y="1484784"/>
            <a:ext cx="7206954" cy="2016224"/>
          </a:xfrm>
        </p:spPr>
        <p:txBody>
          <a:bodyPr>
            <a:normAutofit/>
          </a:bodyPr>
          <a:lstStyle/>
          <a:p>
            <a:r>
              <a:rPr lang="sr-Cyrl-RS" sz="4000" dirty="0" smtClean="0"/>
              <a:t>Саслушање окривљеног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2400" b="0" dirty="0" smtClean="0"/>
              <a:t>Шифра презентације: </a:t>
            </a:r>
            <a:r>
              <a:rPr lang="sr-Cyrl-RS" sz="2400" dirty="0" smtClean="0"/>
              <a:t>П1128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8494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7776864" cy="1143000"/>
          </a:xfrm>
        </p:spPr>
        <p:txBody>
          <a:bodyPr>
            <a:noAutofit/>
          </a:bodyPr>
          <a:lstStyle/>
          <a:p>
            <a:r>
              <a:rPr lang="sr-Cyrl-RS" sz="4400" b="1" dirty="0"/>
              <a:t>Објективни услови које треба обезбедити пред саслушање окривљеног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2492896"/>
            <a:ext cx="7467600" cy="4009656"/>
          </a:xfrm>
        </p:spPr>
        <p:txBody>
          <a:bodyPr>
            <a:normAutofit lnSpcReduction="10000"/>
          </a:bodyPr>
          <a:lstStyle/>
          <a:p>
            <a:r>
              <a:rPr lang="sr-Cyrl-RS" sz="2800" dirty="0"/>
              <a:t>Место саслушања </a:t>
            </a:r>
            <a:r>
              <a:rPr lang="sr-Cyrl-RS" sz="2800" dirty="0" smtClean="0"/>
              <a:t>окривљеног</a:t>
            </a:r>
            <a:br>
              <a:rPr lang="sr-Cyrl-RS" sz="2800" dirty="0" smtClean="0"/>
            </a:br>
            <a:endParaRPr lang="sr-Cyrl-RS" sz="2800" dirty="0"/>
          </a:p>
          <a:p>
            <a:r>
              <a:rPr lang="sr-Cyrl-RS" sz="2800" dirty="0"/>
              <a:t>Време саслушања </a:t>
            </a:r>
            <a:r>
              <a:rPr lang="sr-Cyrl-RS" sz="2800" dirty="0" smtClean="0"/>
              <a:t>окривљеног</a:t>
            </a:r>
            <a:br>
              <a:rPr lang="sr-Cyrl-RS" sz="2800" dirty="0" smtClean="0"/>
            </a:br>
            <a:endParaRPr lang="sr-Cyrl-RS" sz="2800" dirty="0"/>
          </a:p>
          <a:p>
            <a:r>
              <a:rPr lang="sr-Cyrl-RS" sz="2800" dirty="0"/>
              <a:t>Присуство других лица приликом </a:t>
            </a:r>
            <a:r>
              <a:rPr lang="sr-Cyrl-RS" sz="2800" dirty="0" smtClean="0"/>
              <a:t>саслушања</a:t>
            </a:r>
            <a:br>
              <a:rPr lang="sr-Cyrl-RS" sz="2800" dirty="0" smtClean="0"/>
            </a:br>
            <a:endParaRPr lang="sr-Cyrl-RS" sz="2800" dirty="0"/>
          </a:p>
          <a:p>
            <a:r>
              <a:rPr lang="sr-Cyrl-RS" sz="2800" dirty="0"/>
              <a:t>Обезбеђивање мера сигурности приликом </a:t>
            </a:r>
            <a:r>
              <a:rPr lang="sr-Cyrl-RS" sz="2800" dirty="0" smtClean="0"/>
              <a:t>саслушања окривљеног</a:t>
            </a: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7901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4400" b="1" dirty="0" smtClean="0"/>
              <a:t>Фазе саслушања окривљеног</a:t>
            </a:r>
            <a:endParaRPr lang="en-GB" sz="44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36750"/>
            <a:ext cx="7467600" cy="420052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29915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4400" b="1" dirty="0" smtClean="0"/>
              <a:t>Фазе саслушања окривљеног</a:t>
            </a:r>
            <a:endParaRPr lang="en-GB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59216" cy="4873752"/>
          </a:xfrm>
        </p:spPr>
        <p:txBody>
          <a:bodyPr>
            <a:noAutofit/>
          </a:bodyPr>
          <a:lstStyle/>
          <a:p>
            <a:r>
              <a:rPr lang="sr-Cyrl-RS" sz="2800" dirty="0" smtClean="0"/>
              <a:t> 1. а) Успостављања контакта</a:t>
            </a:r>
            <a:br>
              <a:rPr lang="sr-Cyrl-RS" sz="2800" dirty="0" smtClean="0"/>
            </a:br>
            <a:r>
              <a:rPr lang="sr-Cyrl-RS" sz="2800" dirty="0" smtClean="0"/>
              <a:t>     б) Узимања персоналних података</a:t>
            </a:r>
            <a:br>
              <a:rPr lang="sr-Cyrl-RS" sz="2800" dirty="0" smtClean="0"/>
            </a:br>
            <a:r>
              <a:rPr lang="sr-Cyrl-RS" sz="2800" dirty="0" smtClean="0"/>
              <a:t>     в) Предочавање окривљења и</a:t>
            </a:r>
            <a:br>
              <a:rPr lang="sr-Cyrl-RS" sz="2800" dirty="0" smtClean="0"/>
            </a:br>
            <a:r>
              <a:rPr lang="sr-Cyrl-RS" sz="2800" dirty="0" smtClean="0"/>
              <a:t>         упознавање окривљеног са правима</a:t>
            </a:r>
            <a:br>
              <a:rPr lang="sr-Cyrl-RS" sz="2800" dirty="0" smtClean="0"/>
            </a:br>
            <a:r>
              <a:rPr lang="sr-Cyrl-RS" sz="2800" dirty="0" smtClean="0"/>
              <a:t>         и обавезама</a:t>
            </a:r>
          </a:p>
          <a:p>
            <a:r>
              <a:rPr lang="sr-Cyrl-RS" sz="2800" dirty="0" smtClean="0"/>
              <a:t> 2. Фаза слободног излагања окривљеног</a:t>
            </a:r>
          </a:p>
          <a:p>
            <a:r>
              <a:rPr lang="sr-Cyrl-RS" sz="2800" dirty="0" smtClean="0"/>
              <a:t> 3. Фаза постављања питања окривљеном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04422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1143000"/>
          </a:xfrm>
        </p:spPr>
        <p:txBody>
          <a:bodyPr>
            <a:noAutofit/>
          </a:bodyPr>
          <a:lstStyle/>
          <a:p>
            <a:r>
              <a:rPr lang="sr-Cyrl-RS" sz="4400" b="1" dirty="0" smtClean="0"/>
              <a:t>1.а) Фаза успостављања контакта</a:t>
            </a:r>
            <a:endParaRPr lang="en-GB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RS" sz="2800" dirty="0" smtClean="0"/>
              <a:t>Однос криминалисте и окривљеног – однос супротстављених циљева, конфликта и неповерења</a:t>
            </a:r>
          </a:p>
          <a:p>
            <a:r>
              <a:rPr lang="sr-Cyrl-RS" sz="2800" dirty="0" smtClean="0"/>
              <a:t>Циљ је заинтересовати окривљеног за комуникацију, отклонити конфликт и непријатељски однос</a:t>
            </a:r>
          </a:p>
          <a:p>
            <a:r>
              <a:rPr lang="sr-Cyrl-RS" sz="2800" dirty="0" smtClean="0"/>
              <a:t>Прва три минута контакта су најбитнија</a:t>
            </a:r>
          </a:p>
          <a:p>
            <a:r>
              <a:rPr lang="sr-Cyrl-RS" sz="2800" dirty="0" smtClean="0"/>
              <a:t>Формална фаза уз постављање контактних питања</a:t>
            </a:r>
          </a:p>
          <a:p>
            <a:r>
              <a:rPr lang="sr-Cyrl-RS" sz="2800" dirty="0" smtClean="0"/>
              <a:t>Комуникативне способности испитивача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43788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4400" b="1" dirty="0" smtClean="0"/>
              <a:t>1.б) Фаза узимања персоналних података</a:t>
            </a:r>
            <a:endParaRPr lang="en-GB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RS" sz="2800" dirty="0"/>
              <a:t>К</a:t>
            </a:r>
            <a:r>
              <a:rPr lang="sr-Cyrl-RS" sz="2800" dirty="0" smtClean="0"/>
              <a:t>ада се окривљени саслушава први пут од њега се узимају подаци ( ЗКП ):</a:t>
            </a:r>
            <a:br>
              <a:rPr lang="sr-Cyrl-RS" sz="2800" dirty="0" smtClean="0"/>
            </a:br>
            <a:r>
              <a:rPr lang="sr-Cyrl-RS" sz="2800" dirty="0"/>
              <a:t/>
            </a:r>
            <a:br>
              <a:rPr lang="sr-Cyrl-RS" sz="2800" dirty="0"/>
            </a:br>
            <a:r>
              <a:rPr lang="sr-Cyrl-RS" sz="2800" dirty="0" smtClean="0"/>
              <a:t>   - утврђује се његов идентитет</a:t>
            </a:r>
            <a:br>
              <a:rPr lang="sr-Cyrl-RS" sz="2800" dirty="0" smtClean="0"/>
            </a:br>
            <a:r>
              <a:rPr lang="sr-Cyrl-RS" sz="2800" dirty="0" smtClean="0"/>
              <a:t>   - образовање</a:t>
            </a:r>
            <a:br>
              <a:rPr lang="sr-Cyrl-RS" sz="2800" dirty="0" smtClean="0"/>
            </a:br>
            <a:r>
              <a:rPr lang="sr-Cyrl-RS" sz="2800" dirty="0" smtClean="0"/>
              <a:t>   - социјални положај</a:t>
            </a:r>
            <a:br>
              <a:rPr lang="sr-Cyrl-RS" sz="2800" dirty="0" smtClean="0"/>
            </a:br>
            <a:r>
              <a:rPr lang="sr-Cyrl-RS" sz="2800" dirty="0" smtClean="0"/>
              <a:t>   - породично стање</a:t>
            </a:r>
            <a:br>
              <a:rPr lang="sr-Cyrl-RS" sz="2800" dirty="0" smtClean="0"/>
            </a:br>
            <a:r>
              <a:rPr lang="sr-Cyrl-RS" sz="2800" dirty="0" smtClean="0"/>
              <a:t>   - ранија осуђиваност</a:t>
            </a:r>
            <a:br>
              <a:rPr lang="sr-Cyrl-RS" sz="2800" dirty="0" smtClean="0"/>
            </a:br>
            <a:endParaRPr lang="sr-Cyrl-RS" sz="2800" dirty="0" smtClean="0"/>
          </a:p>
          <a:p>
            <a:r>
              <a:rPr lang="sr-Cyrl-RS" sz="2800" dirty="0" smtClean="0"/>
              <a:t>Прилика за упознавање личности окривљеног</a:t>
            </a:r>
            <a:r>
              <a:rPr lang="sr-Cyrl-RS" dirty="0" smtClean="0"/>
              <a:t>  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1124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208912" cy="1143000"/>
          </a:xfrm>
        </p:spPr>
        <p:txBody>
          <a:bodyPr>
            <a:noAutofit/>
          </a:bodyPr>
          <a:lstStyle/>
          <a:p>
            <a:r>
              <a:rPr lang="sr-Cyrl-RS" sz="4400" b="1" dirty="0" smtClean="0"/>
              <a:t>1.в) Предочавање окривљења и упознавање окривљеног са правима и обавезама</a:t>
            </a:r>
            <a:endParaRPr lang="en-GB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780928"/>
            <a:ext cx="7467600" cy="3693024"/>
          </a:xfrm>
        </p:spPr>
        <p:txBody>
          <a:bodyPr>
            <a:normAutofit/>
          </a:bodyPr>
          <a:lstStyle/>
          <a:p>
            <a:r>
              <a:rPr lang="sr-Cyrl-RS" sz="2800" dirty="0" smtClean="0"/>
              <a:t>Упознавање са правом на браниоца</a:t>
            </a:r>
          </a:p>
          <a:p>
            <a:r>
              <a:rPr lang="sr-Cyrl-RS" sz="2800" dirty="0" smtClean="0"/>
              <a:t>Саопштавање зашто се окривљује</a:t>
            </a:r>
          </a:p>
          <a:p>
            <a:r>
              <a:rPr lang="sr-Cyrl-RS" sz="2800" dirty="0" smtClean="0"/>
              <a:t>Основи сумње који постоје против њега</a:t>
            </a:r>
          </a:p>
          <a:p>
            <a:r>
              <a:rPr lang="sr-Cyrl-RS" sz="2800" dirty="0" smtClean="0"/>
              <a:t>Слобода избора да ли жели да да исказ</a:t>
            </a:r>
            <a:br>
              <a:rPr lang="sr-Cyrl-RS" sz="2800" dirty="0" smtClean="0"/>
            </a:br>
            <a:r>
              <a:rPr lang="sr-Cyrl-RS" dirty="0" smtClean="0"/>
              <a:t>- након узимања података ће му се предочити дело које му се ставља на терет</a:t>
            </a:r>
            <a:br>
              <a:rPr lang="sr-Cyrl-RS" dirty="0" smtClean="0"/>
            </a:br>
            <a:r>
              <a:rPr lang="sr-Cyrl-RS" dirty="0" smtClean="0"/>
              <a:t>- након тога се окривљеном поставља питање да ли жели нешто да каже у своју одбрану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4592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467600" cy="1143000"/>
          </a:xfrm>
        </p:spPr>
        <p:txBody>
          <a:bodyPr>
            <a:noAutofit/>
          </a:bodyPr>
          <a:lstStyle/>
          <a:p>
            <a:r>
              <a:rPr lang="sr-Cyrl-RS" sz="4400" b="1" dirty="0" smtClean="0"/>
              <a:t>2. Фаза слободног излагања окривљеног</a:t>
            </a:r>
            <a:endParaRPr lang="en-GB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700808"/>
            <a:ext cx="7787208" cy="4873752"/>
          </a:xfrm>
        </p:spPr>
        <p:txBody>
          <a:bodyPr>
            <a:normAutofit lnSpcReduction="10000"/>
          </a:bodyPr>
          <a:lstStyle/>
          <a:p>
            <a:r>
              <a:rPr lang="sr-Cyrl-RS" sz="2800" dirty="0" smtClean="0"/>
              <a:t>Могућност да се неометано изјасни о околностима које га терете, као и изношење чињеница у своју одбрану</a:t>
            </a:r>
          </a:p>
          <a:p>
            <a:r>
              <a:rPr lang="sr-Cyrl-RS" sz="2800" dirty="0" smtClean="0"/>
              <a:t>Елементи исказа окривљених:</a:t>
            </a:r>
            <a:br>
              <a:rPr lang="sr-Cyrl-RS" sz="2800" dirty="0" smtClean="0"/>
            </a:br>
            <a:r>
              <a:rPr lang="sr-Cyrl-RS" dirty="0" smtClean="0"/>
              <a:t>   - саопштење о кривичном догађају које му се</a:t>
            </a:r>
            <a:br>
              <a:rPr lang="sr-Cyrl-RS" dirty="0" smtClean="0"/>
            </a:br>
            <a:r>
              <a:rPr lang="sr-Cyrl-RS" dirty="0" smtClean="0"/>
              <a:t>     ставља на терет</a:t>
            </a:r>
            <a:br>
              <a:rPr lang="sr-Cyrl-RS" dirty="0" smtClean="0"/>
            </a:br>
            <a:r>
              <a:rPr lang="sr-Cyrl-RS" dirty="0" smtClean="0"/>
              <a:t>   - објашњења окривљеног која указују на</a:t>
            </a:r>
            <a:r>
              <a:rPr lang="sr-Cyrl-RS" dirty="0"/>
              <a:t> </a:t>
            </a:r>
            <a:r>
              <a:rPr lang="sr-Cyrl-RS" dirty="0" smtClean="0"/>
              <a:t>његово</a:t>
            </a:r>
            <a:br>
              <a:rPr lang="sr-Cyrl-RS" dirty="0" smtClean="0"/>
            </a:br>
            <a:r>
              <a:rPr lang="sr-Cyrl-RS" dirty="0" smtClean="0"/>
              <a:t>     тумачење узрока дела, мотива,</a:t>
            </a:r>
            <a:r>
              <a:rPr lang="sr-Cyrl-RS" dirty="0"/>
              <a:t> </a:t>
            </a:r>
            <a:r>
              <a:rPr lang="sr-Cyrl-RS" dirty="0" smtClean="0"/>
              <a:t>олакшавајућих</a:t>
            </a:r>
            <a:br>
              <a:rPr lang="sr-Cyrl-RS" dirty="0" smtClean="0"/>
            </a:br>
            <a:r>
              <a:rPr lang="sr-Cyrl-RS" dirty="0" smtClean="0"/>
              <a:t>     околности</a:t>
            </a:r>
            <a:br>
              <a:rPr lang="sr-Cyrl-RS" dirty="0" smtClean="0"/>
            </a:br>
            <a:r>
              <a:rPr lang="sr-Cyrl-RS" dirty="0" smtClean="0"/>
              <a:t>   - указивање на доказе, њихове изворе и</a:t>
            </a:r>
            <a:r>
              <a:rPr lang="sr-Cyrl-RS" dirty="0"/>
              <a:t> </a:t>
            </a:r>
            <a:r>
              <a:rPr lang="sr-Cyrl-RS" dirty="0" smtClean="0"/>
              <a:t>начин</a:t>
            </a:r>
            <a:br>
              <a:rPr lang="sr-Cyrl-RS" dirty="0" smtClean="0"/>
            </a:br>
            <a:r>
              <a:rPr lang="sr-Cyrl-RS" dirty="0" smtClean="0"/>
              <a:t>     прибављања</a:t>
            </a:r>
          </a:p>
          <a:p>
            <a:r>
              <a:rPr lang="sr-Cyrl-RS" sz="2800" dirty="0" smtClean="0"/>
              <a:t>Излагање окривљеног не треба прекидати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35469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467600" cy="1143000"/>
          </a:xfrm>
        </p:spPr>
        <p:txBody>
          <a:bodyPr>
            <a:noAutofit/>
          </a:bodyPr>
          <a:lstStyle/>
          <a:p>
            <a:r>
              <a:rPr lang="sr-Cyrl-RS" sz="4400" b="1" dirty="0" smtClean="0"/>
              <a:t>3. Фаза постављања питања окривљеном</a:t>
            </a:r>
            <a:endParaRPr lang="en-GB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RS" sz="2800" dirty="0" smtClean="0"/>
              <a:t>Започети питањима које су познате из других извора</a:t>
            </a:r>
          </a:p>
          <a:p>
            <a:r>
              <a:rPr lang="sr-Cyrl-RS" sz="2800" dirty="0" smtClean="0"/>
              <a:t>У почетку постављати ’’лакша’’ питања, а не окончавати саслушање ’’тешким’’ односно непријатним питањима</a:t>
            </a:r>
          </a:p>
          <a:p>
            <a:r>
              <a:rPr lang="sr-Cyrl-RS" sz="2800" dirty="0" smtClean="0"/>
              <a:t>Питања постављати јасно, разговетно и одређено</a:t>
            </a:r>
          </a:p>
          <a:p>
            <a:r>
              <a:rPr lang="sr-Cyrl-RS" sz="2800" dirty="0" smtClean="0"/>
              <a:t>Питања постављати по систему</a:t>
            </a:r>
            <a:r>
              <a:rPr lang="sr-Cyrl-RS" sz="2800" dirty="0"/>
              <a:t/>
            </a:r>
            <a:br>
              <a:rPr lang="sr-Cyrl-RS" sz="2800" dirty="0"/>
            </a:br>
            <a:r>
              <a:rPr lang="sr-Cyrl-RS" sz="2800" dirty="0"/>
              <a:t> </a:t>
            </a:r>
            <a:r>
              <a:rPr lang="sr-Cyrl-RS" sz="2800" dirty="0" smtClean="0"/>
              <a:t>питање – одговор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63983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467600" cy="1143000"/>
          </a:xfrm>
        </p:spPr>
        <p:txBody>
          <a:bodyPr>
            <a:noAutofit/>
          </a:bodyPr>
          <a:lstStyle/>
          <a:p>
            <a:r>
              <a:rPr lang="sr-Cyrl-RS" sz="4400" b="1" dirty="0" smtClean="0"/>
              <a:t>3. Фаза постављања питања окривљеном</a:t>
            </a:r>
            <a:endParaRPr lang="en-GB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752"/>
          </a:xfrm>
        </p:spPr>
        <p:txBody>
          <a:bodyPr/>
          <a:lstStyle/>
          <a:p>
            <a:r>
              <a:rPr lang="sr-Cyrl-RS" sz="2800" dirty="0" smtClean="0"/>
              <a:t>Допуњујућим питањима се улази у детаље ради конкретизације исказа ( циљ, мотив, припремне радње, пут доласка и одласка са лица места...)</a:t>
            </a:r>
          </a:p>
          <a:p>
            <a:r>
              <a:rPr lang="sr-Cyrl-RS" sz="2800" dirty="0" smtClean="0"/>
              <a:t>Употребљавати описне, а не законске термине</a:t>
            </a:r>
          </a:p>
          <a:p>
            <a:r>
              <a:rPr lang="sr-Cyrl-RS" sz="2800" dirty="0" smtClean="0"/>
              <a:t>О датим одговорима се води записник</a:t>
            </a:r>
          </a:p>
        </p:txBody>
      </p:sp>
    </p:spTree>
    <p:extLst>
      <p:ext uri="{BB962C8B-B14F-4D97-AF65-F5344CB8AC3E}">
        <p14:creationId xmlns:p14="http://schemas.microsoft.com/office/powerpoint/2010/main" val="59970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143000"/>
          </a:xfrm>
        </p:spPr>
        <p:txBody>
          <a:bodyPr>
            <a:noAutofit/>
          </a:bodyPr>
          <a:lstStyle/>
          <a:p>
            <a:r>
              <a:rPr lang="sr-Cyrl-RS" sz="4000" b="1" dirty="0" smtClean="0"/>
              <a:t>3. Фаза постављања питања окривљеном</a:t>
            </a:r>
            <a:r>
              <a:rPr lang="sr-Cyrl-RS" sz="4000" b="1" dirty="0"/>
              <a:t> </a:t>
            </a:r>
            <a:r>
              <a:rPr lang="sr-Cyrl-RS" sz="4000" b="1" dirty="0" smtClean="0"/>
              <a:t>- приговори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RS" sz="2800" dirty="0" smtClean="0"/>
              <a:t>Приговор – врста питања којом се изјава окривљеног конфронтира са доказима или изјавама других окривљених или сведока, захтевајући од њега да се изјасни о противуречности</a:t>
            </a:r>
          </a:p>
          <a:p>
            <a:r>
              <a:rPr lang="sr-Cyrl-RS" sz="2800" dirty="0" smtClean="0"/>
              <a:t>Од великог значаја је исправно формулисати и износити приговоре о ономе о чему је окривљени говорио</a:t>
            </a:r>
          </a:p>
          <a:p>
            <a:r>
              <a:rPr lang="sr-Cyrl-RS" sz="2800" dirty="0" smtClean="0"/>
              <a:t>Приговор ћутањем</a:t>
            </a:r>
          </a:p>
          <a:p>
            <a:r>
              <a:rPr lang="sr-Cyrl-RS" sz="2800" dirty="0" smtClean="0"/>
              <a:t>Не треба журити са приговором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3500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20880" cy="1143000"/>
          </a:xfrm>
        </p:spPr>
        <p:txBody>
          <a:bodyPr>
            <a:noAutofit/>
          </a:bodyPr>
          <a:lstStyle/>
          <a:p>
            <a:r>
              <a:rPr lang="sr-Cyrl-RS" sz="4400" b="1" dirty="0" smtClean="0"/>
              <a:t>Саслушање окривљеног</a:t>
            </a:r>
            <a:endParaRPr lang="en-GB" sz="4400" b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340768"/>
            <a:ext cx="6488013" cy="48736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2329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064896" cy="1143000"/>
          </a:xfrm>
        </p:spPr>
        <p:txBody>
          <a:bodyPr>
            <a:noAutofit/>
          </a:bodyPr>
          <a:lstStyle/>
          <a:p>
            <a:r>
              <a:rPr lang="sr-Cyrl-RS" sz="4000" b="1" dirty="0" smtClean="0"/>
              <a:t>3. Фаза постављања питања окривљеном - приговори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4873752"/>
          </a:xfrm>
        </p:spPr>
        <p:txBody>
          <a:bodyPr>
            <a:normAutofit/>
          </a:bodyPr>
          <a:lstStyle/>
          <a:p>
            <a:r>
              <a:rPr lang="sr-Cyrl-RS" sz="2800" dirty="0" smtClean="0"/>
              <a:t>Ефекти питања:</a:t>
            </a:r>
            <a:br>
              <a:rPr lang="sr-Cyrl-RS" sz="2800" dirty="0" smtClean="0"/>
            </a:br>
            <a:r>
              <a:rPr lang="sr-Cyrl-RS" sz="2800" dirty="0" smtClean="0"/>
              <a:t>   - брз и јасан одговор – </a:t>
            </a:r>
            <a:br>
              <a:rPr lang="sr-Cyrl-RS" sz="2800" dirty="0" smtClean="0"/>
            </a:br>
            <a:r>
              <a:rPr lang="sr-Cyrl-RS" sz="2800" dirty="0" smtClean="0"/>
              <a:t>искреност</a:t>
            </a:r>
            <a:br>
              <a:rPr lang="sr-Cyrl-RS" sz="2800" dirty="0" smtClean="0"/>
            </a:br>
            <a:r>
              <a:rPr lang="sr-Cyrl-RS" sz="2800" dirty="0" smtClean="0"/>
              <a:t>   - краћа или дужа пауза па одговор – неискреност</a:t>
            </a:r>
            <a:br>
              <a:rPr lang="sr-Cyrl-RS" sz="2800" dirty="0" smtClean="0"/>
            </a:br>
            <a:r>
              <a:rPr lang="sr-Cyrl-RS" sz="2800" dirty="0" smtClean="0"/>
              <a:t>   - невербална реакција након питања – промена психичког стања окривљеног</a:t>
            </a:r>
          </a:p>
        </p:txBody>
      </p:sp>
    </p:spTree>
    <p:extLst>
      <p:ext uri="{BB962C8B-B14F-4D97-AF65-F5344CB8AC3E}">
        <p14:creationId xmlns:p14="http://schemas.microsoft.com/office/powerpoint/2010/main" val="596061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>
            <a:normAutofit fontScale="90000"/>
          </a:bodyPr>
          <a:lstStyle/>
          <a:p>
            <a:r>
              <a:rPr lang="sr-Cyrl-RS" sz="4400" b="1" dirty="0" smtClean="0"/>
              <a:t>Извори који су коришћени за потребе презентације</a:t>
            </a:r>
            <a:r>
              <a:rPr lang="sr-Cyrl-RS" sz="4400" dirty="0" smtClean="0"/>
              <a:t>: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2924944"/>
            <a:ext cx="8784976" cy="3312368"/>
          </a:xfrm>
        </p:spPr>
        <p:txBody>
          <a:bodyPr>
            <a:normAutofit/>
          </a:bodyPr>
          <a:lstStyle/>
          <a:p>
            <a:r>
              <a:rPr lang="sr-Cyrl-RS" i="1" dirty="0" smtClean="0"/>
              <a:t>Проф. др Бранислав Симоновић </a:t>
            </a:r>
            <a:r>
              <a:rPr lang="en-GB" i="1" dirty="0" smtClean="0"/>
              <a:t> </a:t>
            </a:r>
            <a:r>
              <a:rPr lang="sr-Cyrl-RS" i="1" dirty="0" smtClean="0"/>
              <a:t>„ Криминалистика “,</a:t>
            </a:r>
            <a:r>
              <a:rPr lang="en-GB" i="1" dirty="0" smtClean="0"/>
              <a:t/>
            </a:r>
            <a:br>
              <a:rPr lang="en-GB" i="1" dirty="0" smtClean="0"/>
            </a:br>
            <a:r>
              <a:rPr lang="sr-Cyrl-RS" i="1" dirty="0" smtClean="0"/>
              <a:t>треће измењено и допуњено издање, Крагујевац, 2012.</a:t>
            </a:r>
            <a:r>
              <a:rPr lang="sr-Cyrl-RS" sz="2000" dirty="0" smtClean="0"/>
              <a:t/>
            </a:r>
            <a:br>
              <a:rPr lang="sr-Cyrl-RS" sz="2000" dirty="0" smtClean="0"/>
            </a:br>
            <a:endParaRPr lang="sr-Cyrl-RS" sz="2000" dirty="0" smtClean="0"/>
          </a:p>
          <a:p>
            <a:r>
              <a:rPr lang="sr-Cyrl-RS" i="1" dirty="0" smtClean="0"/>
              <a:t>Законик о кривичном поступку ( ЗКП )</a:t>
            </a: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endParaRPr lang="sr-Cyrl-R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8044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467600" cy="1143000"/>
          </a:xfrm>
        </p:spPr>
        <p:txBody>
          <a:bodyPr>
            <a:noAutofit/>
          </a:bodyPr>
          <a:lstStyle/>
          <a:p>
            <a:r>
              <a:rPr lang="sr-Cyrl-RS" sz="4000" b="1" dirty="0" smtClean="0"/>
              <a:t>Саслушање окривљеног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59216" cy="4873752"/>
          </a:xfrm>
        </p:spPr>
        <p:txBody>
          <a:bodyPr/>
          <a:lstStyle/>
          <a:p>
            <a:pPr marL="0" indent="0">
              <a:buNone/>
            </a:pP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sz="4000" b="1" dirty="0" smtClean="0">
                <a:solidFill>
                  <a:schemeClr val="accent1">
                    <a:lumMod val="75000"/>
                  </a:schemeClr>
                </a:solidFill>
              </a:rPr>
              <a:t>Х В А Л А   Н А   П А Ж Њ И</a:t>
            </a:r>
            <a:r>
              <a:rPr lang="en-GB" sz="4000" b="1" dirty="0" smtClean="0">
                <a:solidFill>
                  <a:schemeClr val="accent1">
                    <a:lumMod val="75000"/>
                  </a:schemeClr>
                </a:solidFill>
              </a:rPr>
              <a:t>!</a:t>
            </a:r>
            <a:endParaRPr lang="sr-Cyrl-RS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388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787208" cy="1143000"/>
          </a:xfrm>
        </p:spPr>
        <p:txBody>
          <a:bodyPr>
            <a:noAutofit/>
          </a:bodyPr>
          <a:lstStyle/>
          <a:p>
            <a:r>
              <a:rPr lang="sr-Cyrl-RS" sz="4400" b="1" dirty="0" smtClean="0"/>
              <a:t>Саслушање окривљеног</a:t>
            </a:r>
            <a:endParaRPr lang="en-GB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sz="2800" dirty="0" smtClean="0"/>
              <a:t>Појам</a:t>
            </a:r>
          </a:p>
          <a:p>
            <a:r>
              <a:rPr lang="sr-Cyrl-RS" sz="2800" dirty="0" smtClean="0"/>
              <a:t>Циљеви</a:t>
            </a:r>
          </a:p>
          <a:p>
            <a:r>
              <a:rPr lang="sr-Cyrl-RS" sz="2800" dirty="0" smtClean="0"/>
              <a:t>Припремање за саслушање окривљеног</a:t>
            </a:r>
          </a:p>
          <a:p>
            <a:r>
              <a:rPr lang="sr-Cyrl-RS" sz="2800" dirty="0" smtClean="0"/>
              <a:t>Планирање саслушања окривљеног</a:t>
            </a:r>
          </a:p>
          <a:p>
            <a:r>
              <a:rPr lang="sr-Cyrl-RS" sz="2800" dirty="0" smtClean="0"/>
              <a:t>Објективни услови које треба обезбедити пред саслушање окривљеног</a:t>
            </a:r>
          </a:p>
          <a:p>
            <a:r>
              <a:rPr lang="sr-Cyrl-RS" sz="2800" dirty="0" smtClean="0"/>
              <a:t>Фазе саслушања</a:t>
            </a:r>
          </a:p>
          <a:p>
            <a:endParaRPr lang="sr-Cyrl-RS" dirty="0" smtClean="0"/>
          </a:p>
          <a:p>
            <a:endParaRPr lang="sr-Cyrl-RS" dirty="0" smtClean="0"/>
          </a:p>
          <a:p>
            <a:endParaRPr lang="sr-Cyrl-R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186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467600" cy="1143000"/>
          </a:xfrm>
        </p:spPr>
        <p:txBody>
          <a:bodyPr>
            <a:normAutofit/>
          </a:bodyPr>
          <a:lstStyle/>
          <a:p>
            <a:r>
              <a:rPr lang="sr-Cyrl-RS" sz="4400" b="1" dirty="0" smtClean="0"/>
              <a:t>Појам</a:t>
            </a:r>
            <a:endParaRPr lang="en-GB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4873752"/>
          </a:xfrm>
        </p:spPr>
        <p:txBody>
          <a:bodyPr>
            <a:normAutofit/>
          </a:bodyPr>
          <a:lstStyle/>
          <a:p>
            <a:r>
              <a:rPr lang="sr-Cyrl-RS" sz="2800" dirty="0" smtClean="0"/>
              <a:t>Доказна радња која се састоји у прибављању исказа од окривљеног</a:t>
            </a:r>
          </a:p>
          <a:p>
            <a:r>
              <a:rPr lang="sr-Cyrl-RS" sz="2800" dirty="0" smtClean="0"/>
              <a:t>Однос криминалисте према окривљеном у циљу прикупљања доказа или навођења на давање истинитог признања ( ЗКП )</a:t>
            </a:r>
          </a:p>
          <a:p>
            <a:r>
              <a:rPr lang="sr-Cyrl-RS" sz="2800" dirty="0" smtClean="0"/>
              <a:t>Исказ окривљеног представља:</a:t>
            </a:r>
            <a:br>
              <a:rPr lang="sr-Cyrl-RS" sz="2800" dirty="0" smtClean="0"/>
            </a:br>
            <a:r>
              <a:rPr lang="sr-Cyrl-RS" sz="2800" dirty="0" smtClean="0"/>
              <a:t>- извор доказа</a:t>
            </a:r>
            <a:br>
              <a:rPr lang="sr-Cyrl-RS" sz="2800" dirty="0" smtClean="0"/>
            </a:br>
            <a:r>
              <a:rPr lang="sr-Cyrl-RS" sz="2800" dirty="0" smtClean="0"/>
              <a:t>- средство разобличења његове кривице</a:t>
            </a:r>
            <a:br>
              <a:rPr lang="sr-Cyrl-RS" sz="2800" dirty="0" smtClean="0"/>
            </a:br>
            <a:r>
              <a:rPr lang="sr-Cyrl-RS" sz="2800" dirty="0" smtClean="0"/>
              <a:t>- средство заштите од неоснованог</a:t>
            </a:r>
            <a:br>
              <a:rPr lang="sr-Cyrl-RS" sz="2800" dirty="0" smtClean="0"/>
            </a:br>
            <a:r>
              <a:rPr lang="sr-Cyrl-RS" sz="2800" dirty="0" smtClean="0"/>
              <a:t>  окривљења</a:t>
            </a:r>
          </a:p>
        </p:txBody>
      </p:sp>
    </p:spTree>
    <p:extLst>
      <p:ext uri="{BB962C8B-B14F-4D97-AF65-F5344CB8AC3E}">
        <p14:creationId xmlns:p14="http://schemas.microsoft.com/office/powerpoint/2010/main" val="366748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467600" cy="1143000"/>
          </a:xfrm>
        </p:spPr>
        <p:txBody>
          <a:bodyPr>
            <a:normAutofit/>
          </a:bodyPr>
          <a:lstStyle/>
          <a:p>
            <a:r>
              <a:rPr lang="sr-Cyrl-RS" sz="4400" b="1" dirty="0" smtClean="0"/>
              <a:t>Циљеви</a:t>
            </a:r>
            <a:endParaRPr lang="en-GB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2800" dirty="0" smtClean="0"/>
              <a:t>   - Предочавање окривљења</a:t>
            </a:r>
          </a:p>
          <a:p>
            <a:pPr marL="0" indent="0">
              <a:buNone/>
            </a:pPr>
            <a:r>
              <a:rPr lang="sr-Cyrl-RS" sz="2800" dirty="0" smtClean="0"/>
              <a:t>   - Пружање могућности за одбрану</a:t>
            </a:r>
          </a:p>
          <a:p>
            <a:pPr marL="0" indent="0">
              <a:buNone/>
            </a:pPr>
            <a:r>
              <a:rPr lang="sr-Cyrl-RS" sz="2800" dirty="0" smtClean="0"/>
              <a:t>   - Разјашњавање околности дела</a:t>
            </a:r>
            <a:br>
              <a:rPr lang="sr-Cyrl-RS" sz="2800" dirty="0" smtClean="0"/>
            </a:br>
            <a:r>
              <a:rPr lang="sr-Cyrl-RS" sz="2800" dirty="0" smtClean="0"/>
              <a:t>( ради потврђивања/одбацивања навода оптужбе против окривљеног лица )</a:t>
            </a:r>
            <a:br>
              <a:rPr lang="sr-Cyrl-RS" sz="2800" dirty="0" smtClean="0"/>
            </a:br>
            <a:endParaRPr lang="sr-Cyrl-RS" sz="2800" dirty="0" smtClean="0"/>
          </a:p>
          <a:p>
            <a:r>
              <a:rPr lang="sr-Cyrl-RS" sz="2800" dirty="0" smtClean="0"/>
              <a:t>Поштовање законских прописа</a:t>
            </a:r>
          </a:p>
          <a:p>
            <a:r>
              <a:rPr lang="sr-Cyrl-RS" sz="2800" dirty="0" smtClean="0"/>
              <a:t>Без употребе силе,претње, обмане, изнуде, обећања</a:t>
            </a:r>
          </a:p>
        </p:txBody>
      </p:sp>
    </p:spTree>
    <p:extLst>
      <p:ext uri="{BB962C8B-B14F-4D97-AF65-F5344CB8AC3E}">
        <p14:creationId xmlns:p14="http://schemas.microsoft.com/office/powerpoint/2010/main" val="359787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>
            <a:noAutofit/>
          </a:bodyPr>
          <a:lstStyle/>
          <a:p>
            <a:r>
              <a:rPr lang="sr-Cyrl-RS" sz="4400" b="1" dirty="0" smtClean="0"/>
              <a:t>Припремање за саслушање окривљеног</a:t>
            </a:r>
            <a:endParaRPr lang="en-GB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1556792"/>
            <a:ext cx="7704856" cy="4873752"/>
          </a:xfrm>
        </p:spPr>
        <p:txBody>
          <a:bodyPr>
            <a:normAutofit/>
          </a:bodyPr>
          <a:lstStyle/>
          <a:p>
            <a:r>
              <a:rPr lang="sr-Cyrl-RS" sz="2800" dirty="0" smtClean="0"/>
              <a:t>Анализа постојећих аката конкретног кривичног предмета ( увиђај, изјаве, вештачења, фотодокументација )</a:t>
            </a:r>
          </a:p>
          <a:p>
            <a:r>
              <a:rPr lang="sr-Cyrl-RS" sz="2800" dirty="0" smtClean="0"/>
              <a:t>Упознавање са местом извршења кривичног дела</a:t>
            </a:r>
          </a:p>
          <a:p>
            <a:r>
              <a:rPr lang="sr-Cyrl-RS" sz="2800" dirty="0" smtClean="0"/>
              <a:t>Анализа актуелних одредби закона</a:t>
            </a:r>
          </a:p>
          <a:p>
            <a:r>
              <a:rPr lang="sr-Cyrl-RS" sz="2800" dirty="0" smtClean="0"/>
              <a:t>Обезбеђивање података о личности окривљеног ( информације о криминалној прошлости, социјалном положају, навикама, интересовањима, особинама )</a:t>
            </a:r>
          </a:p>
        </p:txBody>
      </p:sp>
    </p:spTree>
    <p:extLst>
      <p:ext uri="{BB962C8B-B14F-4D97-AF65-F5344CB8AC3E}">
        <p14:creationId xmlns:p14="http://schemas.microsoft.com/office/powerpoint/2010/main" val="236157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4400" b="1" dirty="0" smtClean="0"/>
              <a:t>Планирање саслушања окривљеног</a:t>
            </a:r>
            <a:endParaRPr lang="en-GB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43192" cy="4873752"/>
          </a:xfrm>
        </p:spPr>
        <p:txBody>
          <a:bodyPr>
            <a:normAutofit/>
          </a:bodyPr>
          <a:lstStyle/>
          <a:p>
            <a:r>
              <a:rPr lang="sr-Cyrl-RS" sz="2800" dirty="0" smtClean="0"/>
              <a:t>Одређивање околности које је неопходно разјаснити при саслушању</a:t>
            </a:r>
          </a:p>
          <a:p>
            <a:r>
              <a:rPr lang="sr-Cyrl-RS" sz="2800" dirty="0" smtClean="0"/>
              <a:t>Дефинисање чињеница којима се располаже пред саслушање</a:t>
            </a:r>
          </a:p>
          <a:p>
            <a:r>
              <a:rPr lang="sr-Cyrl-RS" sz="2800" dirty="0" smtClean="0"/>
              <a:t>Размишљање о питањима које треба поставити</a:t>
            </a:r>
          </a:p>
          <a:p>
            <a:r>
              <a:rPr lang="sr-Cyrl-RS" sz="2800" dirty="0" smtClean="0"/>
              <a:t>Размишљање о тактичким начинима саслушања</a:t>
            </a:r>
          </a:p>
          <a:p>
            <a:r>
              <a:rPr lang="sr-Cyrl-RS" sz="2800" dirty="0" smtClean="0"/>
              <a:t>Планирати које доказе, којим редоследом и на који начин предочити  окривљеном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7893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476672"/>
            <a:ext cx="7787208" cy="61412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Cyrl-RS" sz="2800" dirty="0" smtClean="0"/>
              <a:t>Одредити правилан редослед саслушања у ситуацији када има више саокривљених</a:t>
            </a:r>
            <a:br>
              <a:rPr lang="sr-Cyrl-RS" sz="2800" dirty="0" smtClean="0"/>
            </a:br>
            <a:r>
              <a:rPr lang="sr-Cyrl-RS" sz="2800" dirty="0" smtClean="0"/>
              <a:t>Целисходно је прво саслушати:</a:t>
            </a:r>
          </a:p>
          <a:p>
            <a:r>
              <a:rPr lang="sr-Cyrl-RS" sz="2800" dirty="0" smtClean="0"/>
              <a:t>саокривљене који према мишљењу криминалисте дају истинит исказ;</a:t>
            </a:r>
            <a:r>
              <a:rPr lang="sr-Cyrl-RS" sz="2800" dirty="0"/>
              <a:t> </a:t>
            </a:r>
            <a:r>
              <a:rPr lang="sr-Cyrl-RS" sz="2800" dirty="0" smtClean="0"/>
              <a:t>који имају позитивне особине личности; којима је запрећена блажа казна; који су заинтересовани да немају исти третман и положај као саокривљени</a:t>
            </a:r>
          </a:p>
          <a:p>
            <a:r>
              <a:rPr lang="sr-Cyrl-RS" sz="2800" dirty="0" smtClean="0"/>
              <a:t>саокривљене у односу на чију виност постоје јачи докази и оне који су спремни да дају истинит исказ</a:t>
            </a:r>
          </a:p>
          <a:p>
            <a:r>
              <a:rPr lang="sr-Cyrl-RS" sz="2800" dirty="0" smtClean="0"/>
              <a:t>саокривљене који могу да пруже податке о личности других саокривљених  </a:t>
            </a:r>
          </a:p>
        </p:txBody>
      </p:sp>
    </p:spTree>
    <p:extLst>
      <p:ext uri="{BB962C8B-B14F-4D97-AF65-F5344CB8AC3E}">
        <p14:creationId xmlns:p14="http://schemas.microsoft.com/office/powerpoint/2010/main" val="410305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7920880" cy="1143000"/>
          </a:xfrm>
        </p:spPr>
        <p:txBody>
          <a:bodyPr>
            <a:noAutofit/>
          </a:bodyPr>
          <a:lstStyle/>
          <a:p>
            <a:r>
              <a:rPr lang="sr-Cyrl-RS" sz="4400" b="1" dirty="0" smtClean="0"/>
              <a:t>Објективни услови које треба обезбедити пред саслушање</a:t>
            </a:r>
            <a:r>
              <a:rPr lang="sr-Cyrl-RS" sz="4400" b="1" dirty="0"/>
              <a:t> </a:t>
            </a:r>
            <a:r>
              <a:rPr lang="sr-Cyrl-RS" sz="4400" b="1" dirty="0" smtClean="0"/>
              <a:t>окривљеног</a:t>
            </a:r>
            <a:endParaRPr lang="en-GB" sz="44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276872"/>
            <a:ext cx="7467600" cy="37338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418518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411</TotalTime>
  <Words>508</Words>
  <Application>Microsoft Office PowerPoint</Application>
  <PresentationFormat>On-screen Show (4:3)</PresentationFormat>
  <Paragraphs>87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Oriel</vt:lpstr>
      <vt:lpstr>Саслушање окривљеног</vt:lpstr>
      <vt:lpstr>Саслушање окривљеног</vt:lpstr>
      <vt:lpstr>Саслушање окривљеног</vt:lpstr>
      <vt:lpstr>Појам</vt:lpstr>
      <vt:lpstr>Циљеви</vt:lpstr>
      <vt:lpstr>Припремање за саслушање окривљеног</vt:lpstr>
      <vt:lpstr>Планирање саслушања окривљеног</vt:lpstr>
      <vt:lpstr>PowerPoint Presentation</vt:lpstr>
      <vt:lpstr>Објективни услови које треба обезбедити пред саслушање окривљеног</vt:lpstr>
      <vt:lpstr>Објективни услови које треба обезбедити пред саслушање окривљеног</vt:lpstr>
      <vt:lpstr>Фазе саслушања окривљеног</vt:lpstr>
      <vt:lpstr>Фазе саслушања окривљеног</vt:lpstr>
      <vt:lpstr>1.а) Фаза успостављања контакта</vt:lpstr>
      <vt:lpstr>1.б) Фаза узимања персоналних података</vt:lpstr>
      <vt:lpstr>1.в) Предочавање окривљења и упознавање окривљеног са правима и обавезама</vt:lpstr>
      <vt:lpstr>2. Фаза слободног излагања окривљеног</vt:lpstr>
      <vt:lpstr>3. Фаза постављања питања окривљеном</vt:lpstr>
      <vt:lpstr>3. Фаза постављања питања окривљеном</vt:lpstr>
      <vt:lpstr>3. Фаза постављања питања окривљеном - приговори</vt:lpstr>
      <vt:lpstr>3. Фаза постављања питања окривљеном - приговори</vt:lpstr>
      <vt:lpstr>Извори који су коришћени за потребе презентације:</vt:lpstr>
      <vt:lpstr>Саслушање окривљеног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Саслушање окривљеног</dc:title>
  <dc:creator>Windows User</dc:creator>
  <cp:lastModifiedBy>Windows User</cp:lastModifiedBy>
  <cp:revision>33</cp:revision>
  <dcterms:created xsi:type="dcterms:W3CDTF">2020-04-28T12:10:50Z</dcterms:created>
  <dcterms:modified xsi:type="dcterms:W3CDTF">2020-05-21T09:07:31Z</dcterms:modified>
</cp:coreProperties>
</file>