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6237" y="376237"/>
            <a:ext cx="11449050" cy="6115050"/>
          </a:xfrm>
          <a:custGeom>
            <a:avLst/>
            <a:gdLst/>
            <a:ahLst/>
            <a:cxnLst/>
            <a:rect l="l" t="t" r="r" b="b"/>
            <a:pathLst>
              <a:path w="11449050" h="6115050">
                <a:moveTo>
                  <a:pt x="0" y="6115050"/>
                </a:moveTo>
                <a:lnTo>
                  <a:pt x="11449050" y="6115050"/>
                </a:lnTo>
                <a:lnTo>
                  <a:pt x="11449050" y="0"/>
                </a:lnTo>
                <a:lnTo>
                  <a:pt x="0" y="0"/>
                </a:lnTo>
                <a:lnTo>
                  <a:pt x="0" y="6115050"/>
                </a:lnTo>
                <a:close/>
              </a:path>
            </a:pathLst>
          </a:custGeom>
          <a:ln w="953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9550" y="228600"/>
            <a:ext cx="11725275" cy="6381750"/>
          </a:xfrm>
          <a:custGeom>
            <a:avLst/>
            <a:gdLst/>
            <a:ahLst/>
            <a:cxnLst/>
            <a:rect l="l" t="t" r="r" b="b"/>
            <a:pathLst>
              <a:path w="11725275" h="6381750">
                <a:moveTo>
                  <a:pt x="11725275" y="0"/>
                </a:moveTo>
                <a:lnTo>
                  <a:pt x="0" y="0"/>
                </a:lnTo>
                <a:lnTo>
                  <a:pt x="0" y="6381750"/>
                </a:lnTo>
                <a:lnTo>
                  <a:pt x="11725275" y="6381750"/>
                </a:lnTo>
                <a:lnTo>
                  <a:pt x="1172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6237" y="376237"/>
            <a:ext cx="11449050" cy="6115050"/>
          </a:xfrm>
          <a:custGeom>
            <a:avLst/>
            <a:gdLst/>
            <a:ahLst/>
            <a:cxnLst/>
            <a:rect l="l" t="t" r="r" b="b"/>
            <a:pathLst>
              <a:path w="11449050" h="6115050">
                <a:moveTo>
                  <a:pt x="0" y="6115050"/>
                </a:moveTo>
                <a:lnTo>
                  <a:pt x="11449050" y="6115050"/>
                </a:lnTo>
                <a:lnTo>
                  <a:pt x="11449050" y="0"/>
                </a:lnTo>
                <a:lnTo>
                  <a:pt x="0" y="0"/>
                </a:lnTo>
                <a:lnTo>
                  <a:pt x="0" y="6115050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8720" y="1412239"/>
            <a:ext cx="5361940" cy="237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5394" y="2565717"/>
            <a:ext cx="9681210" cy="313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memuseum.org/crime-library/famous-murders/gianni-versac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townandcountrymag.com/society/a16765354/andrew-cunanan-gianni-versace-murder-investigation-clues/" TargetMode="External"/><Relationship Id="rId4" Type="http://schemas.openxmlformats.org/officeDocument/2006/relationships/hyperlink" Target="https://www.express.co.uk/showbiz/tv-radio/949569/Gianni-Versace-assassination-witness-murder-police-case-fi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257290" y="1219116"/>
              <a:ext cx="9672719" cy="4395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2625" y="1414525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9F4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3101" y="1271650"/>
              <a:ext cx="1695450" cy="619125"/>
            </a:xfrm>
            <a:custGeom>
              <a:avLst/>
              <a:gdLst/>
              <a:ahLst/>
              <a:cxnLst/>
              <a:rect l="l" t="t" r="r" b="b"/>
              <a:pathLst>
                <a:path w="1695450" h="619125">
                  <a:moveTo>
                    <a:pt x="0" y="0"/>
                  </a:moveTo>
                  <a:lnTo>
                    <a:pt x="0" y="612648"/>
                  </a:lnTo>
                </a:path>
                <a:path w="1695450" h="619125">
                  <a:moveTo>
                    <a:pt x="1695450" y="0"/>
                  </a:moveTo>
                  <a:lnTo>
                    <a:pt x="1695450" y="612648"/>
                  </a:lnTo>
                </a:path>
                <a:path w="1695450" h="619125">
                  <a:moveTo>
                    <a:pt x="0" y="619125"/>
                  </a:moveTo>
                  <a:lnTo>
                    <a:pt x="1691640" y="619125"/>
                  </a:lnTo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933450"/>
              <a:ext cx="12192000" cy="5057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41701" y="2005647"/>
            <a:ext cx="6318250" cy="192532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690370" marR="6350" indent="-1677670">
              <a:lnSpc>
                <a:spcPts val="6759"/>
              </a:lnSpc>
              <a:spcBef>
                <a:spcPts val="1525"/>
              </a:spcBef>
            </a:pPr>
            <a:r>
              <a:rPr sz="6800" spc="-80" dirty="0">
                <a:latin typeface="kiloji"/>
                <a:cs typeface="kiloji"/>
              </a:rPr>
              <a:t>Gianni</a:t>
            </a:r>
            <a:r>
              <a:rPr sz="6800" spc="-305" dirty="0">
                <a:latin typeface="kiloji"/>
                <a:cs typeface="kiloji"/>
              </a:rPr>
              <a:t> </a:t>
            </a:r>
            <a:r>
              <a:rPr sz="6800" spc="-100" dirty="0">
                <a:latin typeface="kiloji"/>
                <a:cs typeface="kiloji"/>
              </a:rPr>
              <a:t>Versace,  ubistvo</a:t>
            </a:r>
            <a:endParaRPr sz="6800">
              <a:latin typeface="kiloji"/>
              <a:cs typeface="kiloj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26496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Шифра презентације: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П2041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394" y="923226"/>
            <a:ext cx="8862060" cy="13119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045"/>
              </a:lnSpc>
              <a:spcBef>
                <a:spcPts val="130"/>
              </a:spcBef>
            </a:pPr>
            <a:r>
              <a:rPr sz="4400" spc="-220" dirty="0">
                <a:solidFill>
                  <a:srgbClr val="252525"/>
                </a:solidFill>
              </a:rPr>
              <a:t>Analiza </a:t>
            </a:r>
            <a:r>
              <a:rPr sz="4400" spc="-250" dirty="0">
                <a:solidFill>
                  <a:srgbClr val="252525"/>
                </a:solidFill>
              </a:rPr>
              <a:t>činjeničnog </a:t>
            </a:r>
            <a:r>
              <a:rPr sz="4400" spc="-330" dirty="0">
                <a:solidFill>
                  <a:srgbClr val="252525"/>
                </a:solidFill>
              </a:rPr>
              <a:t>stanja </a:t>
            </a:r>
            <a:r>
              <a:rPr sz="4400" spc="-190" dirty="0">
                <a:solidFill>
                  <a:srgbClr val="252525"/>
                </a:solidFill>
              </a:rPr>
              <a:t>u</a:t>
            </a:r>
            <a:r>
              <a:rPr sz="4400" spc="-40" dirty="0">
                <a:solidFill>
                  <a:srgbClr val="252525"/>
                </a:solidFill>
              </a:rPr>
              <a:t> </a:t>
            </a:r>
            <a:r>
              <a:rPr sz="4400" spc="-315" dirty="0">
                <a:solidFill>
                  <a:srgbClr val="252525"/>
                </a:solidFill>
              </a:rPr>
              <a:t>slučajevima</a:t>
            </a:r>
            <a:endParaRPr sz="4400"/>
          </a:p>
          <a:p>
            <a:pPr marL="12700">
              <a:lnSpc>
                <a:spcPts val="5045"/>
              </a:lnSpc>
            </a:pPr>
            <a:r>
              <a:rPr sz="4400" spc="-275" dirty="0">
                <a:solidFill>
                  <a:srgbClr val="252525"/>
                </a:solidFill>
              </a:rPr>
              <a:t>ubistava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55394" y="2565717"/>
            <a:ext cx="9523095" cy="31375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3675" indent="-180975">
              <a:lnSpc>
                <a:spcPts val="1795"/>
              </a:lnSpc>
              <a:spcBef>
                <a:spcPts val="125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550" spc="-10" dirty="0">
                <a:latin typeface="Trebuchet MS"/>
                <a:cs typeface="Trebuchet MS"/>
              </a:rPr>
              <a:t>Nakon </a:t>
            </a:r>
            <a:r>
              <a:rPr sz="1550" spc="-80" dirty="0">
                <a:latin typeface="Trebuchet MS"/>
                <a:cs typeface="Trebuchet MS"/>
              </a:rPr>
              <a:t>preduzimanja </a:t>
            </a:r>
            <a:r>
              <a:rPr sz="1550" spc="-114" dirty="0">
                <a:latin typeface="Trebuchet MS"/>
                <a:cs typeface="Trebuchet MS"/>
              </a:rPr>
              <a:t>uviđaja, </a:t>
            </a:r>
            <a:r>
              <a:rPr sz="1550" spc="-90" dirty="0">
                <a:latin typeface="Trebuchet MS"/>
                <a:cs typeface="Trebuchet MS"/>
              </a:rPr>
              <a:t>dobijanja </a:t>
            </a:r>
            <a:r>
              <a:rPr sz="1550" spc="-40" dirty="0">
                <a:latin typeface="Trebuchet MS"/>
                <a:cs typeface="Trebuchet MS"/>
              </a:rPr>
              <a:t>prvih </a:t>
            </a:r>
            <a:r>
              <a:rPr sz="1550" spc="-85" dirty="0">
                <a:latin typeface="Trebuchet MS"/>
                <a:cs typeface="Trebuchet MS"/>
              </a:rPr>
              <a:t>rezultata </a:t>
            </a:r>
            <a:r>
              <a:rPr sz="1550" spc="-80" dirty="0">
                <a:latin typeface="Trebuchet MS"/>
                <a:cs typeface="Trebuchet MS"/>
              </a:rPr>
              <a:t>obdukcije, </a:t>
            </a:r>
            <a:r>
              <a:rPr sz="1550" spc="-85" dirty="0">
                <a:latin typeface="Trebuchet MS"/>
                <a:cs typeface="Trebuchet MS"/>
              </a:rPr>
              <a:t>saslušanja </a:t>
            </a:r>
            <a:r>
              <a:rPr sz="1550" spc="-100" dirty="0">
                <a:latin typeface="Trebuchet MS"/>
                <a:cs typeface="Trebuchet MS"/>
              </a:rPr>
              <a:t>svedoka.., </a:t>
            </a:r>
            <a:r>
              <a:rPr sz="1550" spc="-70" dirty="0">
                <a:latin typeface="Trebuchet MS"/>
                <a:cs typeface="Trebuchet MS"/>
              </a:rPr>
              <a:t>timski </a:t>
            </a:r>
            <a:r>
              <a:rPr sz="1550" spc="-60" dirty="0">
                <a:latin typeface="Trebuchet MS"/>
                <a:cs typeface="Trebuchet MS"/>
              </a:rPr>
              <a:t>se vrši</a:t>
            </a:r>
            <a:r>
              <a:rPr sz="1550" spc="229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kriminalistička</a:t>
            </a:r>
            <a:endParaRPr sz="1550">
              <a:latin typeface="Trebuchet MS"/>
              <a:cs typeface="Trebuchet MS"/>
            </a:endParaRPr>
          </a:p>
          <a:p>
            <a:pPr marL="193675">
              <a:lnSpc>
                <a:spcPts val="1795"/>
              </a:lnSpc>
            </a:pPr>
            <a:r>
              <a:rPr sz="1550" spc="-95" dirty="0">
                <a:latin typeface="Trebuchet MS"/>
                <a:cs typeface="Trebuchet MS"/>
              </a:rPr>
              <a:t>analiza </a:t>
            </a:r>
            <a:r>
              <a:rPr sz="1550" spc="-70" dirty="0">
                <a:latin typeface="Trebuchet MS"/>
                <a:cs typeface="Trebuchet MS"/>
              </a:rPr>
              <a:t>činjeničnog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125" dirty="0">
                <a:latin typeface="Trebuchet MS"/>
                <a:cs typeface="Trebuchet MS"/>
              </a:rPr>
              <a:t>stanja.</a:t>
            </a:r>
            <a:endParaRPr sz="1550">
              <a:latin typeface="Trebuchet MS"/>
              <a:cs typeface="Trebuchet MS"/>
            </a:endParaRPr>
          </a:p>
          <a:p>
            <a:pPr marL="193675" marR="1098550" indent="-180975">
              <a:lnSpc>
                <a:spcPts val="1730"/>
              </a:lnSpc>
              <a:spcBef>
                <a:spcPts val="935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550" spc="-60" dirty="0">
                <a:latin typeface="Trebuchet MS"/>
                <a:cs typeface="Trebuchet MS"/>
              </a:rPr>
              <a:t>Posebna </a:t>
            </a:r>
            <a:r>
              <a:rPr sz="1550" spc="-105" dirty="0">
                <a:latin typeface="Trebuchet MS"/>
                <a:cs typeface="Trebuchet MS"/>
              </a:rPr>
              <a:t>pažnja </a:t>
            </a:r>
            <a:r>
              <a:rPr sz="1550" spc="-65" dirty="0">
                <a:latin typeface="Trebuchet MS"/>
                <a:cs typeface="Trebuchet MS"/>
              </a:rPr>
              <a:t>se </a:t>
            </a:r>
            <a:r>
              <a:rPr sz="1550" spc="-70" dirty="0">
                <a:latin typeface="Trebuchet MS"/>
                <a:cs typeface="Trebuchet MS"/>
              </a:rPr>
              <a:t>posvećuje </a:t>
            </a:r>
            <a:r>
              <a:rPr sz="1550" spc="-90" dirty="0">
                <a:latin typeface="Trebuchet MS"/>
                <a:cs typeface="Trebuchet MS"/>
              </a:rPr>
              <a:t>analizi </a:t>
            </a:r>
            <a:r>
              <a:rPr sz="1550" spc="-85" dirty="0">
                <a:latin typeface="Trebuchet MS"/>
                <a:cs typeface="Trebuchet MS"/>
              </a:rPr>
              <a:t>rezultata </a:t>
            </a:r>
            <a:r>
              <a:rPr sz="1550" spc="-120" dirty="0">
                <a:latin typeface="Trebuchet MS"/>
                <a:cs typeface="Trebuchet MS"/>
              </a:rPr>
              <a:t>uviđaja, </a:t>
            </a:r>
            <a:r>
              <a:rPr sz="1550" spc="-50" dirty="0">
                <a:latin typeface="Trebuchet MS"/>
                <a:cs typeface="Trebuchet MS"/>
              </a:rPr>
              <a:t>pri </a:t>
            </a:r>
            <a:r>
              <a:rPr sz="1550" spc="-85" dirty="0">
                <a:latin typeface="Trebuchet MS"/>
                <a:cs typeface="Trebuchet MS"/>
              </a:rPr>
              <a:t>čemu </a:t>
            </a:r>
            <a:r>
              <a:rPr sz="1550" spc="-65" dirty="0">
                <a:latin typeface="Trebuchet MS"/>
                <a:cs typeface="Trebuchet MS"/>
              </a:rPr>
              <a:t>se </a:t>
            </a:r>
            <a:r>
              <a:rPr sz="1550" spc="-85" dirty="0">
                <a:latin typeface="Trebuchet MS"/>
                <a:cs typeface="Trebuchet MS"/>
              </a:rPr>
              <a:t>detaljno </a:t>
            </a:r>
            <a:r>
              <a:rPr sz="1550" spc="-105" dirty="0">
                <a:latin typeface="Trebuchet MS"/>
                <a:cs typeface="Trebuchet MS"/>
              </a:rPr>
              <a:t>izučava </a:t>
            </a:r>
            <a:r>
              <a:rPr sz="1550" spc="-65" dirty="0">
                <a:latin typeface="Trebuchet MS"/>
                <a:cs typeface="Trebuchet MS"/>
              </a:rPr>
              <a:t>sadržina </a:t>
            </a:r>
            <a:r>
              <a:rPr sz="1550" spc="-85" dirty="0">
                <a:latin typeface="Trebuchet MS"/>
                <a:cs typeface="Trebuchet MS"/>
              </a:rPr>
              <a:t>zapisnika,  </a:t>
            </a:r>
            <a:r>
              <a:rPr sz="1550" spc="-70" dirty="0">
                <a:latin typeface="Trebuchet MS"/>
                <a:cs typeface="Trebuchet MS"/>
              </a:rPr>
              <a:t>fotodokumentacija </a:t>
            </a:r>
            <a:r>
              <a:rPr sz="1550" spc="-100" dirty="0">
                <a:latin typeface="Trebuchet MS"/>
                <a:cs typeface="Trebuchet MS"/>
              </a:rPr>
              <a:t>i </a:t>
            </a:r>
            <a:r>
              <a:rPr sz="1550" spc="-55" dirty="0">
                <a:latin typeface="Trebuchet MS"/>
                <a:cs typeface="Trebuchet MS"/>
              </a:rPr>
              <a:t>upoređuje </a:t>
            </a:r>
            <a:r>
              <a:rPr sz="1550" spc="-65" dirty="0">
                <a:latin typeface="Trebuchet MS"/>
                <a:cs typeface="Trebuchet MS"/>
              </a:rPr>
              <a:t>se </a:t>
            </a:r>
            <a:r>
              <a:rPr sz="1550" spc="-90" dirty="0">
                <a:latin typeface="Trebuchet MS"/>
                <a:cs typeface="Trebuchet MS"/>
              </a:rPr>
              <a:t>sa </a:t>
            </a:r>
            <a:r>
              <a:rPr sz="1550" spc="-85" dirty="0">
                <a:latin typeface="Trebuchet MS"/>
                <a:cs typeface="Trebuchet MS"/>
              </a:rPr>
              <a:t>rezultatima </a:t>
            </a:r>
            <a:r>
              <a:rPr sz="1550" spc="-25" dirty="0">
                <a:latin typeface="Trebuchet MS"/>
                <a:cs typeface="Trebuchet MS"/>
              </a:rPr>
              <a:t>obdukcionog</a:t>
            </a:r>
            <a:r>
              <a:rPr sz="1550" spc="260" dirty="0">
                <a:latin typeface="Trebuchet MS"/>
                <a:cs typeface="Trebuchet MS"/>
              </a:rPr>
              <a:t> </a:t>
            </a:r>
            <a:r>
              <a:rPr sz="1550" spc="-120" dirty="0">
                <a:latin typeface="Trebuchet MS"/>
                <a:cs typeface="Trebuchet MS"/>
              </a:rPr>
              <a:t>nalaza.</a:t>
            </a:r>
            <a:endParaRPr sz="1550">
              <a:latin typeface="Trebuchet MS"/>
              <a:cs typeface="Trebuchet MS"/>
            </a:endParaRPr>
          </a:p>
          <a:p>
            <a:pPr marL="193675" marR="5080" indent="-180975">
              <a:lnSpc>
                <a:spcPts val="1730"/>
              </a:lnSpc>
              <a:spcBef>
                <a:spcPts val="894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550" spc="30" dirty="0">
                <a:latin typeface="Trebuchet MS"/>
                <a:cs typeface="Trebuchet MS"/>
              </a:rPr>
              <a:t>Na </a:t>
            </a:r>
            <a:r>
              <a:rPr sz="1550" spc="-15" dirty="0">
                <a:latin typeface="Trebuchet MS"/>
                <a:cs typeface="Trebuchet MS"/>
              </a:rPr>
              <a:t>osnovu </a:t>
            </a:r>
            <a:r>
              <a:rPr sz="1550" spc="-75" dirty="0">
                <a:latin typeface="Trebuchet MS"/>
                <a:cs typeface="Trebuchet MS"/>
              </a:rPr>
              <a:t>kriminalističke </a:t>
            </a:r>
            <a:r>
              <a:rPr sz="1550" spc="-90" dirty="0">
                <a:latin typeface="Trebuchet MS"/>
                <a:cs typeface="Trebuchet MS"/>
              </a:rPr>
              <a:t>analize </a:t>
            </a:r>
            <a:r>
              <a:rPr sz="1550" spc="-70" dirty="0">
                <a:latin typeface="Trebuchet MS"/>
                <a:cs typeface="Trebuchet MS"/>
              </a:rPr>
              <a:t>činjeničnog </a:t>
            </a:r>
            <a:r>
              <a:rPr sz="1550" spc="-125" dirty="0">
                <a:latin typeface="Trebuchet MS"/>
                <a:cs typeface="Trebuchet MS"/>
              </a:rPr>
              <a:t>stanja, </a:t>
            </a:r>
            <a:r>
              <a:rPr sz="1550" spc="-60" dirty="0">
                <a:latin typeface="Trebuchet MS"/>
                <a:cs typeface="Trebuchet MS"/>
              </a:rPr>
              <a:t>njegovog </a:t>
            </a:r>
            <a:r>
              <a:rPr sz="1550" spc="-55" dirty="0">
                <a:latin typeface="Trebuchet MS"/>
                <a:cs typeface="Trebuchet MS"/>
              </a:rPr>
              <a:t>dovođenja </a:t>
            </a:r>
            <a:r>
              <a:rPr sz="1550" spc="-60" dirty="0">
                <a:latin typeface="Trebuchet MS"/>
                <a:cs typeface="Trebuchet MS"/>
              </a:rPr>
              <a:t>u </a:t>
            </a:r>
            <a:r>
              <a:rPr sz="1550" spc="-80" dirty="0">
                <a:latin typeface="Trebuchet MS"/>
                <a:cs typeface="Trebuchet MS"/>
              </a:rPr>
              <a:t>vezu </a:t>
            </a:r>
            <a:r>
              <a:rPr sz="1550" spc="-90" dirty="0">
                <a:latin typeface="Trebuchet MS"/>
                <a:cs typeface="Trebuchet MS"/>
              </a:rPr>
              <a:t>sa </a:t>
            </a:r>
            <a:r>
              <a:rPr sz="1550" spc="-95" dirty="0">
                <a:latin typeface="Trebuchet MS"/>
                <a:cs typeface="Trebuchet MS"/>
              </a:rPr>
              <a:t>saznanjima </a:t>
            </a:r>
            <a:r>
              <a:rPr sz="1550" spc="-70" dirty="0">
                <a:latin typeface="Trebuchet MS"/>
                <a:cs typeface="Trebuchet MS"/>
              </a:rPr>
              <a:t>metodike </a:t>
            </a:r>
            <a:r>
              <a:rPr sz="1550" spc="-65" dirty="0">
                <a:latin typeface="Trebuchet MS"/>
                <a:cs typeface="Trebuchet MS"/>
              </a:rPr>
              <a:t>pojedinih  tipova </a:t>
            </a:r>
            <a:r>
              <a:rPr sz="1550" spc="-90" dirty="0">
                <a:latin typeface="Trebuchet MS"/>
                <a:cs typeface="Trebuchet MS"/>
              </a:rPr>
              <a:t>ubistava </a:t>
            </a:r>
            <a:r>
              <a:rPr sz="1550" spc="-100" dirty="0">
                <a:latin typeface="Trebuchet MS"/>
                <a:cs typeface="Trebuchet MS"/>
              </a:rPr>
              <a:t>i </a:t>
            </a:r>
            <a:r>
              <a:rPr sz="1550" spc="-35" dirty="0">
                <a:latin typeface="Trebuchet MS"/>
                <a:cs typeface="Trebuchet MS"/>
              </a:rPr>
              <a:t>kriminološkim </a:t>
            </a:r>
            <a:r>
              <a:rPr sz="1550" spc="-95" dirty="0">
                <a:latin typeface="Trebuchet MS"/>
                <a:cs typeface="Trebuchet MS"/>
              </a:rPr>
              <a:t>znanjima </a:t>
            </a:r>
            <a:r>
              <a:rPr sz="1550" spc="35" dirty="0">
                <a:latin typeface="Trebuchet MS"/>
                <a:cs typeface="Trebuchet MS"/>
              </a:rPr>
              <a:t>o </a:t>
            </a:r>
            <a:r>
              <a:rPr sz="1550" spc="-65" dirty="0">
                <a:latin typeface="Trebuchet MS"/>
                <a:cs typeface="Trebuchet MS"/>
              </a:rPr>
              <a:t>pojedinim </a:t>
            </a:r>
            <a:r>
              <a:rPr sz="1550" spc="-90" dirty="0">
                <a:latin typeface="Trebuchet MS"/>
                <a:cs typeface="Trebuchet MS"/>
              </a:rPr>
              <a:t>kategorijama </a:t>
            </a:r>
            <a:r>
              <a:rPr sz="1550" spc="-100" dirty="0">
                <a:latin typeface="Trebuchet MS"/>
                <a:cs typeface="Trebuchet MS"/>
              </a:rPr>
              <a:t>učinilaca, </a:t>
            </a:r>
            <a:r>
              <a:rPr sz="1550" spc="-95" dirty="0">
                <a:latin typeface="Trebuchet MS"/>
                <a:cs typeface="Trebuchet MS"/>
              </a:rPr>
              <a:t>uočavaju </a:t>
            </a:r>
            <a:r>
              <a:rPr sz="1550" spc="-65" dirty="0">
                <a:latin typeface="Trebuchet MS"/>
                <a:cs typeface="Trebuchet MS"/>
              </a:rPr>
              <a:t>se </a:t>
            </a:r>
            <a:r>
              <a:rPr sz="1550" spc="-80" dirty="0">
                <a:latin typeface="Trebuchet MS"/>
                <a:cs typeface="Trebuchet MS"/>
              </a:rPr>
              <a:t>relevantne </a:t>
            </a:r>
            <a:r>
              <a:rPr sz="1550" spc="-45" dirty="0">
                <a:latin typeface="Trebuchet MS"/>
                <a:cs typeface="Trebuchet MS"/>
              </a:rPr>
              <a:t>okolnosti,  </a:t>
            </a:r>
            <a:r>
              <a:rPr sz="1550" spc="-90" dirty="0">
                <a:latin typeface="Trebuchet MS"/>
                <a:cs typeface="Trebuchet MS"/>
              </a:rPr>
              <a:t>planiraju </a:t>
            </a:r>
            <a:r>
              <a:rPr sz="1550" spc="-70" dirty="0">
                <a:latin typeface="Trebuchet MS"/>
                <a:cs typeface="Trebuchet MS"/>
              </a:rPr>
              <a:t>razne </a:t>
            </a:r>
            <a:r>
              <a:rPr sz="1550" spc="-90" dirty="0">
                <a:latin typeface="Trebuchet MS"/>
                <a:cs typeface="Trebuchet MS"/>
              </a:rPr>
              <a:t>verzije </a:t>
            </a:r>
            <a:r>
              <a:rPr sz="1550" spc="-60" dirty="0">
                <a:latin typeface="Trebuchet MS"/>
                <a:cs typeface="Trebuchet MS"/>
              </a:rPr>
              <a:t>u </a:t>
            </a:r>
            <a:r>
              <a:rPr sz="1550" spc="-55" dirty="0">
                <a:latin typeface="Trebuchet MS"/>
                <a:cs typeface="Trebuchet MS"/>
              </a:rPr>
              <a:t>pogledu </a:t>
            </a:r>
            <a:r>
              <a:rPr sz="1550" spc="-50" dirty="0">
                <a:latin typeface="Trebuchet MS"/>
                <a:cs typeface="Trebuchet MS"/>
              </a:rPr>
              <a:t>njihovog </a:t>
            </a:r>
            <a:r>
              <a:rPr sz="1550" spc="-100" dirty="0">
                <a:latin typeface="Trebuchet MS"/>
                <a:cs typeface="Trebuchet MS"/>
              </a:rPr>
              <a:t>značenja i </a:t>
            </a:r>
            <a:r>
              <a:rPr sz="1550" spc="-80" dirty="0">
                <a:latin typeface="Trebuchet MS"/>
                <a:cs typeface="Trebuchet MS"/>
              </a:rPr>
              <a:t>devet zlatnih </a:t>
            </a:r>
            <a:r>
              <a:rPr sz="1550" spc="-105" dirty="0">
                <a:latin typeface="Trebuchet MS"/>
                <a:cs typeface="Trebuchet MS"/>
              </a:rPr>
              <a:t>pitanja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kriminalistike.</a:t>
            </a:r>
            <a:endParaRPr sz="1550">
              <a:latin typeface="Trebuchet MS"/>
              <a:cs typeface="Trebuchet MS"/>
            </a:endParaRPr>
          </a:p>
          <a:p>
            <a:pPr marL="193675" indent="-180975">
              <a:lnSpc>
                <a:spcPts val="1795"/>
              </a:lnSpc>
              <a:spcBef>
                <a:spcPts val="730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550" spc="-55" dirty="0">
                <a:latin typeface="Trebuchet MS"/>
                <a:cs typeface="Trebuchet MS"/>
              </a:rPr>
              <a:t>Kriminalisti </a:t>
            </a:r>
            <a:r>
              <a:rPr sz="1550" spc="-80" dirty="0">
                <a:latin typeface="Trebuchet MS"/>
                <a:cs typeface="Trebuchet MS"/>
              </a:rPr>
              <a:t>specijalizovani </a:t>
            </a:r>
            <a:r>
              <a:rPr sz="1550" spc="-105" dirty="0">
                <a:latin typeface="Trebuchet MS"/>
                <a:cs typeface="Trebuchet MS"/>
              </a:rPr>
              <a:t>za </a:t>
            </a:r>
            <a:r>
              <a:rPr sz="1550" spc="-70" dirty="0">
                <a:latin typeface="Trebuchet MS"/>
                <a:cs typeface="Trebuchet MS"/>
              </a:rPr>
              <a:t>otkrivanje </a:t>
            </a:r>
            <a:r>
              <a:rPr sz="1550" spc="-90" dirty="0">
                <a:latin typeface="Trebuchet MS"/>
                <a:cs typeface="Trebuchet MS"/>
              </a:rPr>
              <a:t>ubistava </a:t>
            </a:r>
            <a:r>
              <a:rPr sz="1550" spc="-95" dirty="0">
                <a:latin typeface="Trebuchet MS"/>
                <a:cs typeface="Trebuchet MS"/>
              </a:rPr>
              <a:t>analiziraju </a:t>
            </a:r>
            <a:r>
              <a:rPr sz="1550" spc="-70" dirty="0">
                <a:latin typeface="Trebuchet MS"/>
                <a:cs typeface="Trebuchet MS"/>
              </a:rPr>
              <a:t>činjenično </a:t>
            </a:r>
            <a:r>
              <a:rPr sz="1550" spc="-100" dirty="0">
                <a:latin typeface="Trebuchet MS"/>
                <a:cs typeface="Trebuchet MS"/>
              </a:rPr>
              <a:t>stanje </a:t>
            </a:r>
            <a:r>
              <a:rPr sz="1550" spc="-75" dirty="0">
                <a:latin typeface="Trebuchet MS"/>
                <a:cs typeface="Trebuchet MS"/>
              </a:rPr>
              <a:t>zajedno </a:t>
            </a:r>
            <a:r>
              <a:rPr sz="1550" spc="-90" dirty="0">
                <a:latin typeface="Trebuchet MS"/>
                <a:cs typeface="Trebuchet MS"/>
              </a:rPr>
              <a:t>sa</a:t>
            </a:r>
            <a:r>
              <a:rPr sz="1550" spc="125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stručnjacima</a:t>
            </a:r>
            <a:endParaRPr sz="1550">
              <a:latin typeface="Trebuchet MS"/>
              <a:cs typeface="Trebuchet MS"/>
            </a:endParaRPr>
          </a:p>
          <a:p>
            <a:pPr marL="193675">
              <a:lnSpc>
                <a:spcPts val="1795"/>
              </a:lnSpc>
            </a:pPr>
            <a:r>
              <a:rPr sz="1550" spc="-40" dirty="0">
                <a:latin typeface="Trebuchet MS"/>
                <a:cs typeface="Trebuchet MS"/>
              </a:rPr>
              <a:t>osposobljenim </a:t>
            </a:r>
            <a:r>
              <a:rPr sz="1550" spc="-90" dirty="0">
                <a:latin typeface="Trebuchet MS"/>
                <a:cs typeface="Trebuchet MS"/>
              </a:rPr>
              <a:t>sa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spc="-95" dirty="0">
                <a:latin typeface="Trebuchet MS"/>
                <a:cs typeface="Trebuchet MS"/>
              </a:rPr>
              <a:t>profilisanje.</a:t>
            </a:r>
            <a:endParaRPr sz="1550">
              <a:latin typeface="Trebuchet MS"/>
              <a:cs typeface="Trebuchet MS"/>
            </a:endParaRPr>
          </a:p>
          <a:p>
            <a:pPr marL="193675" marR="474980" indent="-180975">
              <a:lnSpc>
                <a:spcPts val="1730"/>
              </a:lnSpc>
              <a:spcBef>
                <a:spcPts val="935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550" spc="110" dirty="0">
                <a:latin typeface="Trebuchet MS"/>
                <a:cs typeface="Trebuchet MS"/>
              </a:rPr>
              <a:t>U </a:t>
            </a:r>
            <a:r>
              <a:rPr sz="1550" spc="-30" dirty="0">
                <a:latin typeface="Trebuchet MS"/>
                <a:cs typeface="Trebuchet MS"/>
              </a:rPr>
              <a:t>okviru </a:t>
            </a:r>
            <a:r>
              <a:rPr sz="1550" spc="-65" dirty="0">
                <a:latin typeface="Trebuchet MS"/>
                <a:cs typeface="Trebuchet MS"/>
              </a:rPr>
              <a:t>timskog </a:t>
            </a:r>
            <a:r>
              <a:rPr sz="1550" spc="-114" dirty="0">
                <a:latin typeface="Trebuchet MS"/>
                <a:cs typeface="Trebuchet MS"/>
              </a:rPr>
              <a:t>rada, </a:t>
            </a:r>
            <a:r>
              <a:rPr sz="1550" spc="-25" dirty="0">
                <a:latin typeface="Trebuchet MS"/>
                <a:cs typeface="Trebuchet MS"/>
              </a:rPr>
              <a:t>oni </a:t>
            </a:r>
            <a:r>
              <a:rPr sz="1550" spc="-55" dirty="0">
                <a:latin typeface="Trebuchet MS"/>
                <a:cs typeface="Trebuchet MS"/>
              </a:rPr>
              <a:t>vrše </a:t>
            </a:r>
            <a:r>
              <a:rPr sz="1550" spc="-25" dirty="0">
                <a:latin typeface="Trebuchet MS"/>
                <a:cs typeface="Trebuchet MS"/>
              </a:rPr>
              <a:t>psihološku </a:t>
            </a:r>
            <a:r>
              <a:rPr sz="1550" spc="-85" dirty="0">
                <a:latin typeface="Trebuchet MS"/>
                <a:cs typeface="Trebuchet MS"/>
              </a:rPr>
              <a:t>analizu </a:t>
            </a:r>
            <a:r>
              <a:rPr sz="1550" spc="-70" dirty="0">
                <a:latin typeface="Trebuchet MS"/>
                <a:cs typeface="Trebuchet MS"/>
              </a:rPr>
              <a:t>činjeničnog </a:t>
            </a:r>
            <a:r>
              <a:rPr sz="1550" spc="-105" dirty="0">
                <a:latin typeface="Trebuchet MS"/>
                <a:cs typeface="Trebuchet MS"/>
              </a:rPr>
              <a:t>stanja </a:t>
            </a:r>
            <a:r>
              <a:rPr sz="1550" spc="-95" dirty="0">
                <a:latin typeface="Trebuchet MS"/>
                <a:cs typeface="Trebuchet MS"/>
              </a:rPr>
              <a:t>uočavajući </a:t>
            </a:r>
            <a:r>
              <a:rPr sz="1550" spc="-100" dirty="0">
                <a:latin typeface="Trebuchet MS"/>
                <a:cs typeface="Trebuchet MS"/>
              </a:rPr>
              <a:t>i </a:t>
            </a:r>
            <a:r>
              <a:rPr sz="1550" spc="-90" dirty="0">
                <a:latin typeface="Trebuchet MS"/>
                <a:cs typeface="Trebuchet MS"/>
              </a:rPr>
              <a:t>razmatrajući činjenice </a:t>
            </a:r>
            <a:r>
              <a:rPr sz="1550" spc="-85" dirty="0">
                <a:latin typeface="Trebuchet MS"/>
                <a:cs typeface="Trebuchet MS"/>
              </a:rPr>
              <a:t>koje  </a:t>
            </a:r>
            <a:r>
              <a:rPr sz="1550" spc="-80" dirty="0">
                <a:latin typeface="Trebuchet MS"/>
                <a:cs typeface="Trebuchet MS"/>
              </a:rPr>
              <a:t>ukazuju </a:t>
            </a:r>
            <a:r>
              <a:rPr sz="1550" spc="-85" dirty="0">
                <a:latin typeface="Trebuchet MS"/>
                <a:cs typeface="Trebuchet MS"/>
              </a:rPr>
              <a:t>na </a:t>
            </a:r>
            <a:r>
              <a:rPr sz="1550" spc="-50" dirty="0">
                <a:latin typeface="Trebuchet MS"/>
                <a:cs typeface="Trebuchet MS"/>
              </a:rPr>
              <a:t>ličnost nepoznatog </a:t>
            </a:r>
            <a:r>
              <a:rPr sz="1550" spc="-95" dirty="0">
                <a:latin typeface="Trebuchet MS"/>
                <a:cs typeface="Trebuchet MS"/>
              </a:rPr>
              <a:t>ubice, </a:t>
            </a:r>
            <a:r>
              <a:rPr sz="1550" spc="-60" dirty="0">
                <a:latin typeface="Trebuchet MS"/>
                <a:cs typeface="Trebuchet MS"/>
              </a:rPr>
              <a:t>motive </a:t>
            </a:r>
            <a:r>
              <a:rPr sz="1550" spc="-85" dirty="0">
                <a:latin typeface="Trebuchet MS"/>
                <a:cs typeface="Trebuchet MS"/>
              </a:rPr>
              <a:t>izvršenja </a:t>
            </a:r>
            <a:r>
              <a:rPr sz="1550" spc="-90" dirty="0">
                <a:latin typeface="Trebuchet MS"/>
                <a:cs typeface="Trebuchet MS"/>
              </a:rPr>
              <a:t>ubistva, </a:t>
            </a:r>
            <a:r>
              <a:rPr sz="1550" spc="-35" dirty="0">
                <a:latin typeface="Trebuchet MS"/>
                <a:cs typeface="Trebuchet MS"/>
              </a:rPr>
              <a:t>psihološke </a:t>
            </a:r>
            <a:r>
              <a:rPr sz="1550" spc="-75" dirty="0">
                <a:latin typeface="Trebuchet MS"/>
                <a:cs typeface="Trebuchet MS"/>
              </a:rPr>
              <a:t>karakteristike </a:t>
            </a:r>
            <a:r>
              <a:rPr sz="1550" spc="-95" dirty="0">
                <a:latin typeface="Trebuchet MS"/>
                <a:cs typeface="Trebuchet MS"/>
              </a:rPr>
              <a:t>situacija </a:t>
            </a:r>
            <a:r>
              <a:rPr sz="1550" spc="-100" dirty="0">
                <a:latin typeface="Trebuchet MS"/>
                <a:cs typeface="Trebuchet MS"/>
              </a:rPr>
              <a:t>koja </a:t>
            </a:r>
            <a:r>
              <a:rPr sz="1550" spc="-145" dirty="0">
                <a:latin typeface="Trebuchet MS"/>
                <a:cs typeface="Trebuchet MS"/>
              </a:rPr>
              <a:t>je  </a:t>
            </a:r>
            <a:r>
              <a:rPr sz="1550" spc="-55" dirty="0">
                <a:latin typeface="Trebuchet MS"/>
                <a:cs typeface="Trebuchet MS"/>
              </a:rPr>
              <a:t>prethodila </a:t>
            </a:r>
            <a:r>
              <a:rPr sz="1550" spc="-100" dirty="0">
                <a:latin typeface="Trebuchet MS"/>
                <a:cs typeface="Trebuchet MS"/>
              </a:rPr>
              <a:t>i </a:t>
            </a:r>
            <a:r>
              <a:rPr sz="1550" spc="-80" dirty="0">
                <a:latin typeface="Trebuchet MS"/>
                <a:cs typeface="Trebuchet MS"/>
              </a:rPr>
              <a:t>sledila </a:t>
            </a:r>
            <a:r>
              <a:rPr sz="1550" spc="-50" dirty="0">
                <a:latin typeface="Trebuchet MS"/>
                <a:cs typeface="Trebuchet MS"/>
              </a:rPr>
              <a:t>krivičnom</a:t>
            </a:r>
            <a:r>
              <a:rPr sz="1550" spc="114" dirty="0">
                <a:latin typeface="Trebuchet MS"/>
                <a:cs typeface="Trebuchet MS"/>
              </a:rPr>
              <a:t> </a:t>
            </a:r>
            <a:r>
              <a:rPr sz="1550" spc="-95" dirty="0">
                <a:latin typeface="Trebuchet MS"/>
                <a:cs typeface="Trebuchet MS"/>
              </a:rPr>
              <a:t>delu.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238125" y="238125"/>
              <a:ext cx="11715750" cy="6381750"/>
            </a:xfrm>
            <a:custGeom>
              <a:avLst/>
              <a:gdLst/>
              <a:ahLst/>
              <a:cxnLst/>
              <a:rect l="l" t="t" r="r" b="b"/>
              <a:pathLst>
                <a:path w="11715750" h="6381750">
                  <a:moveTo>
                    <a:pt x="1171575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11715750" y="6381750"/>
                  </a:lnTo>
                  <a:lnTo>
                    <a:pt x="11715750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6237" y="376237"/>
              <a:ext cx="11449050" cy="6115050"/>
            </a:xfrm>
            <a:custGeom>
              <a:avLst/>
              <a:gdLst/>
              <a:ahLst/>
              <a:cxnLst/>
              <a:rect l="l" t="t" r="r" b="b"/>
              <a:pathLst>
                <a:path w="11449050" h="6115050">
                  <a:moveTo>
                    <a:pt x="0" y="6115050"/>
                  </a:moveTo>
                  <a:lnTo>
                    <a:pt x="11449050" y="6115050"/>
                  </a:lnTo>
                  <a:lnTo>
                    <a:pt x="11449050" y="0"/>
                  </a:lnTo>
                  <a:lnTo>
                    <a:pt x="0" y="0"/>
                  </a:lnTo>
                  <a:lnTo>
                    <a:pt x="0" y="611505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125" y="238125"/>
              <a:ext cx="4419600" cy="6381750"/>
            </a:xfrm>
            <a:custGeom>
              <a:avLst/>
              <a:gdLst/>
              <a:ahLst/>
              <a:cxnLst/>
              <a:rect l="l" t="t" r="r" b="b"/>
              <a:pathLst>
                <a:path w="4419600" h="6381750">
                  <a:moveTo>
                    <a:pt x="441960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4419600" y="638175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1487" y="471487"/>
            <a:ext cx="3952875" cy="5924550"/>
          </a:xfrm>
          <a:prstGeom prst="rect">
            <a:avLst/>
          </a:prstGeom>
          <a:solidFill>
            <a:srgbClr val="000000">
              <a:alpha val="59999"/>
            </a:srgbClr>
          </a:solidFill>
          <a:ln w="9534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600">
              <a:latin typeface="Times New Roman"/>
              <a:cs typeface="Times New Roman"/>
            </a:endParaRPr>
          </a:p>
          <a:p>
            <a:pPr marL="706755" marR="713105" indent="12065" algn="ctr">
              <a:lnSpc>
                <a:spcPct val="90200"/>
              </a:lnSpc>
            </a:pPr>
            <a:r>
              <a:rPr sz="4400" spc="-235" dirty="0">
                <a:solidFill>
                  <a:srgbClr val="FFFFFF"/>
                </a:solidFill>
                <a:latin typeface="Trebuchet MS"/>
                <a:cs typeface="Trebuchet MS"/>
              </a:rPr>
              <a:t>Primena  </a:t>
            </a:r>
            <a:r>
              <a:rPr sz="4400" spc="-300" dirty="0">
                <a:solidFill>
                  <a:srgbClr val="FFFFFF"/>
                </a:solidFill>
                <a:latin typeface="Trebuchet MS"/>
                <a:cs typeface="Trebuchet MS"/>
              </a:rPr>
              <a:t>indicijalne  </a:t>
            </a:r>
            <a:r>
              <a:rPr sz="4400" spc="-200" dirty="0">
                <a:solidFill>
                  <a:srgbClr val="FFFFFF"/>
                </a:solidFill>
                <a:latin typeface="Trebuchet MS"/>
                <a:cs typeface="Trebuchet MS"/>
              </a:rPr>
              <a:t>metode</a:t>
            </a:r>
            <a:r>
              <a:rPr sz="4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160" dirty="0">
                <a:solidFill>
                  <a:srgbClr val="FFFFFF"/>
                </a:solidFill>
                <a:latin typeface="Trebuchet MS"/>
                <a:cs typeface="Trebuchet MS"/>
              </a:rPr>
              <a:t>pri  </a:t>
            </a:r>
            <a:r>
              <a:rPr sz="4400" spc="-220" dirty="0">
                <a:solidFill>
                  <a:srgbClr val="FFFFFF"/>
                </a:solidFill>
                <a:latin typeface="Trebuchet MS"/>
                <a:cs typeface="Trebuchet MS"/>
              </a:rPr>
              <a:t>otkrivanju  </a:t>
            </a:r>
            <a:r>
              <a:rPr sz="4400" spc="-180" dirty="0">
                <a:solidFill>
                  <a:srgbClr val="FFFFFF"/>
                </a:solidFill>
                <a:latin typeface="Trebuchet MS"/>
                <a:cs typeface="Trebuchet MS"/>
              </a:rPr>
              <a:t>izvršioca  </a:t>
            </a:r>
            <a:r>
              <a:rPr sz="4400" spc="-275" dirty="0">
                <a:solidFill>
                  <a:srgbClr val="FFFFFF"/>
                </a:solidFill>
                <a:latin typeface="Trebuchet MS"/>
                <a:cs typeface="Trebuchet MS"/>
              </a:rPr>
              <a:t>ubistava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1329" y="1543748"/>
            <a:ext cx="5389880" cy="3501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3675" marR="5080" indent="-180975">
              <a:lnSpc>
                <a:spcPct val="100000"/>
              </a:lnSpc>
              <a:spcBef>
                <a:spcPts val="125"/>
              </a:spcBef>
              <a:buFont typeface="Arial"/>
              <a:buChar char="◦"/>
              <a:tabLst>
                <a:tab pos="193675" algn="l"/>
              </a:tabLst>
            </a:pPr>
            <a:r>
              <a:rPr sz="2000" spc="135" dirty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početnoj 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fazi razjašnjavanja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krivičnih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dela  ubistava,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kriminalistička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operativna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istražna 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delatnost se 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najčešće 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temelji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ba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primeni</a:t>
            </a:r>
            <a:r>
              <a:rPr sz="20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indicijalne 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metode.</a:t>
            </a:r>
            <a:endParaRPr sz="2000">
              <a:latin typeface="Trebuchet MS"/>
              <a:cs typeface="Trebuchet MS"/>
            </a:endParaRPr>
          </a:p>
          <a:p>
            <a:pPr marL="193675" marR="108585" indent="-180975">
              <a:lnSpc>
                <a:spcPct val="100000"/>
              </a:lnSpc>
              <a:spcBef>
                <a:spcPts val="915"/>
              </a:spcBef>
              <a:buFont typeface="Arial"/>
              <a:buChar char="◦"/>
              <a:tabLst>
                <a:tab pos="193675" algn="l"/>
              </a:tabLst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Preduzimajući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mere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prvog 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zahvata, 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uviđajem, 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operativno-taktičkim 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radnjama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merama,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kao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 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dokaznim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radnjama 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koje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preduzimaju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u 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pretkrivičnom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postupku,</a:t>
            </a:r>
            <a:r>
              <a:rPr sz="2000" spc="-4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dolazi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indicija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koje 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ukazuju na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verovatne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učinioce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krivičnog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dela 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ubistva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moguće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šravce 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odvijanja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operativne 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delatnosti.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975" y="238125"/>
            <a:ext cx="11649710" cy="6381750"/>
            <a:chOff x="180975" y="238125"/>
            <a:chExt cx="11649710" cy="6381750"/>
          </a:xfrm>
        </p:grpSpPr>
        <p:sp>
          <p:nvSpPr>
            <p:cNvPr id="3" name="object 3"/>
            <p:cNvSpPr/>
            <p:nvPr/>
          </p:nvSpPr>
          <p:spPr>
            <a:xfrm>
              <a:off x="180975" y="238125"/>
              <a:ext cx="7658100" cy="6381750"/>
            </a:xfrm>
            <a:custGeom>
              <a:avLst/>
              <a:gdLst/>
              <a:ahLst/>
              <a:cxnLst/>
              <a:rect l="l" t="t" r="r" b="b"/>
              <a:pathLst>
                <a:path w="7658100" h="6381750">
                  <a:moveTo>
                    <a:pt x="765810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7658100" y="6381750"/>
                  </a:lnTo>
                  <a:lnTo>
                    <a:pt x="7658100" y="0"/>
                  </a:lnTo>
                  <a:close/>
                </a:path>
              </a:pathLst>
            </a:custGeom>
            <a:solidFill>
              <a:srgbClr val="D9D9D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612" y="376237"/>
              <a:ext cx="7334250" cy="6115050"/>
            </a:xfrm>
            <a:custGeom>
              <a:avLst/>
              <a:gdLst/>
              <a:ahLst/>
              <a:cxnLst/>
              <a:rect l="l" t="t" r="r" b="b"/>
              <a:pathLst>
                <a:path w="7334250" h="6115050">
                  <a:moveTo>
                    <a:pt x="0" y="6115050"/>
                  </a:moveTo>
                  <a:lnTo>
                    <a:pt x="7334250" y="6115050"/>
                  </a:lnTo>
                  <a:lnTo>
                    <a:pt x="7334250" y="0"/>
                  </a:lnTo>
                  <a:lnTo>
                    <a:pt x="0" y="0"/>
                  </a:lnTo>
                  <a:lnTo>
                    <a:pt x="0" y="6115050"/>
                  </a:lnTo>
                  <a:close/>
                </a:path>
              </a:pathLst>
            </a:custGeom>
            <a:ln w="953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8055" y="2413317"/>
            <a:ext cx="6041390" cy="20726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93675" marR="589915" indent="-181610">
              <a:lnSpc>
                <a:spcPts val="2030"/>
              </a:lnSpc>
              <a:spcBef>
                <a:spcPts val="200"/>
              </a:spcBef>
              <a:buClr>
                <a:srgbClr val="252525"/>
              </a:buClr>
              <a:buFont typeface="Arial"/>
              <a:buChar char="◦"/>
              <a:tabLst>
                <a:tab pos="194310" algn="l"/>
              </a:tabLst>
            </a:pPr>
            <a:r>
              <a:rPr sz="1700" spc="-110" dirty="0">
                <a:latin typeface="Trebuchet MS"/>
                <a:cs typeface="Trebuchet MS"/>
              </a:rPr>
              <a:t>Policiji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-125" dirty="0">
                <a:latin typeface="Trebuchet MS"/>
                <a:cs typeface="Trebuchet MS"/>
              </a:rPr>
              <a:t>nije</a:t>
            </a:r>
            <a:r>
              <a:rPr sz="1700" spc="-14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trebalo</a:t>
            </a:r>
            <a:r>
              <a:rPr sz="1700" spc="-19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mnogo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vremena</a:t>
            </a:r>
            <a:r>
              <a:rPr sz="1700" spc="-20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da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označi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Kunanana</a:t>
            </a:r>
            <a:r>
              <a:rPr sz="1700" spc="-190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kao  </a:t>
            </a:r>
            <a:r>
              <a:rPr sz="1700" spc="-95" dirty="0">
                <a:latin typeface="Trebuchet MS"/>
                <a:cs typeface="Trebuchet MS"/>
              </a:rPr>
              <a:t>glavnog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osumnjičenog.</a:t>
            </a:r>
            <a:endParaRPr sz="1700">
              <a:latin typeface="Trebuchet MS"/>
              <a:cs typeface="Trebuchet MS"/>
            </a:endParaRPr>
          </a:p>
          <a:p>
            <a:pPr marL="193675" marR="509905" indent="-181610">
              <a:lnSpc>
                <a:spcPct val="101200"/>
              </a:lnSpc>
              <a:spcBef>
                <a:spcPts val="800"/>
              </a:spcBef>
              <a:buClr>
                <a:srgbClr val="252525"/>
              </a:buClr>
              <a:buFont typeface="Arial"/>
              <a:buChar char="◦"/>
              <a:tabLst>
                <a:tab pos="250825" algn="l"/>
                <a:tab pos="251460" algn="l"/>
              </a:tabLst>
            </a:pPr>
            <a:r>
              <a:rPr dirty="0"/>
              <a:t>	</a:t>
            </a:r>
            <a:r>
              <a:rPr sz="1700" spc="-25" dirty="0">
                <a:latin typeface="Trebuchet MS"/>
                <a:cs typeface="Trebuchet MS"/>
              </a:rPr>
              <a:t>Pošto </a:t>
            </a:r>
            <a:r>
              <a:rPr sz="1700" spc="-125" dirty="0">
                <a:latin typeface="Trebuchet MS"/>
                <a:cs typeface="Trebuchet MS"/>
              </a:rPr>
              <a:t>nije </a:t>
            </a:r>
            <a:r>
              <a:rPr sz="1700" spc="-65" dirty="0">
                <a:latin typeface="Trebuchet MS"/>
                <a:cs typeface="Trebuchet MS"/>
              </a:rPr>
              <a:t>bilo </a:t>
            </a:r>
            <a:r>
              <a:rPr sz="1700" spc="-50" dirty="0">
                <a:latin typeface="Trebuchet MS"/>
                <a:cs typeface="Trebuchet MS"/>
              </a:rPr>
              <a:t>potvrđene </a:t>
            </a:r>
            <a:r>
              <a:rPr sz="1700" spc="-90" dirty="0">
                <a:latin typeface="Trebuchet MS"/>
                <a:cs typeface="Trebuchet MS"/>
              </a:rPr>
              <a:t>veze </a:t>
            </a:r>
            <a:r>
              <a:rPr sz="1700" spc="-80" dirty="0">
                <a:latin typeface="Trebuchet MS"/>
                <a:cs typeface="Trebuchet MS"/>
              </a:rPr>
              <a:t>između </a:t>
            </a:r>
            <a:r>
              <a:rPr sz="1700" spc="-75" dirty="0">
                <a:latin typeface="Trebuchet MS"/>
                <a:cs typeface="Trebuchet MS"/>
              </a:rPr>
              <a:t>Kunanana </a:t>
            </a:r>
            <a:r>
              <a:rPr sz="1700" spc="-110" dirty="0">
                <a:latin typeface="Trebuchet MS"/>
                <a:cs typeface="Trebuchet MS"/>
              </a:rPr>
              <a:t>i </a:t>
            </a:r>
            <a:r>
              <a:rPr sz="1700" spc="-105" dirty="0">
                <a:latin typeface="Trebuchet MS"/>
                <a:cs typeface="Trebuchet MS"/>
              </a:rPr>
              <a:t>Versaća,  </a:t>
            </a:r>
            <a:r>
              <a:rPr sz="1700" spc="-60" dirty="0">
                <a:latin typeface="Trebuchet MS"/>
                <a:cs typeface="Trebuchet MS"/>
              </a:rPr>
              <a:t>Kunanan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-175" dirty="0">
                <a:latin typeface="Trebuchet MS"/>
                <a:cs typeface="Trebuchet MS"/>
              </a:rPr>
              <a:t>je</a:t>
            </a:r>
            <a:r>
              <a:rPr sz="1700" spc="-215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tvrdio</a:t>
            </a:r>
            <a:r>
              <a:rPr sz="1700" spc="-19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da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130" dirty="0">
                <a:latin typeface="Trebuchet MS"/>
                <a:cs typeface="Trebuchet MS"/>
              </a:rPr>
              <a:t>ga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175" dirty="0">
                <a:latin typeface="Trebuchet MS"/>
                <a:cs typeface="Trebuchet MS"/>
              </a:rPr>
              <a:t>je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upoznao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na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žurci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u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San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Francisku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i  </a:t>
            </a:r>
            <a:r>
              <a:rPr sz="1700" spc="-55" dirty="0">
                <a:latin typeface="Trebuchet MS"/>
                <a:cs typeface="Trebuchet MS"/>
              </a:rPr>
              <a:t>okarakterisao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dizajnera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kao</a:t>
            </a:r>
            <a:r>
              <a:rPr sz="1700" spc="-19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dobar</a:t>
            </a:r>
            <a:r>
              <a:rPr sz="1700" spc="-215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uzor.</a:t>
            </a:r>
            <a:endParaRPr sz="1700">
              <a:latin typeface="Trebuchet MS"/>
              <a:cs typeface="Trebuchet MS"/>
            </a:endParaRPr>
          </a:p>
          <a:p>
            <a:pPr marL="193675" marR="5080" indent="-181610">
              <a:lnSpc>
                <a:spcPts val="2030"/>
              </a:lnSpc>
              <a:spcBef>
                <a:spcPts val="965"/>
              </a:spcBef>
              <a:buClr>
                <a:srgbClr val="252525"/>
              </a:buClr>
              <a:buFont typeface="Arial"/>
              <a:buChar char="◦"/>
              <a:tabLst>
                <a:tab pos="194310" algn="l"/>
              </a:tabLst>
            </a:pPr>
            <a:r>
              <a:rPr sz="1700" spc="-80" dirty="0">
                <a:latin typeface="Trebuchet MS"/>
                <a:cs typeface="Trebuchet MS"/>
              </a:rPr>
              <a:t>Versaće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45" dirty="0">
                <a:latin typeface="Trebuchet MS"/>
                <a:cs typeface="Trebuchet MS"/>
              </a:rPr>
              <a:t>bio </a:t>
            </a:r>
            <a:r>
              <a:rPr sz="1700" spc="-155" dirty="0">
                <a:latin typeface="Trebuchet MS"/>
                <a:cs typeface="Trebuchet MS"/>
              </a:rPr>
              <a:t>gej </a:t>
            </a:r>
            <a:r>
              <a:rPr sz="1700" spc="-110" dirty="0">
                <a:latin typeface="Trebuchet MS"/>
                <a:cs typeface="Trebuchet MS"/>
              </a:rPr>
              <a:t>i </a:t>
            </a:r>
            <a:r>
              <a:rPr sz="1700" spc="-20" dirty="0">
                <a:latin typeface="Trebuchet MS"/>
                <a:cs typeface="Trebuchet MS"/>
              </a:rPr>
              <a:t>to </a:t>
            </a:r>
            <a:r>
              <a:rPr sz="1700" spc="-130" dirty="0">
                <a:latin typeface="Trebuchet MS"/>
                <a:cs typeface="Trebuchet MS"/>
              </a:rPr>
              <a:t>nije </a:t>
            </a:r>
            <a:r>
              <a:rPr sz="1700" spc="-80" dirty="0">
                <a:latin typeface="Trebuchet MS"/>
                <a:cs typeface="Trebuchet MS"/>
              </a:rPr>
              <a:t>krio, </a:t>
            </a:r>
            <a:r>
              <a:rPr sz="1700" spc="-75" dirty="0">
                <a:latin typeface="Trebuchet MS"/>
                <a:cs typeface="Trebuchet MS"/>
              </a:rPr>
              <a:t>imao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100" dirty="0">
                <a:latin typeface="Trebuchet MS"/>
                <a:cs typeface="Trebuchet MS"/>
              </a:rPr>
              <a:t>ekstavagantni </a:t>
            </a:r>
            <a:r>
              <a:rPr sz="1700" spc="-65" dirty="0">
                <a:latin typeface="Trebuchet MS"/>
                <a:cs typeface="Trebuchet MS"/>
              </a:rPr>
              <a:t>život </a:t>
            </a:r>
            <a:r>
              <a:rPr sz="1700" spc="-75" dirty="0">
                <a:latin typeface="Trebuchet MS"/>
                <a:cs typeface="Trebuchet MS"/>
              </a:rPr>
              <a:t>zvezde</a:t>
            </a:r>
            <a:r>
              <a:rPr sz="1700" spc="-36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i  </a:t>
            </a:r>
            <a:r>
              <a:rPr sz="1700" spc="-75" dirty="0">
                <a:latin typeface="Trebuchet MS"/>
                <a:cs typeface="Trebuchet MS"/>
              </a:rPr>
              <a:t>imao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70" dirty="0">
                <a:latin typeface="Trebuchet MS"/>
                <a:cs typeface="Trebuchet MS"/>
              </a:rPr>
              <a:t>sve </a:t>
            </a:r>
            <a:r>
              <a:rPr sz="1700" spc="-20" dirty="0">
                <a:latin typeface="Trebuchet MS"/>
                <a:cs typeface="Trebuchet MS"/>
              </a:rPr>
              <a:t>što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60" dirty="0">
                <a:latin typeface="Trebuchet MS"/>
                <a:cs typeface="Trebuchet MS"/>
              </a:rPr>
              <a:t>Kunanan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želeo.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39075" y="238125"/>
            <a:ext cx="4124325" cy="638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63400" cy="6858000"/>
            <a:chOff x="0" y="0"/>
            <a:chExt cx="119634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91147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19875" y="257175"/>
              <a:ext cx="5343525" cy="6362700"/>
            </a:xfrm>
            <a:custGeom>
              <a:avLst/>
              <a:gdLst/>
              <a:ahLst/>
              <a:cxnLst/>
              <a:rect l="l" t="t" r="r" b="b"/>
              <a:pathLst>
                <a:path w="5343525" h="6362700">
                  <a:moveTo>
                    <a:pt x="5343525" y="0"/>
                  </a:moveTo>
                  <a:lnTo>
                    <a:pt x="0" y="0"/>
                  </a:lnTo>
                  <a:lnTo>
                    <a:pt x="0" y="6362700"/>
                  </a:lnTo>
                  <a:lnTo>
                    <a:pt x="5343525" y="6362700"/>
                  </a:lnTo>
                  <a:lnTo>
                    <a:pt x="5343525" y="0"/>
                  </a:lnTo>
                  <a:close/>
                </a:path>
              </a:pathLst>
            </a:custGeom>
            <a:solidFill>
              <a:srgbClr val="D9D9D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7101" y="395287"/>
              <a:ext cx="5019675" cy="6038850"/>
            </a:xfrm>
            <a:custGeom>
              <a:avLst/>
              <a:gdLst/>
              <a:ahLst/>
              <a:cxnLst/>
              <a:rect l="l" t="t" r="r" b="b"/>
              <a:pathLst>
                <a:path w="5019675" h="6038850">
                  <a:moveTo>
                    <a:pt x="0" y="6038850"/>
                  </a:moveTo>
                  <a:lnTo>
                    <a:pt x="5019675" y="6038850"/>
                  </a:lnTo>
                  <a:lnTo>
                    <a:pt x="5019675" y="0"/>
                  </a:lnTo>
                  <a:lnTo>
                    <a:pt x="0" y="0"/>
                  </a:lnTo>
                  <a:lnTo>
                    <a:pt x="0" y="6038850"/>
                  </a:lnTo>
                  <a:close/>
                </a:path>
              </a:pathLst>
            </a:custGeom>
            <a:ln w="953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48576" y="2129472"/>
            <a:ext cx="4304665" cy="23583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3675" marR="5080" indent="-180975">
              <a:lnSpc>
                <a:spcPct val="99900"/>
              </a:lnSpc>
              <a:spcBef>
                <a:spcPts val="130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-80" dirty="0">
                <a:latin typeface="Trebuchet MS"/>
                <a:cs typeface="Trebuchet MS"/>
              </a:rPr>
              <a:t>Versaće </a:t>
            </a:r>
            <a:r>
              <a:rPr sz="1700" spc="-45" dirty="0">
                <a:latin typeface="Trebuchet MS"/>
                <a:cs typeface="Trebuchet MS"/>
              </a:rPr>
              <a:t>su </a:t>
            </a:r>
            <a:r>
              <a:rPr sz="1700" spc="-75" dirty="0">
                <a:latin typeface="Trebuchet MS"/>
                <a:cs typeface="Trebuchet MS"/>
              </a:rPr>
              <a:t>uklapao </a:t>
            </a:r>
            <a:r>
              <a:rPr sz="1700" spc="-70" dirty="0">
                <a:latin typeface="Trebuchet MS"/>
                <a:cs typeface="Trebuchet MS"/>
              </a:rPr>
              <a:t>u </a:t>
            </a:r>
            <a:r>
              <a:rPr sz="1700" spc="-60" dirty="0">
                <a:latin typeface="Trebuchet MS"/>
                <a:cs typeface="Trebuchet MS"/>
              </a:rPr>
              <a:t>model </a:t>
            </a:r>
            <a:r>
              <a:rPr sz="1700" spc="-65" dirty="0">
                <a:latin typeface="Trebuchet MS"/>
                <a:cs typeface="Trebuchet MS"/>
              </a:rPr>
              <a:t>Kunananovih  </a:t>
            </a:r>
            <a:r>
              <a:rPr sz="1700" spc="-55" dirty="0">
                <a:latin typeface="Trebuchet MS"/>
                <a:cs typeface="Trebuchet MS"/>
              </a:rPr>
              <a:t>prethodnih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žrtvi.</a:t>
            </a:r>
            <a:r>
              <a:rPr sz="1700" spc="-375" dirty="0">
                <a:latin typeface="Trebuchet MS"/>
                <a:cs typeface="Trebuchet MS"/>
              </a:rPr>
              <a:t> </a:t>
            </a:r>
            <a:r>
              <a:rPr sz="1700" spc="15" dirty="0">
                <a:latin typeface="Trebuchet MS"/>
                <a:cs typeface="Trebuchet MS"/>
              </a:rPr>
              <a:t>Zbog</a:t>
            </a:r>
            <a:r>
              <a:rPr sz="1700" spc="-21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toga,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istražitelji</a:t>
            </a:r>
            <a:r>
              <a:rPr sz="1700" spc="-225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su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brzo  </a:t>
            </a:r>
            <a:r>
              <a:rPr sz="1700" spc="-80" dirty="0">
                <a:latin typeface="Trebuchet MS"/>
                <a:cs typeface="Trebuchet MS"/>
              </a:rPr>
              <a:t>povezali </a:t>
            </a:r>
            <a:r>
              <a:rPr sz="1700" spc="-45" dirty="0">
                <a:latin typeface="Trebuchet MS"/>
                <a:cs typeface="Trebuchet MS"/>
              </a:rPr>
              <a:t>smrt </a:t>
            </a:r>
            <a:r>
              <a:rPr sz="1700" spc="-90" dirty="0">
                <a:latin typeface="Trebuchet MS"/>
                <a:cs typeface="Trebuchet MS"/>
              </a:rPr>
              <a:t>Versaća sa </a:t>
            </a:r>
            <a:r>
              <a:rPr sz="1700" spc="-95" dirty="0">
                <a:latin typeface="Trebuchet MS"/>
                <a:cs typeface="Trebuchet MS"/>
              </a:rPr>
              <a:t>nedelima </a:t>
            </a:r>
            <a:r>
              <a:rPr sz="1700" spc="-75" dirty="0">
                <a:latin typeface="Trebuchet MS"/>
                <a:cs typeface="Trebuchet MS"/>
              </a:rPr>
              <a:t>Kunanana </a:t>
            </a:r>
            <a:r>
              <a:rPr sz="1700" spc="-110" dirty="0">
                <a:latin typeface="Trebuchet MS"/>
                <a:cs typeface="Trebuchet MS"/>
              </a:rPr>
              <a:t>i  </a:t>
            </a:r>
            <a:r>
              <a:rPr sz="1700" spc="-75" dirty="0">
                <a:latin typeface="Trebuchet MS"/>
                <a:cs typeface="Trebuchet MS"/>
              </a:rPr>
              <a:t>počeli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da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jure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begunca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u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125" dirty="0">
                <a:latin typeface="Trebuchet MS"/>
                <a:cs typeface="Trebuchet MS"/>
              </a:rPr>
              <a:t>Majamiju.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24.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165" dirty="0">
                <a:latin typeface="Trebuchet MS"/>
                <a:cs typeface="Trebuchet MS"/>
              </a:rPr>
              <a:t>jul,</a:t>
            </a:r>
            <a:r>
              <a:rPr sz="1700" spc="-229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osam  </a:t>
            </a:r>
            <a:r>
              <a:rPr sz="1700" spc="-100" dirty="0">
                <a:latin typeface="Trebuchet MS"/>
                <a:cs typeface="Trebuchet MS"/>
              </a:rPr>
              <a:t>dana </a:t>
            </a:r>
            <a:r>
              <a:rPr sz="1700" spc="-60" dirty="0">
                <a:latin typeface="Trebuchet MS"/>
                <a:cs typeface="Trebuchet MS"/>
              </a:rPr>
              <a:t>nakon </a:t>
            </a:r>
            <a:r>
              <a:rPr sz="1700" spc="-65" dirty="0">
                <a:latin typeface="Trebuchet MS"/>
                <a:cs typeface="Trebuchet MS"/>
              </a:rPr>
              <a:t>Versaćeovog </a:t>
            </a:r>
            <a:r>
              <a:rPr sz="1700" spc="-100" dirty="0">
                <a:latin typeface="Trebuchet MS"/>
                <a:cs typeface="Trebuchet MS"/>
              </a:rPr>
              <a:t>ubistva, </a:t>
            </a:r>
            <a:r>
              <a:rPr sz="1700" spc="-110" dirty="0">
                <a:latin typeface="Trebuchet MS"/>
                <a:cs typeface="Trebuchet MS"/>
              </a:rPr>
              <a:t>policija </a:t>
            </a:r>
            <a:r>
              <a:rPr sz="1700" spc="-180" dirty="0">
                <a:latin typeface="Trebuchet MS"/>
                <a:cs typeface="Trebuchet MS"/>
              </a:rPr>
              <a:t>je  </a:t>
            </a:r>
            <a:r>
              <a:rPr sz="1700" spc="-50" dirty="0">
                <a:latin typeface="Trebuchet MS"/>
                <a:cs typeface="Trebuchet MS"/>
              </a:rPr>
              <a:t>odgovorila </a:t>
            </a:r>
            <a:r>
              <a:rPr sz="1700" spc="-100" dirty="0">
                <a:latin typeface="Trebuchet MS"/>
                <a:cs typeface="Trebuchet MS"/>
              </a:rPr>
              <a:t>na </a:t>
            </a:r>
            <a:r>
              <a:rPr sz="1700" spc="-50" dirty="0">
                <a:latin typeface="Trebuchet MS"/>
                <a:cs typeface="Trebuchet MS"/>
              </a:rPr>
              <a:t>poziv </a:t>
            </a:r>
            <a:r>
              <a:rPr sz="1700" spc="-70" dirty="0">
                <a:latin typeface="Trebuchet MS"/>
                <a:cs typeface="Trebuchet MS"/>
              </a:rPr>
              <a:t>u </a:t>
            </a:r>
            <a:r>
              <a:rPr sz="1700" spc="-45" dirty="0">
                <a:latin typeface="Trebuchet MS"/>
                <a:cs typeface="Trebuchet MS"/>
              </a:rPr>
              <a:t>kom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114" dirty="0">
                <a:latin typeface="Trebuchet MS"/>
                <a:cs typeface="Trebuchet MS"/>
              </a:rPr>
              <a:t>bila </a:t>
            </a:r>
            <a:r>
              <a:rPr sz="1700" spc="-130" dirty="0">
                <a:latin typeface="Trebuchet MS"/>
                <a:cs typeface="Trebuchet MS"/>
              </a:rPr>
              <a:t>prijavljena  </a:t>
            </a:r>
            <a:r>
              <a:rPr sz="1700" spc="-120" dirty="0">
                <a:latin typeface="Trebuchet MS"/>
                <a:cs typeface="Trebuchet MS"/>
              </a:rPr>
              <a:t>pucnjava </a:t>
            </a:r>
            <a:r>
              <a:rPr sz="1700" spc="-70" dirty="0">
                <a:latin typeface="Trebuchet MS"/>
                <a:cs typeface="Trebuchet MS"/>
              </a:rPr>
              <a:t>u </a:t>
            </a:r>
            <a:r>
              <a:rPr sz="1700" spc="-80" dirty="0">
                <a:latin typeface="Trebuchet MS"/>
                <a:cs typeface="Trebuchet MS"/>
              </a:rPr>
              <a:t>kućici </a:t>
            </a:r>
            <a:r>
              <a:rPr sz="1700" spc="-100" dirty="0">
                <a:latin typeface="Trebuchet MS"/>
                <a:cs typeface="Trebuchet MS"/>
              </a:rPr>
              <a:t>na </a:t>
            </a:r>
            <a:r>
              <a:rPr sz="1700" spc="-90" dirty="0">
                <a:latin typeface="Trebuchet MS"/>
                <a:cs typeface="Trebuchet MS"/>
              </a:rPr>
              <a:t>spavu gde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45" dirty="0">
                <a:latin typeface="Trebuchet MS"/>
                <a:cs typeface="Trebuchet MS"/>
              </a:rPr>
              <a:t>pronađeno  </a:t>
            </a:r>
            <a:r>
              <a:rPr sz="1700" spc="-50" dirty="0">
                <a:latin typeface="Trebuchet MS"/>
                <a:cs typeface="Trebuchet MS"/>
              </a:rPr>
              <a:t>Kunananovo </a:t>
            </a:r>
            <a:r>
              <a:rPr sz="1700" spc="-114" dirty="0">
                <a:latin typeface="Trebuchet MS"/>
                <a:cs typeface="Trebuchet MS"/>
              </a:rPr>
              <a:t>telo, </a:t>
            </a:r>
            <a:r>
              <a:rPr sz="1700" spc="-160" dirty="0">
                <a:latin typeface="Trebuchet MS"/>
                <a:cs typeface="Trebuchet MS"/>
              </a:rPr>
              <a:t>a </a:t>
            </a:r>
            <a:r>
              <a:rPr sz="1700" spc="-85" dirty="0">
                <a:latin typeface="Trebuchet MS"/>
                <a:cs typeface="Trebuchet MS"/>
              </a:rPr>
              <a:t>pištolj </a:t>
            </a:r>
            <a:r>
              <a:rPr sz="1700" spc="-105" dirty="0">
                <a:latin typeface="Trebuchet MS"/>
                <a:cs typeface="Trebuchet MS"/>
              </a:rPr>
              <a:t>koji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60" dirty="0">
                <a:latin typeface="Trebuchet MS"/>
                <a:cs typeface="Trebuchet MS"/>
              </a:rPr>
              <a:t>pronađen </a:t>
            </a:r>
            <a:r>
              <a:rPr sz="1700" spc="-65" dirty="0">
                <a:latin typeface="Trebuchet MS"/>
                <a:cs typeface="Trebuchet MS"/>
              </a:rPr>
              <a:t>uz  </a:t>
            </a:r>
            <a:r>
              <a:rPr sz="1700" spc="-135" dirty="0">
                <a:latin typeface="Trebuchet MS"/>
                <a:cs typeface="Trebuchet MS"/>
              </a:rPr>
              <a:t>njega </a:t>
            </a:r>
            <a:r>
              <a:rPr sz="1700" spc="-55" dirty="0">
                <a:latin typeface="Trebuchet MS"/>
                <a:cs typeface="Trebuchet MS"/>
              </a:rPr>
              <a:t>korišćen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110" dirty="0">
                <a:latin typeface="Trebuchet MS"/>
                <a:cs typeface="Trebuchet MS"/>
              </a:rPr>
              <a:t>za </a:t>
            </a:r>
            <a:r>
              <a:rPr sz="1700" spc="-55" dirty="0">
                <a:latin typeface="Trebuchet MS"/>
                <a:cs typeface="Trebuchet MS"/>
              </a:rPr>
              <a:t>Versaćeovo</a:t>
            </a:r>
            <a:r>
              <a:rPr sz="1700" spc="-39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ubistvo.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6492" y="2501582"/>
            <a:ext cx="9796145" cy="17005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3040" marR="80645" indent="-180975">
              <a:lnSpc>
                <a:spcPct val="100600"/>
              </a:lnSpc>
              <a:spcBef>
                <a:spcPts val="114"/>
              </a:spcBef>
              <a:buFont typeface="Arial"/>
              <a:buChar char="◦"/>
              <a:tabLst>
                <a:tab pos="193675" algn="l"/>
              </a:tabLst>
            </a:pP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Kunanan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ostavio 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dosta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dokaza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koji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su 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ga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povezivali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sa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prethodnim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žrtvama,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što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su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kasnije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1700" spc="215" dirty="0">
                <a:solidFill>
                  <a:srgbClr val="FFFFFF"/>
                </a:solidFill>
                <a:latin typeface="Trebuchet MS"/>
                <a:cs typeface="Trebuchet MS"/>
              </a:rPr>
              <a:t>DNK 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testovi 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pokazali. 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Ostavio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farmerke, 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torbu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sa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svojim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imenom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na </a:t>
            </a:r>
            <a:r>
              <a:rPr sz="1700" spc="-145" dirty="0">
                <a:solidFill>
                  <a:srgbClr val="FFFFFF"/>
                </a:solidFill>
                <a:latin typeface="Trebuchet MS"/>
                <a:cs typeface="Trebuchet MS"/>
              </a:rPr>
              <a:t>njoj,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utvrđeno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da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kod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prethodnih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žrtava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jeo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  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tuširao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se,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krao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automobile</a:t>
            </a:r>
            <a:r>
              <a:rPr sz="17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svojih</a:t>
            </a:r>
            <a:r>
              <a:rPr sz="17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žrtava.</a:t>
            </a:r>
            <a:r>
              <a:rPr sz="17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Ostavio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otiske</a:t>
            </a:r>
            <a:r>
              <a:rPr sz="1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prstiju</a:t>
            </a:r>
            <a:r>
              <a:rPr sz="17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pasoš</a:t>
            </a:r>
            <a:r>
              <a:rPr sz="17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kada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išao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putovanje, 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medjutim</a:t>
            </a:r>
            <a:r>
              <a:rPr sz="1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pošto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30" dirty="0">
                <a:solidFill>
                  <a:srgbClr val="FFFFFF"/>
                </a:solidFill>
                <a:latin typeface="Trebuchet MS"/>
                <a:cs typeface="Trebuchet MS"/>
              </a:rPr>
              <a:t>nije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bilo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automatskog</a:t>
            </a:r>
            <a:r>
              <a:rPr sz="17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skeniranja</a:t>
            </a:r>
            <a:r>
              <a:rPr sz="17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ubacivanja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mrežu,</a:t>
            </a:r>
            <a:r>
              <a:rPr sz="17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mogao</a:t>
            </a:r>
            <a:r>
              <a:rPr sz="1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prođe</a:t>
            </a:r>
            <a:r>
              <a:rPr sz="1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neopaženo.</a:t>
            </a:r>
            <a:endParaRPr sz="1700">
              <a:latin typeface="Trebuchet MS"/>
              <a:cs typeface="Trebuchet MS"/>
            </a:endParaRPr>
          </a:p>
          <a:p>
            <a:pPr marL="193040" indent="-180975">
              <a:lnSpc>
                <a:spcPts val="2035"/>
              </a:lnSpc>
              <a:spcBef>
                <a:spcPts val="890"/>
              </a:spcBef>
              <a:buFont typeface="Arial"/>
              <a:buChar char="◦"/>
              <a:tabLst>
                <a:tab pos="193675" algn="l"/>
              </a:tabLst>
            </a:pP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Tragovi</a:t>
            </a:r>
            <a:r>
              <a:rPr sz="1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odeći</a:t>
            </a:r>
            <a:r>
              <a:rPr sz="1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jako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značajni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prilikom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utvrđivanja</a:t>
            </a:r>
            <a:r>
              <a:rPr sz="1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izvršioca</a:t>
            </a:r>
            <a:r>
              <a:rPr sz="17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krivičnog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dela.</a:t>
            </a:r>
            <a:r>
              <a:rPr sz="17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Pošto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garderoba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sačinjena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od</a:t>
            </a:r>
            <a:endParaRPr sz="1700">
              <a:latin typeface="Trebuchet MS"/>
              <a:cs typeface="Trebuchet MS"/>
            </a:endParaRPr>
          </a:p>
          <a:p>
            <a:pPr marL="193040">
              <a:lnSpc>
                <a:spcPts val="2035"/>
              </a:lnSpc>
            </a:pP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končića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tkanine,</a:t>
            </a:r>
            <a:r>
              <a:rPr sz="17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čak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prilikom</a:t>
            </a:r>
            <a:r>
              <a:rPr sz="17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njenog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pranja,</a:t>
            </a:r>
            <a:r>
              <a:rPr sz="17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mogu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ostati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tragovi</a:t>
            </a:r>
            <a:r>
              <a:rPr sz="1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kako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učinioca,</a:t>
            </a:r>
            <a:r>
              <a:rPr sz="17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tako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i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žrtve.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887" y="242887"/>
            <a:ext cx="11715750" cy="6381750"/>
          </a:xfrm>
          <a:custGeom>
            <a:avLst/>
            <a:gdLst/>
            <a:ahLst/>
            <a:cxnLst/>
            <a:rect l="l" t="t" r="r" b="b"/>
            <a:pathLst>
              <a:path w="11715750" h="6381750">
                <a:moveTo>
                  <a:pt x="0" y="6381750"/>
                </a:moveTo>
                <a:lnTo>
                  <a:pt x="11715750" y="6381750"/>
                </a:lnTo>
                <a:lnTo>
                  <a:pt x="11715750" y="0"/>
                </a:lnTo>
                <a:lnTo>
                  <a:pt x="0" y="0"/>
                </a:lnTo>
                <a:lnTo>
                  <a:pt x="0" y="6381750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550" y="228600"/>
            <a:ext cx="11725275" cy="6381750"/>
          </a:xfrm>
          <a:custGeom>
            <a:avLst/>
            <a:gdLst/>
            <a:ahLst/>
            <a:cxnLst/>
            <a:rect l="l" t="t" r="r" b="b"/>
            <a:pathLst>
              <a:path w="11725275" h="6381750">
                <a:moveTo>
                  <a:pt x="11725275" y="0"/>
                </a:moveTo>
                <a:lnTo>
                  <a:pt x="0" y="0"/>
                </a:lnTo>
                <a:lnTo>
                  <a:pt x="0" y="6381750"/>
                </a:lnTo>
                <a:lnTo>
                  <a:pt x="11725275" y="6381750"/>
                </a:lnTo>
                <a:lnTo>
                  <a:pt x="1172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5978" y="2665730"/>
            <a:ext cx="9076690" cy="10922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3979"/>
              </a:lnSpc>
              <a:spcBef>
                <a:spcPts val="595"/>
              </a:spcBef>
            </a:pPr>
            <a:r>
              <a:rPr sz="3650" spc="-90" dirty="0">
                <a:solidFill>
                  <a:srgbClr val="252525"/>
                </a:solidFill>
              </a:rPr>
              <a:t>Moguće </a:t>
            </a:r>
            <a:r>
              <a:rPr sz="3650" spc="-375" dirty="0">
                <a:solidFill>
                  <a:srgbClr val="252525"/>
                </a:solidFill>
              </a:rPr>
              <a:t>je </a:t>
            </a:r>
            <a:r>
              <a:rPr sz="3650" spc="-254" dirty="0">
                <a:solidFill>
                  <a:srgbClr val="252525"/>
                </a:solidFill>
              </a:rPr>
              <a:t>da </a:t>
            </a:r>
            <a:r>
              <a:rPr sz="3650" spc="-275" dirty="0">
                <a:solidFill>
                  <a:srgbClr val="252525"/>
                </a:solidFill>
              </a:rPr>
              <a:t>nije </a:t>
            </a:r>
            <a:r>
              <a:rPr sz="3650" spc="-210" dirty="0">
                <a:solidFill>
                  <a:srgbClr val="252525"/>
                </a:solidFill>
              </a:rPr>
              <a:t>uhvaćen </a:t>
            </a:r>
            <a:r>
              <a:rPr sz="3650" spc="-290" dirty="0">
                <a:solidFill>
                  <a:srgbClr val="252525"/>
                </a:solidFill>
              </a:rPr>
              <a:t>za </a:t>
            </a:r>
            <a:r>
              <a:rPr sz="3650" spc="-165" dirty="0">
                <a:solidFill>
                  <a:srgbClr val="252525"/>
                </a:solidFill>
              </a:rPr>
              <a:t>prethodna </a:t>
            </a:r>
            <a:r>
              <a:rPr sz="3650" spc="-200" dirty="0">
                <a:solidFill>
                  <a:srgbClr val="252525"/>
                </a:solidFill>
              </a:rPr>
              <a:t>ubistva  </a:t>
            </a:r>
            <a:r>
              <a:rPr sz="3650" spc="-190" dirty="0">
                <a:solidFill>
                  <a:srgbClr val="252525"/>
                </a:solidFill>
              </a:rPr>
              <a:t>zato </a:t>
            </a:r>
            <a:r>
              <a:rPr sz="3650" spc="-80" dirty="0">
                <a:solidFill>
                  <a:srgbClr val="252525"/>
                </a:solidFill>
              </a:rPr>
              <a:t>što </a:t>
            </a:r>
            <a:r>
              <a:rPr sz="3650" spc="-375" dirty="0">
                <a:solidFill>
                  <a:srgbClr val="252525"/>
                </a:solidFill>
              </a:rPr>
              <a:t>je </a:t>
            </a:r>
            <a:r>
              <a:rPr sz="3650" spc="-100" dirty="0">
                <a:solidFill>
                  <a:srgbClr val="252525"/>
                </a:solidFill>
              </a:rPr>
              <a:t>čuo </a:t>
            </a:r>
            <a:r>
              <a:rPr sz="3650" spc="-240" dirty="0">
                <a:solidFill>
                  <a:srgbClr val="252525"/>
                </a:solidFill>
              </a:rPr>
              <a:t>na </a:t>
            </a:r>
            <a:r>
              <a:rPr sz="3650" spc="-175" dirty="0">
                <a:solidFill>
                  <a:srgbClr val="252525"/>
                </a:solidFill>
              </a:rPr>
              <a:t>radiu </a:t>
            </a:r>
            <a:r>
              <a:rPr sz="3650" spc="-254" dirty="0">
                <a:solidFill>
                  <a:srgbClr val="252525"/>
                </a:solidFill>
              </a:rPr>
              <a:t>da </a:t>
            </a:r>
            <a:r>
              <a:rPr sz="3650" spc="-305" dirty="0">
                <a:solidFill>
                  <a:srgbClr val="252525"/>
                </a:solidFill>
              </a:rPr>
              <a:t>ga </a:t>
            </a:r>
            <a:r>
              <a:rPr sz="3650" spc="-240" dirty="0">
                <a:solidFill>
                  <a:srgbClr val="252525"/>
                </a:solidFill>
              </a:rPr>
              <a:t>policija</a:t>
            </a:r>
            <a:r>
              <a:rPr sz="3650" spc="470" dirty="0">
                <a:solidFill>
                  <a:srgbClr val="252525"/>
                </a:solidFill>
              </a:rPr>
              <a:t> </a:t>
            </a:r>
            <a:r>
              <a:rPr sz="3650" spc="-280" dirty="0">
                <a:solidFill>
                  <a:srgbClr val="252525"/>
                </a:solidFill>
              </a:rPr>
              <a:t>juri.</a:t>
            </a:r>
            <a:endParaRPr sz="36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470" y="371470"/>
            <a:ext cx="11459210" cy="6125210"/>
            <a:chOff x="371470" y="371470"/>
            <a:chExt cx="11459210" cy="6125210"/>
          </a:xfrm>
        </p:grpSpPr>
        <p:sp>
          <p:nvSpPr>
            <p:cNvPr id="3" name="object 3"/>
            <p:cNvSpPr/>
            <p:nvPr/>
          </p:nvSpPr>
          <p:spPr>
            <a:xfrm>
              <a:off x="1238249" y="1200086"/>
              <a:ext cx="9710801" cy="4433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2626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61975" y="542861"/>
            <a:ext cx="11063605" cy="5767705"/>
            <a:chOff x="561975" y="542861"/>
            <a:chExt cx="11063605" cy="5767705"/>
          </a:xfrm>
        </p:grpSpPr>
        <p:sp>
          <p:nvSpPr>
            <p:cNvPr id="7" name="object 7"/>
            <p:cNvSpPr/>
            <p:nvPr/>
          </p:nvSpPr>
          <p:spPr>
            <a:xfrm>
              <a:off x="561975" y="542861"/>
              <a:ext cx="11063351" cy="5767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650" y="609599"/>
              <a:ext cx="10934700" cy="5638800"/>
            </a:xfrm>
            <a:custGeom>
              <a:avLst/>
              <a:gdLst/>
              <a:ahLst/>
              <a:cxnLst/>
              <a:rect l="l" t="t" r="r" b="b"/>
              <a:pathLst>
                <a:path w="10934700" h="5638800">
                  <a:moveTo>
                    <a:pt x="10934700" y="0"/>
                  </a:moveTo>
                  <a:lnTo>
                    <a:pt x="0" y="0"/>
                  </a:lnTo>
                  <a:lnTo>
                    <a:pt x="0" y="5638800"/>
                  </a:lnTo>
                  <a:lnTo>
                    <a:pt x="10934700" y="5638800"/>
                  </a:lnTo>
                  <a:lnTo>
                    <a:pt x="10934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862" y="785812"/>
              <a:ext cx="10591800" cy="5295900"/>
            </a:xfrm>
            <a:custGeom>
              <a:avLst/>
              <a:gdLst/>
              <a:ahLst/>
              <a:cxnLst/>
              <a:rect l="l" t="t" r="r" b="b"/>
              <a:pathLst>
                <a:path w="10591800" h="5295900">
                  <a:moveTo>
                    <a:pt x="10591800" y="0"/>
                  </a:moveTo>
                  <a:lnTo>
                    <a:pt x="0" y="0"/>
                  </a:lnTo>
                  <a:lnTo>
                    <a:pt x="0" y="5295900"/>
                  </a:lnTo>
                  <a:lnTo>
                    <a:pt x="10591800" y="5295900"/>
                  </a:lnTo>
                  <a:lnTo>
                    <a:pt x="105918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4862" y="785812"/>
              <a:ext cx="10591800" cy="5295900"/>
            </a:xfrm>
            <a:custGeom>
              <a:avLst/>
              <a:gdLst/>
              <a:ahLst/>
              <a:cxnLst/>
              <a:rect l="l" t="t" r="r" b="b"/>
              <a:pathLst>
                <a:path w="10591800" h="5295900">
                  <a:moveTo>
                    <a:pt x="0" y="5295900"/>
                  </a:moveTo>
                  <a:lnTo>
                    <a:pt x="10591800" y="5295900"/>
                  </a:lnTo>
                  <a:lnTo>
                    <a:pt x="10591800" y="0"/>
                  </a:lnTo>
                  <a:lnTo>
                    <a:pt x="0" y="0"/>
                  </a:lnTo>
                  <a:lnTo>
                    <a:pt x="0" y="52959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71878" y="1492567"/>
            <a:ext cx="6183630" cy="37604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 indent="1210310" algn="r">
              <a:lnSpc>
                <a:spcPct val="83100"/>
              </a:lnSpc>
              <a:spcBef>
                <a:spcPts val="775"/>
              </a:spcBef>
            </a:pPr>
            <a:r>
              <a:rPr sz="3200" spc="35" dirty="0">
                <a:solidFill>
                  <a:srgbClr val="FFFFFF"/>
                </a:solidFill>
                <a:latin typeface="Trebuchet MS"/>
                <a:cs typeface="Trebuchet MS"/>
              </a:rPr>
              <a:t>SMATRA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3200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3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32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2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rebuchet MS"/>
                <a:cs typeface="Trebuchet MS"/>
              </a:rPr>
              <a:t>PROŠLOSTI 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Trebuchet MS"/>
                <a:cs typeface="Trebuchet MS"/>
              </a:rPr>
              <a:t>SEKSUALNOST</a:t>
            </a:r>
            <a:r>
              <a:rPr sz="3200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Trebuchet MS"/>
                <a:cs typeface="Trebuchet MS"/>
              </a:rPr>
              <a:t>NIJE</a:t>
            </a: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rebuchet MS"/>
                <a:cs typeface="Trebuchet MS"/>
              </a:rPr>
              <a:t>DOVOLJNO </a:t>
            </a:r>
            <a:r>
              <a:rPr sz="32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Trebuchet MS"/>
                <a:cs typeface="Trebuchet MS"/>
              </a:rPr>
              <a:t>UZIMANA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rebuchet MS"/>
                <a:cs typeface="Trebuchet MS"/>
              </a:rPr>
              <a:t>OBZIR</a:t>
            </a: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Trebuchet MS"/>
                <a:cs typeface="Trebuchet MS"/>
              </a:rPr>
              <a:t>KADA</a:t>
            </a:r>
            <a:r>
              <a:rPr sz="3200" spc="-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40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rebuchet MS"/>
                <a:cs typeface="Trebuchet MS"/>
              </a:rPr>
              <a:t>BIO </a:t>
            </a:r>
            <a:r>
              <a:rPr sz="32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rebuchet MS"/>
                <a:cs typeface="Trebuchet MS"/>
              </a:rPr>
              <a:t>POTREBNO</a:t>
            </a:r>
            <a:r>
              <a:rPr sz="3200" spc="-48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Trebuchet MS"/>
                <a:cs typeface="Trebuchet MS"/>
              </a:rPr>
              <a:t>UTVRDITI</a:t>
            </a: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85" dirty="0">
                <a:solidFill>
                  <a:srgbClr val="FFFFFF"/>
                </a:solidFill>
                <a:latin typeface="Trebuchet MS"/>
                <a:cs typeface="Trebuchet MS"/>
              </a:rPr>
              <a:t>UČINIOCA </a:t>
            </a:r>
            <a:r>
              <a:rPr sz="320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rebuchet MS"/>
                <a:cs typeface="Trebuchet MS"/>
              </a:rPr>
              <a:t>KRIVIČNOG</a:t>
            </a:r>
            <a:r>
              <a:rPr sz="3200" spc="-5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Trebuchet MS"/>
                <a:cs typeface="Trebuchet MS"/>
              </a:rPr>
              <a:t>DELA.DA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3200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Trebuchet MS"/>
                <a:cs typeface="Trebuchet MS"/>
              </a:rPr>
              <a:t>UTVRDILI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3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3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40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80" dirty="0">
                <a:solidFill>
                  <a:srgbClr val="FFFFFF"/>
                </a:solidFill>
                <a:latin typeface="Trebuchet MS"/>
                <a:cs typeface="Trebuchet MS"/>
              </a:rPr>
              <a:t>KUNANAN</a:t>
            </a:r>
            <a:r>
              <a:rPr sz="3200" spc="-5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rebuchet MS"/>
                <a:cs typeface="Trebuchet MS"/>
              </a:rPr>
              <a:t>BIO</a:t>
            </a:r>
            <a:r>
              <a:rPr sz="32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25" dirty="0">
                <a:solidFill>
                  <a:srgbClr val="FFFFFF"/>
                </a:solidFill>
                <a:latin typeface="Trebuchet MS"/>
                <a:cs typeface="Trebuchet MS"/>
              </a:rPr>
              <a:t>GEJ,I</a:t>
            </a:r>
            <a:r>
              <a:rPr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3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3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Trebuchet MS"/>
                <a:cs typeface="Trebuchet MS"/>
              </a:rPr>
              <a:t>SU </a:t>
            </a:r>
            <a:r>
              <a:rPr sz="32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Trebuchet MS"/>
                <a:cs typeface="Trebuchet MS"/>
              </a:rPr>
              <a:t>BOLJE</a:t>
            </a:r>
            <a:r>
              <a:rPr sz="320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Trebuchet MS"/>
                <a:cs typeface="Trebuchet MS"/>
              </a:rPr>
              <a:t>UTVRDILI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rebuchet MS"/>
                <a:cs typeface="Trebuchet MS"/>
              </a:rPr>
              <a:t>NJEGOVU </a:t>
            </a:r>
            <a:r>
              <a:rPr sz="32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Trebuchet MS"/>
                <a:cs typeface="Trebuchet MS"/>
              </a:rPr>
              <a:t>PROŠLOST,MOŽDA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rebuchet MS"/>
                <a:cs typeface="Trebuchet MS"/>
              </a:rPr>
              <a:t>MOGLI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rebuchet MS"/>
                <a:cs typeface="Trebuchet MS"/>
              </a:rPr>
              <a:t>PREDVIDETI</a:t>
            </a:r>
            <a:r>
              <a:rPr sz="3200" spc="-5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Trebuchet MS"/>
                <a:cs typeface="Trebuchet MS"/>
              </a:rPr>
              <a:t>NJEGOVO</a:t>
            </a:r>
            <a:r>
              <a:rPr sz="3200" spc="-5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rebuchet MS"/>
                <a:cs typeface="Trebuchet MS"/>
              </a:rPr>
              <a:t>PONAŠANJE.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39176" y="2062226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073"/>
                </a:lnTo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975" y="238125"/>
            <a:ext cx="11649710" cy="6381750"/>
            <a:chOff x="180975" y="238125"/>
            <a:chExt cx="11649710" cy="6381750"/>
          </a:xfrm>
        </p:grpSpPr>
        <p:sp>
          <p:nvSpPr>
            <p:cNvPr id="3" name="object 3"/>
            <p:cNvSpPr/>
            <p:nvPr/>
          </p:nvSpPr>
          <p:spPr>
            <a:xfrm>
              <a:off x="180975" y="238125"/>
              <a:ext cx="7658100" cy="6381750"/>
            </a:xfrm>
            <a:custGeom>
              <a:avLst/>
              <a:gdLst/>
              <a:ahLst/>
              <a:cxnLst/>
              <a:rect l="l" t="t" r="r" b="b"/>
              <a:pathLst>
                <a:path w="7658100" h="6381750">
                  <a:moveTo>
                    <a:pt x="765810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7658100" y="6381750"/>
                  </a:lnTo>
                  <a:lnTo>
                    <a:pt x="76581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7662" y="395287"/>
              <a:ext cx="7334250" cy="6057900"/>
            </a:xfrm>
            <a:custGeom>
              <a:avLst/>
              <a:gdLst/>
              <a:ahLst/>
              <a:cxnLst/>
              <a:rect l="l" t="t" r="r" b="b"/>
              <a:pathLst>
                <a:path w="7334250" h="6057900">
                  <a:moveTo>
                    <a:pt x="0" y="6057900"/>
                  </a:moveTo>
                  <a:lnTo>
                    <a:pt x="7334250" y="6057900"/>
                  </a:lnTo>
                  <a:lnTo>
                    <a:pt x="7334250" y="0"/>
                  </a:lnTo>
                  <a:lnTo>
                    <a:pt x="0" y="0"/>
                  </a:lnTo>
                  <a:lnTo>
                    <a:pt x="0" y="60579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8055" y="2413317"/>
            <a:ext cx="573595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25"/>
              </a:spcBef>
              <a:buFont typeface="Arial"/>
              <a:buChar char="◦"/>
              <a:tabLst>
                <a:tab pos="194310" algn="l"/>
              </a:tabLst>
            </a:pP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1700" spc="-140" dirty="0">
                <a:solidFill>
                  <a:srgbClr val="FFFFFF"/>
                </a:solidFill>
                <a:latin typeface="Trebuchet MS"/>
                <a:cs typeface="Trebuchet MS"/>
              </a:rPr>
              <a:t>dalje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nisu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utvrđeni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motivi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Kunanana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za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ubistvo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ĐanijaVersaća.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39075" y="0"/>
            <a:ext cx="4352925" cy="6858000"/>
            <a:chOff x="7839075" y="0"/>
            <a:chExt cx="4352925" cy="6858000"/>
          </a:xfrm>
        </p:grpSpPr>
        <p:sp>
          <p:nvSpPr>
            <p:cNvPr id="7" name="object 7"/>
            <p:cNvSpPr/>
            <p:nvPr/>
          </p:nvSpPr>
          <p:spPr>
            <a:xfrm>
              <a:off x="7839075" y="0"/>
              <a:ext cx="4352925" cy="6858000"/>
            </a:xfrm>
            <a:custGeom>
              <a:avLst/>
              <a:gdLst/>
              <a:ahLst/>
              <a:cxnLst/>
              <a:rect l="l" t="t" r="r" b="b"/>
              <a:pathLst>
                <a:path w="4352925" h="6858000">
                  <a:moveTo>
                    <a:pt x="43529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352925" y="6858000"/>
                  </a:lnTo>
                  <a:lnTo>
                    <a:pt x="4352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39075" y="238125"/>
              <a:ext cx="4171950" cy="63531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238125" y="238125"/>
              <a:ext cx="11715750" cy="6381750"/>
            </a:xfrm>
            <a:custGeom>
              <a:avLst/>
              <a:gdLst/>
              <a:ahLst/>
              <a:cxnLst/>
              <a:rect l="l" t="t" r="r" b="b"/>
              <a:pathLst>
                <a:path w="11715750" h="6381750">
                  <a:moveTo>
                    <a:pt x="1171575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11715750" y="6381750"/>
                  </a:lnTo>
                  <a:lnTo>
                    <a:pt x="11715750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6237" y="376237"/>
              <a:ext cx="11449050" cy="6115050"/>
            </a:xfrm>
            <a:custGeom>
              <a:avLst/>
              <a:gdLst/>
              <a:ahLst/>
              <a:cxnLst/>
              <a:rect l="l" t="t" r="r" b="b"/>
              <a:pathLst>
                <a:path w="11449050" h="6115050">
                  <a:moveTo>
                    <a:pt x="0" y="6115050"/>
                  </a:moveTo>
                  <a:lnTo>
                    <a:pt x="11449050" y="6115050"/>
                  </a:lnTo>
                  <a:lnTo>
                    <a:pt x="11449050" y="0"/>
                  </a:lnTo>
                  <a:lnTo>
                    <a:pt x="0" y="0"/>
                  </a:lnTo>
                  <a:lnTo>
                    <a:pt x="0" y="611505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125" y="238125"/>
              <a:ext cx="4419600" cy="6381750"/>
            </a:xfrm>
            <a:custGeom>
              <a:avLst/>
              <a:gdLst/>
              <a:ahLst/>
              <a:cxnLst/>
              <a:rect l="l" t="t" r="r" b="b"/>
              <a:pathLst>
                <a:path w="4419600" h="6381750">
                  <a:moveTo>
                    <a:pt x="441960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4419600" y="638175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1487" y="471487"/>
            <a:ext cx="3952875" cy="5924550"/>
          </a:xfrm>
          <a:prstGeom prst="rect">
            <a:avLst/>
          </a:prstGeom>
          <a:solidFill>
            <a:srgbClr val="000000">
              <a:alpha val="59999"/>
            </a:srgbClr>
          </a:solidFill>
          <a:ln w="953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300">
              <a:latin typeface="Times New Roman"/>
              <a:cs typeface="Times New Roman"/>
            </a:endParaRPr>
          </a:p>
          <a:p>
            <a:pPr marL="1269365">
              <a:lnSpc>
                <a:spcPct val="100000"/>
              </a:lnSpc>
            </a:pPr>
            <a:r>
              <a:rPr sz="4400" spc="-204" dirty="0">
                <a:solidFill>
                  <a:srgbClr val="FFFFFF"/>
                </a:solidFill>
                <a:latin typeface="Trebuchet MS"/>
                <a:cs typeface="Trebuchet MS"/>
              </a:rPr>
              <a:t>Izvori: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1329" y="1623758"/>
            <a:ext cx="5495290" cy="323024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0"/>
              </a:spcBef>
              <a:buFont typeface="Arial"/>
              <a:buChar char="◦"/>
              <a:tabLst>
                <a:tab pos="193675" algn="l"/>
              </a:tabLst>
            </a:pP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''Kriminalistika"</a:t>
            </a:r>
            <a:r>
              <a:rPr sz="20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Prof.</a:t>
            </a:r>
            <a:r>
              <a:rPr sz="2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dr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Branislav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Simonović</a:t>
            </a:r>
            <a:endParaRPr sz="2000">
              <a:latin typeface="Trebuchet MS"/>
              <a:cs typeface="Trebuchet MS"/>
            </a:endParaRPr>
          </a:p>
          <a:p>
            <a:pPr marL="193675" marR="1266825" indent="-180975">
              <a:lnSpc>
                <a:spcPct val="100000"/>
              </a:lnSpc>
              <a:spcBef>
                <a:spcPts val="905"/>
              </a:spcBef>
              <a:buClr>
                <a:srgbClr val="FFFFFF"/>
              </a:buClr>
              <a:buFont typeface="Arial"/>
              <a:buChar char="◦"/>
              <a:tabLst>
                <a:tab pos="193675" algn="l"/>
              </a:tabLst>
            </a:pPr>
            <a:r>
              <a:rPr sz="2000" u="sng" spc="-145" dirty="0">
                <a:solidFill>
                  <a:srgbClr val="368EA2"/>
                </a:solidFill>
                <a:uFill>
                  <a:solidFill>
                    <a:srgbClr val="368EA2"/>
                  </a:solidFill>
                </a:uFill>
                <a:latin typeface="Trebuchet MS"/>
                <a:cs typeface="Trebuchet MS"/>
                <a:hlinkClick r:id="rId3"/>
              </a:rPr>
              <a:t>https://www.crimemuseum.org/crime-  </a:t>
            </a:r>
            <a:r>
              <a:rPr sz="2000" u="sng" spc="-130" dirty="0">
                <a:solidFill>
                  <a:srgbClr val="368EA2"/>
                </a:solidFill>
                <a:uFill>
                  <a:solidFill>
                    <a:srgbClr val="368EA2"/>
                  </a:solidFill>
                </a:uFill>
                <a:latin typeface="Trebuchet MS"/>
                <a:cs typeface="Trebuchet MS"/>
                <a:hlinkClick r:id="rId3"/>
              </a:rPr>
              <a:t>library/famous-murders/gianni-versace/</a:t>
            </a:r>
            <a:endParaRPr sz="2000">
              <a:latin typeface="Trebuchet MS"/>
              <a:cs typeface="Trebuchet MS"/>
            </a:endParaRPr>
          </a:p>
          <a:p>
            <a:pPr marL="193675" marR="815975" indent="-180975">
              <a:lnSpc>
                <a:spcPct val="100000"/>
              </a:lnSpc>
              <a:spcBef>
                <a:spcPts val="905"/>
              </a:spcBef>
              <a:buClr>
                <a:srgbClr val="FFFFFF"/>
              </a:buClr>
              <a:buFont typeface="Arial"/>
              <a:buChar char="◦"/>
              <a:tabLst>
                <a:tab pos="193675" algn="l"/>
              </a:tabLst>
            </a:pPr>
            <a:r>
              <a:rPr sz="2000" u="sng" spc="-145" dirty="0">
                <a:solidFill>
                  <a:srgbClr val="368EA2"/>
                </a:solidFill>
                <a:uFill>
                  <a:solidFill>
                    <a:srgbClr val="368EA2"/>
                  </a:solidFill>
                </a:uFill>
                <a:latin typeface="Trebuchet MS"/>
                <a:cs typeface="Trebuchet MS"/>
                <a:hlinkClick r:id="rId4"/>
              </a:rPr>
              <a:t>https://www.express.co.uk/showbiz/tv-  </a:t>
            </a:r>
            <a:r>
              <a:rPr sz="2000" u="sng" spc="-105" dirty="0">
                <a:solidFill>
                  <a:srgbClr val="368EA2"/>
                </a:solidFill>
                <a:uFill>
                  <a:solidFill>
                    <a:srgbClr val="368EA2"/>
                  </a:solidFill>
                </a:uFill>
                <a:latin typeface="Trebuchet MS"/>
                <a:cs typeface="Trebuchet MS"/>
                <a:hlinkClick r:id="rId4"/>
              </a:rPr>
              <a:t>radio/949569/Gianni-Versace-assassination-  witness-murder-police-case-files</a:t>
            </a:r>
            <a:endParaRPr sz="2000">
              <a:latin typeface="Trebuchet MS"/>
              <a:cs typeface="Trebuchet MS"/>
            </a:endParaRPr>
          </a:p>
          <a:p>
            <a:pPr marL="193675" marR="5080" indent="-180975">
              <a:lnSpc>
                <a:spcPct val="100000"/>
              </a:lnSpc>
              <a:spcBef>
                <a:spcPts val="910"/>
              </a:spcBef>
              <a:buClr>
                <a:srgbClr val="FFFFFF"/>
              </a:buClr>
              <a:buFont typeface="Arial"/>
              <a:buChar char="◦"/>
              <a:tabLst>
                <a:tab pos="193675" algn="l"/>
              </a:tabLst>
            </a:pPr>
            <a:r>
              <a:rPr sz="2000" u="sng" spc="-140" dirty="0">
                <a:solidFill>
                  <a:srgbClr val="368EA2"/>
                </a:solidFill>
                <a:uFill>
                  <a:solidFill>
                    <a:srgbClr val="368EA2"/>
                  </a:solidFill>
                </a:uFill>
                <a:latin typeface="Trebuchet MS"/>
                <a:cs typeface="Trebuchet MS"/>
                <a:hlinkClick r:id="rId5"/>
              </a:rPr>
              <a:t>https://www.townandcountrymag.com/society/a167  </a:t>
            </a:r>
            <a:r>
              <a:rPr sz="2000" u="sng" spc="-110" dirty="0">
                <a:solidFill>
                  <a:srgbClr val="368EA2"/>
                </a:solidFill>
                <a:uFill>
                  <a:solidFill>
                    <a:srgbClr val="368EA2"/>
                  </a:solidFill>
                </a:uFill>
                <a:latin typeface="Trebuchet MS"/>
                <a:cs typeface="Trebuchet MS"/>
                <a:hlinkClick r:id="rId5"/>
              </a:rPr>
              <a:t>65354/andrew-cunanan-gianni-versace-murder-  </a:t>
            </a:r>
            <a:r>
              <a:rPr sz="2000" u="sng" spc="-125" dirty="0">
                <a:solidFill>
                  <a:srgbClr val="368EA2"/>
                </a:solidFill>
                <a:uFill>
                  <a:solidFill>
                    <a:srgbClr val="368EA2"/>
                  </a:solidFill>
                </a:uFill>
                <a:latin typeface="Trebuchet MS"/>
                <a:cs typeface="Trebuchet MS"/>
                <a:hlinkClick r:id="rId5"/>
              </a:rPr>
              <a:t>investigation-clues/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470" y="371470"/>
            <a:ext cx="11459210" cy="6125210"/>
            <a:chOff x="371470" y="371470"/>
            <a:chExt cx="11459210" cy="6125210"/>
          </a:xfrm>
        </p:grpSpPr>
        <p:sp>
          <p:nvSpPr>
            <p:cNvPr id="3" name="object 3"/>
            <p:cNvSpPr/>
            <p:nvPr/>
          </p:nvSpPr>
          <p:spPr>
            <a:xfrm>
              <a:off x="1238249" y="1200086"/>
              <a:ext cx="9710801" cy="4433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2626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61975" y="542861"/>
            <a:ext cx="11063605" cy="5767705"/>
            <a:chOff x="561975" y="542861"/>
            <a:chExt cx="11063605" cy="5767705"/>
          </a:xfrm>
        </p:grpSpPr>
        <p:sp>
          <p:nvSpPr>
            <p:cNvPr id="7" name="object 7"/>
            <p:cNvSpPr/>
            <p:nvPr/>
          </p:nvSpPr>
          <p:spPr>
            <a:xfrm>
              <a:off x="561975" y="542861"/>
              <a:ext cx="11063351" cy="5767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650" y="609599"/>
              <a:ext cx="10934700" cy="5638800"/>
            </a:xfrm>
            <a:custGeom>
              <a:avLst/>
              <a:gdLst/>
              <a:ahLst/>
              <a:cxnLst/>
              <a:rect l="l" t="t" r="r" b="b"/>
              <a:pathLst>
                <a:path w="10934700" h="5638800">
                  <a:moveTo>
                    <a:pt x="10934700" y="0"/>
                  </a:moveTo>
                  <a:lnTo>
                    <a:pt x="0" y="0"/>
                  </a:lnTo>
                  <a:lnTo>
                    <a:pt x="0" y="5638800"/>
                  </a:lnTo>
                  <a:lnTo>
                    <a:pt x="10934700" y="5638800"/>
                  </a:lnTo>
                  <a:lnTo>
                    <a:pt x="10934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862" y="785812"/>
              <a:ext cx="10591800" cy="5295900"/>
            </a:xfrm>
            <a:custGeom>
              <a:avLst/>
              <a:gdLst/>
              <a:ahLst/>
              <a:cxnLst/>
              <a:rect l="l" t="t" r="r" b="b"/>
              <a:pathLst>
                <a:path w="10591800" h="5295900">
                  <a:moveTo>
                    <a:pt x="10591800" y="0"/>
                  </a:moveTo>
                  <a:lnTo>
                    <a:pt x="0" y="0"/>
                  </a:lnTo>
                  <a:lnTo>
                    <a:pt x="0" y="5295900"/>
                  </a:lnTo>
                  <a:lnTo>
                    <a:pt x="10591800" y="5295900"/>
                  </a:lnTo>
                  <a:lnTo>
                    <a:pt x="105918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4862" y="785812"/>
              <a:ext cx="10591800" cy="5295900"/>
            </a:xfrm>
            <a:custGeom>
              <a:avLst/>
              <a:gdLst/>
              <a:ahLst/>
              <a:cxnLst/>
              <a:rect l="l" t="t" r="r" b="b"/>
              <a:pathLst>
                <a:path w="10591800" h="5295900">
                  <a:moveTo>
                    <a:pt x="0" y="5295900"/>
                  </a:moveTo>
                  <a:lnTo>
                    <a:pt x="10591800" y="5295900"/>
                  </a:lnTo>
                  <a:lnTo>
                    <a:pt x="10591800" y="0"/>
                  </a:lnTo>
                  <a:lnTo>
                    <a:pt x="0" y="0"/>
                  </a:lnTo>
                  <a:lnTo>
                    <a:pt x="0" y="52959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5080" indent="552450" algn="r">
              <a:lnSpc>
                <a:spcPct val="83800"/>
              </a:lnSpc>
              <a:spcBef>
                <a:spcPts val="1250"/>
              </a:spcBef>
            </a:pPr>
            <a:r>
              <a:rPr spc="-360" dirty="0"/>
              <a:t>P</a:t>
            </a:r>
            <a:r>
              <a:rPr spc="100" dirty="0"/>
              <a:t>R</a:t>
            </a:r>
            <a:r>
              <a:rPr spc="-235" dirty="0"/>
              <a:t>E</a:t>
            </a:r>
            <a:r>
              <a:rPr spc="509" dirty="0"/>
              <a:t>Z</a:t>
            </a:r>
            <a:r>
              <a:rPr spc="-235" dirty="0"/>
              <a:t>E</a:t>
            </a:r>
            <a:r>
              <a:rPr spc="750" dirty="0"/>
              <a:t>N</a:t>
            </a:r>
            <a:r>
              <a:rPr spc="-490" dirty="0"/>
              <a:t>T</a:t>
            </a:r>
            <a:r>
              <a:rPr spc="135" dirty="0"/>
              <a:t>A</a:t>
            </a:r>
            <a:r>
              <a:rPr spc="610" dirty="0"/>
              <a:t>C</a:t>
            </a:r>
            <a:r>
              <a:rPr spc="-254" dirty="0"/>
              <a:t>I</a:t>
            </a:r>
            <a:r>
              <a:rPr spc="-1395" dirty="0"/>
              <a:t>J</a:t>
            </a:r>
            <a:r>
              <a:rPr spc="310" dirty="0"/>
              <a:t>A  </a:t>
            </a:r>
            <a:r>
              <a:rPr spc="155" dirty="0"/>
              <a:t>IZ</a:t>
            </a:r>
            <a:r>
              <a:rPr spc="-360" dirty="0"/>
              <a:t> </a:t>
            </a:r>
            <a:r>
              <a:rPr spc="-70" dirty="0"/>
              <a:t>PREDMETA: </a:t>
            </a:r>
            <a:r>
              <a:rPr spc="-695" dirty="0"/>
              <a:t> </a:t>
            </a:r>
            <a:r>
              <a:rPr spc="365" dirty="0"/>
              <a:t>K</a:t>
            </a:r>
            <a:r>
              <a:rPr spc="100" dirty="0"/>
              <a:t>R</a:t>
            </a:r>
            <a:r>
              <a:rPr spc="-254" dirty="0"/>
              <a:t>I</a:t>
            </a:r>
            <a:r>
              <a:rPr spc="345" dirty="0"/>
              <a:t>M</a:t>
            </a:r>
            <a:r>
              <a:rPr spc="-254" dirty="0"/>
              <a:t>I</a:t>
            </a:r>
            <a:r>
              <a:rPr spc="755" dirty="0"/>
              <a:t>N</a:t>
            </a:r>
            <a:r>
              <a:rPr spc="360" dirty="0"/>
              <a:t>A</a:t>
            </a:r>
            <a:r>
              <a:rPr spc="-140" dirty="0"/>
              <a:t>L</a:t>
            </a:r>
            <a:r>
              <a:rPr spc="-254" dirty="0"/>
              <a:t>I</a:t>
            </a:r>
            <a:r>
              <a:rPr spc="-220" dirty="0"/>
              <a:t>S</a:t>
            </a:r>
            <a:r>
              <a:rPr spc="105" dirty="0"/>
              <a:t>T</a:t>
            </a:r>
            <a:r>
              <a:rPr spc="-254" dirty="0"/>
              <a:t>I</a:t>
            </a:r>
            <a:r>
              <a:rPr spc="365" dirty="0"/>
              <a:t>K</a:t>
            </a:r>
            <a:r>
              <a:rPr spc="465" dirty="0"/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34185" y="3616007"/>
            <a:ext cx="6014720" cy="164147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 indent="3498215">
              <a:lnSpc>
                <a:spcPts val="5780"/>
              </a:lnSpc>
              <a:spcBef>
                <a:spcPts val="1255"/>
              </a:spcBef>
            </a:pPr>
            <a:r>
              <a:rPr sz="5750" spc="31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5750" spc="-2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750" spc="3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750" spc="755" dirty="0">
                <a:solidFill>
                  <a:srgbClr val="FFFFFF"/>
                </a:solidFill>
                <a:latin typeface="Trebuchet MS"/>
                <a:cs typeface="Trebuchet MS"/>
              </a:rPr>
              <a:t>NN</a:t>
            </a:r>
            <a:r>
              <a:rPr sz="5750" spc="-165" dirty="0">
                <a:solidFill>
                  <a:srgbClr val="FFFFFF"/>
                </a:solidFill>
                <a:latin typeface="Trebuchet MS"/>
                <a:cs typeface="Trebuchet MS"/>
              </a:rPr>
              <a:t>I  </a:t>
            </a:r>
            <a:r>
              <a:rPr sz="5750" spc="-80" dirty="0">
                <a:solidFill>
                  <a:srgbClr val="FFFFFF"/>
                </a:solidFill>
                <a:latin typeface="Trebuchet MS"/>
                <a:cs typeface="Trebuchet MS"/>
              </a:rPr>
              <a:t>VERSACE,</a:t>
            </a:r>
            <a:r>
              <a:rPr sz="5750" spc="-1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50" spc="80" dirty="0">
                <a:solidFill>
                  <a:srgbClr val="FFFFFF"/>
                </a:solidFill>
                <a:latin typeface="Trebuchet MS"/>
                <a:cs typeface="Trebuchet MS"/>
              </a:rPr>
              <a:t>UBISTVO</a:t>
            </a:r>
            <a:endParaRPr sz="57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39176" y="2062226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073"/>
                </a:lnTo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975" y="238125"/>
            <a:ext cx="11649710" cy="6381750"/>
            <a:chOff x="180975" y="238125"/>
            <a:chExt cx="11649710" cy="6381750"/>
          </a:xfrm>
        </p:grpSpPr>
        <p:sp>
          <p:nvSpPr>
            <p:cNvPr id="3" name="object 3"/>
            <p:cNvSpPr/>
            <p:nvPr/>
          </p:nvSpPr>
          <p:spPr>
            <a:xfrm>
              <a:off x="180975" y="238125"/>
              <a:ext cx="7658100" cy="6381750"/>
            </a:xfrm>
            <a:custGeom>
              <a:avLst/>
              <a:gdLst/>
              <a:ahLst/>
              <a:cxnLst/>
              <a:rect l="l" t="t" r="r" b="b"/>
              <a:pathLst>
                <a:path w="7658100" h="6381750">
                  <a:moveTo>
                    <a:pt x="765810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7658100" y="6381750"/>
                  </a:lnTo>
                  <a:lnTo>
                    <a:pt x="76581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7662" y="395287"/>
              <a:ext cx="7334250" cy="6057900"/>
            </a:xfrm>
            <a:custGeom>
              <a:avLst/>
              <a:gdLst/>
              <a:ahLst/>
              <a:cxnLst/>
              <a:rect l="l" t="t" r="r" b="b"/>
              <a:pathLst>
                <a:path w="7334250" h="6057900">
                  <a:moveTo>
                    <a:pt x="0" y="6057900"/>
                  </a:moveTo>
                  <a:lnTo>
                    <a:pt x="7334250" y="6057900"/>
                  </a:lnTo>
                  <a:lnTo>
                    <a:pt x="7334250" y="0"/>
                  </a:lnTo>
                  <a:lnTo>
                    <a:pt x="0" y="0"/>
                  </a:lnTo>
                  <a:lnTo>
                    <a:pt x="0" y="60579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8055" y="2413317"/>
            <a:ext cx="6126480" cy="23298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93675" marR="10795" indent="-181610">
              <a:lnSpc>
                <a:spcPts val="2030"/>
              </a:lnSpc>
              <a:spcBef>
                <a:spcPts val="200"/>
              </a:spcBef>
              <a:buFont typeface="Arial"/>
              <a:buChar char="◦"/>
              <a:tabLst>
                <a:tab pos="194310" algn="l"/>
              </a:tabLst>
            </a:pP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Versaće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bio 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jedan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od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najpoznatijih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modnih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dizajnera</a:t>
            </a:r>
            <a:r>
              <a:rPr sz="17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osamdesetih 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devedesetih 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godina,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što</a:t>
            </a:r>
            <a:r>
              <a:rPr sz="17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ga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učinilo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vrlo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bogatim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poznatim.</a:t>
            </a:r>
            <a:endParaRPr sz="1700">
              <a:latin typeface="Trebuchet MS"/>
              <a:cs typeface="Trebuchet MS"/>
            </a:endParaRPr>
          </a:p>
          <a:p>
            <a:pPr marL="193675" marR="5080" indent="-181610">
              <a:lnSpc>
                <a:spcPct val="101200"/>
              </a:lnSpc>
              <a:spcBef>
                <a:spcPts val="800"/>
              </a:spcBef>
              <a:buFont typeface="Arial"/>
              <a:buChar char="◦"/>
              <a:tabLst>
                <a:tab pos="194310" algn="l"/>
              </a:tabLst>
            </a:pP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Kada</a:t>
            </a:r>
            <a:r>
              <a:rPr sz="1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Trebuchet MS"/>
                <a:cs typeface="Trebuchet MS"/>
              </a:rPr>
              <a:t>Đani</a:t>
            </a:r>
            <a:r>
              <a:rPr sz="17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Versaće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pronađen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1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pragu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njegove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vile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u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Majamiju</a:t>
            </a:r>
            <a:r>
              <a:rPr sz="17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15.  </a:t>
            </a:r>
            <a:r>
              <a:rPr sz="1700" spc="-145" dirty="0">
                <a:solidFill>
                  <a:srgbClr val="FFFFFF"/>
                </a:solidFill>
                <a:latin typeface="Trebuchet MS"/>
                <a:cs typeface="Trebuchet MS"/>
              </a:rPr>
              <a:t>jula 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1997,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nekoliko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teorija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pojavilo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da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bi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se utvrdilo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ko 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je  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odgovoran.</a:t>
            </a:r>
            <a:endParaRPr sz="1700">
              <a:latin typeface="Trebuchet MS"/>
              <a:cs typeface="Trebuchet MS"/>
            </a:endParaRPr>
          </a:p>
          <a:p>
            <a:pPr marL="193675" marR="284480" indent="-181610">
              <a:lnSpc>
                <a:spcPts val="2030"/>
              </a:lnSpc>
              <a:spcBef>
                <a:spcPts val="965"/>
              </a:spcBef>
              <a:buFont typeface="Arial"/>
              <a:buChar char="◦"/>
              <a:tabLst>
                <a:tab pos="194310" algn="l"/>
              </a:tabLst>
            </a:pP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Istražitelji</a:t>
            </a:r>
            <a:r>
              <a:rPr sz="1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pronašli</a:t>
            </a:r>
            <a:r>
              <a:rPr sz="1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pticu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pored</a:t>
            </a:r>
            <a:r>
              <a:rPr sz="17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Versaćeovog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40" dirty="0">
                <a:solidFill>
                  <a:srgbClr val="FFFFFF"/>
                </a:solidFill>
                <a:latin typeface="Trebuchet MS"/>
                <a:cs typeface="Trebuchet MS"/>
              </a:rPr>
              <a:t>tela.</a:t>
            </a:r>
            <a:r>
              <a:rPr sz="17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Zbog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toga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su 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smatrali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da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ubistvo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izvršila </a:t>
            </a:r>
            <a:r>
              <a:rPr sz="1700" spc="-165" dirty="0">
                <a:solidFill>
                  <a:srgbClr val="FFFFFF"/>
                </a:solidFill>
                <a:latin typeface="Trebuchet MS"/>
                <a:cs typeface="Trebuchet MS"/>
              </a:rPr>
              <a:t>mafija,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međutim,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1700" spc="-130" dirty="0">
                <a:solidFill>
                  <a:srgbClr val="FFFFFF"/>
                </a:solidFill>
                <a:latin typeface="Trebuchet MS"/>
                <a:cs typeface="Trebuchet MS"/>
              </a:rPr>
              <a:t>daljoj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istrazi 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je 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utvrđeno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da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metak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zakačio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pticu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ubio</a:t>
            </a:r>
            <a:r>
              <a:rPr sz="17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je.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39075" y="0"/>
            <a:ext cx="4352925" cy="6858000"/>
            <a:chOff x="7839075" y="0"/>
            <a:chExt cx="4352925" cy="6858000"/>
          </a:xfrm>
        </p:grpSpPr>
        <p:sp>
          <p:nvSpPr>
            <p:cNvPr id="7" name="object 7"/>
            <p:cNvSpPr/>
            <p:nvPr/>
          </p:nvSpPr>
          <p:spPr>
            <a:xfrm>
              <a:off x="7839075" y="0"/>
              <a:ext cx="4352925" cy="6858000"/>
            </a:xfrm>
            <a:custGeom>
              <a:avLst/>
              <a:gdLst/>
              <a:ahLst/>
              <a:cxnLst/>
              <a:rect l="l" t="t" r="r" b="b"/>
              <a:pathLst>
                <a:path w="4352925" h="6858000">
                  <a:moveTo>
                    <a:pt x="43529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352925" y="6858000"/>
                  </a:lnTo>
                  <a:lnTo>
                    <a:pt x="4352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5325" y="1209675"/>
              <a:ext cx="3324225" cy="4438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50" y="238125"/>
            <a:ext cx="11583035" cy="6381750"/>
            <a:chOff x="247650" y="238125"/>
            <a:chExt cx="11583035" cy="6381750"/>
          </a:xfrm>
        </p:grpSpPr>
        <p:sp>
          <p:nvSpPr>
            <p:cNvPr id="3" name="object 3"/>
            <p:cNvSpPr/>
            <p:nvPr/>
          </p:nvSpPr>
          <p:spPr>
            <a:xfrm>
              <a:off x="247650" y="238125"/>
              <a:ext cx="2924175" cy="6381750"/>
            </a:xfrm>
            <a:custGeom>
              <a:avLst/>
              <a:gdLst/>
              <a:ahLst/>
              <a:cxnLst/>
              <a:rect l="l" t="t" r="r" b="b"/>
              <a:pathLst>
                <a:path w="2924175" h="6381750">
                  <a:moveTo>
                    <a:pt x="2924175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2924175" y="6381750"/>
                  </a:lnTo>
                  <a:lnTo>
                    <a:pt x="292417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862" y="414337"/>
              <a:ext cx="2619375" cy="6067425"/>
            </a:xfrm>
            <a:custGeom>
              <a:avLst/>
              <a:gdLst/>
              <a:ahLst/>
              <a:cxnLst/>
              <a:rect l="l" t="t" r="r" b="b"/>
              <a:pathLst>
                <a:path w="2619375" h="6067425">
                  <a:moveTo>
                    <a:pt x="0" y="6067425"/>
                  </a:moveTo>
                  <a:lnTo>
                    <a:pt x="2619375" y="6067425"/>
                  </a:lnTo>
                  <a:lnTo>
                    <a:pt x="2619375" y="0"/>
                  </a:lnTo>
                  <a:lnTo>
                    <a:pt x="0" y="0"/>
                  </a:lnTo>
                  <a:lnTo>
                    <a:pt x="0" y="6067425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6905" y="2176081"/>
            <a:ext cx="2053589" cy="1101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3675" marR="5080" indent="-181610">
              <a:lnSpc>
                <a:spcPct val="100600"/>
              </a:lnSpc>
              <a:spcBef>
                <a:spcPts val="114"/>
              </a:spcBef>
              <a:buFont typeface="Arial"/>
              <a:buChar char="◦"/>
              <a:tabLst>
                <a:tab pos="194310" algn="l"/>
              </a:tabLst>
            </a:pP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Sumnja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ubrzo</a:t>
            </a:r>
            <a:r>
              <a:rPr sz="1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prešla</a:t>
            </a:r>
            <a:r>
              <a:rPr sz="14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na 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Andrua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Kunanana,čoveka  </a:t>
            </a:r>
            <a:r>
              <a:rPr sz="1400" spc="-105" dirty="0">
                <a:solidFill>
                  <a:srgbClr val="FFFFFF"/>
                </a:solidFill>
                <a:latin typeface="Trebuchet MS"/>
                <a:cs typeface="Trebuchet MS"/>
              </a:rPr>
              <a:t>koji </a:t>
            </a:r>
            <a:r>
              <a:rPr sz="1400" spc="-150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već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bežao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od  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policije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zbog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nekoliko 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sličnih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Trebuchet MS"/>
                <a:cs typeface="Trebuchet MS"/>
              </a:rPr>
              <a:t>ubistava.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71933" y="409570"/>
            <a:ext cx="8220709" cy="6077585"/>
            <a:chOff x="3571933" y="409570"/>
            <a:chExt cx="8220709" cy="6077585"/>
          </a:xfrm>
        </p:grpSpPr>
        <p:sp>
          <p:nvSpPr>
            <p:cNvPr id="7" name="object 7"/>
            <p:cNvSpPr/>
            <p:nvPr/>
          </p:nvSpPr>
          <p:spPr>
            <a:xfrm>
              <a:off x="3576701" y="414337"/>
              <a:ext cx="8210550" cy="6067425"/>
            </a:xfrm>
            <a:custGeom>
              <a:avLst/>
              <a:gdLst/>
              <a:ahLst/>
              <a:cxnLst/>
              <a:rect l="l" t="t" r="r" b="b"/>
              <a:pathLst>
                <a:path w="8210550" h="6067425">
                  <a:moveTo>
                    <a:pt x="0" y="6067425"/>
                  </a:moveTo>
                  <a:lnTo>
                    <a:pt x="8210550" y="6067425"/>
                  </a:lnTo>
                  <a:lnTo>
                    <a:pt x="8210550" y="0"/>
                  </a:lnTo>
                  <a:lnTo>
                    <a:pt x="0" y="0"/>
                  </a:lnTo>
                  <a:lnTo>
                    <a:pt x="0" y="6067425"/>
                  </a:lnTo>
                  <a:close/>
                </a:path>
              </a:pathLst>
            </a:custGeom>
            <a:ln w="953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7055" y="1638300"/>
              <a:ext cx="6790069" cy="3609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125" y="238125"/>
            <a:ext cx="11715750" cy="6381750"/>
            <a:chOff x="238125" y="238125"/>
            <a:chExt cx="11715750" cy="6381750"/>
          </a:xfrm>
        </p:grpSpPr>
        <p:sp>
          <p:nvSpPr>
            <p:cNvPr id="3" name="object 3"/>
            <p:cNvSpPr/>
            <p:nvPr/>
          </p:nvSpPr>
          <p:spPr>
            <a:xfrm>
              <a:off x="238125" y="238125"/>
              <a:ext cx="11715750" cy="6381750"/>
            </a:xfrm>
            <a:custGeom>
              <a:avLst/>
              <a:gdLst/>
              <a:ahLst/>
              <a:cxnLst/>
              <a:rect l="l" t="t" r="r" b="b"/>
              <a:pathLst>
                <a:path w="11715750" h="6381750">
                  <a:moveTo>
                    <a:pt x="1171575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11715750" y="6381750"/>
                  </a:lnTo>
                  <a:lnTo>
                    <a:pt x="11715750" y="0"/>
                  </a:lnTo>
                  <a:close/>
                </a:path>
              </a:pathLst>
            </a:custGeom>
            <a:solidFill>
              <a:srgbClr val="BEBEB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6237" y="376237"/>
              <a:ext cx="11449050" cy="6115050"/>
            </a:xfrm>
            <a:custGeom>
              <a:avLst/>
              <a:gdLst/>
              <a:ahLst/>
              <a:cxnLst/>
              <a:rect l="l" t="t" r="r" b="b"/>
              <a:pathLst>
                <a:path w="11449050" h="6115050">
                  <a:moveTo>
                    <a:pt x="0" y="6115050"/>
                  </a:moveTo>
                  <a:lnTo>
                    <a:pt x="11449050" y="6115050"/>
                  </a:lnTo>
                  <a:lnTo>
                    <a:pt x="11449050" y="0"/>
                  </a:lnTo>
                  <a:lnTo>
                    <a:pt x="0" y="0"/>
                  </a:lnTo>
                  <a:lnTo>
                    <a:pt x="0" y="6115050"/>
                  </a:lnTo>
                  <a:close/>
                </a:path>
              </a:pathLst>
            </a:custGeom>
            <a:ln w="9534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3425" y="723900"/>
              <a:ext cx="5362575" cy="5410200"/>
            </a:xfrm>
            <a:custGeom>
              <a:avLst/>
              <a:gdLst/>
              <a:ahLst/>
              <a:cxnLst/>
              <a:rect l="l" t="t" r="r" b="b"/>
              <a:pathLst>
                <a:path w="5362575" h="5410200">
                  <a:moveTo>
                    <a:pt x="5362575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62575" y="5410200"/>
                  </a:lnTo>
                  <a:lnTo>
                    <a:pt x="5362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0587" y="900112"/>
              <a:ext cx="5057775" cy="5095875"/>
            </a:xfrm>
            <a:custGeom>
              <a:avLst/>
              <a:gdLst/>
              <a:ahLst/>
              <a:cxnLst/>
              <a:rect l="l" t="t" r="r" b="b"/>
              <a:pathLst>
                <a:path w="5057775" h="5095875">
                  <a:moveTo>
                    <a:pt x="0" y="5095875"/>
                  </a:moveTo>
                  <a:lnTo>
                    <a:pt x="5057775" y="5095875"/>
                  </a:lnTo>
                  <a:lnTo>
                    <a:pt x="5057775" y="0"/>
                  </a:lnTo>
                  <a:lnTo>
                    <a:pt x="0" y="0"/>
                  </a:lnTo>
                  <a:lnTo>
                    <a:pt x="0" y="5095875"/>
                  </a:lnTo>
                  <a:close/>
                </a:path>
              </a:pathLst>
            </a:custGeom>
            <a:ln w="953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9250" y="1209675"/>
              <a:ext cx="3590925" cy="445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63308" y="2566098"/>
            <a:ext cx="4760595" cy="25876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93675" marR="120650" indent="-180975">
              <a:lnSpc>
                <a:spcPts val="2030"/>
              </a:lnSpc>
              <a:spcBef>
                <a:spcPts val="200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-85" dirty="0">
                <a:latin typeface="Trebuchet MS"/>
                <a:cs typeface="Trebuchet MS"/>
              </a:rPr>
              <a:t>Kunanan,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koji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175" dirty="0">
                <a:latin typeface="Trebuchet MS"/>
                <a:cs typeface="Trebuchet MS"/>
              </a:rPr>
              <a:t>je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tada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imao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15" dirty="0">
                <a:latin typeface="Trebuchet MS"/>
                <a:cs typeface="Trebuchet MS"/>
              </a:rPr>
              <a:t>27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godina,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imao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175" dirty="0">
                <a:latin typeface="Trebuchet MS"/>
                <a:cs typeface="Trebuchet MS"/>
              </a:rPr>
              <a:t>je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teško  </a:t>
            </a:r>
            <a:r>
              <a:rPr sz="1700" spc="-100" dirty="0">
                <a:latin typeface="Trebuchet MS"/>
                <a:cs typeface="Trebuchet MS"/>
              </a:rPr>
              <a:t>detinjstvo, </a:t>
            </a:r>
            <a:r>
              <a:rPr sz="1700" spc="-130" dirty="0">
                <a:latin typeface="Trebuchet MS"/>
                <a:cs typeface="Trebuchet MS"/>
              </a:rPr>
              <a:t>ali </a:t>
            </a:r>
            <a:r>
              <a:rPr sz="1700" spc="-100" dirty="0">
                <a:latin typeface="Trebuchet MS"/>
                <a:cs typeface="Trebuchet MS"/>
              </a:rPr>
              <a:t>kada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45" dirty="0">
                <a:latin typeface="Trebuchet MS"/>
                <a:cs typeface="Trebuchet MS"/>
              </a:rPr>
              <a:t>odrastao bio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70" dirty="0">
                <a:latin typeface="Trebuchet MS"/>
                <a:cs typeface="Trebuchet MS"/>
              </a:rPr>
              <a:t>veoma  </a:t>
            </a:r>
            <a:r>
              <a:rPr sz="1700" spc="-100" dirty="0">
                <a:latin typeface="Trebuchet MS"/>
                <a:cs typeface="Trebuchet MS"/>
              </a:rPr>
              <a:t>šarmantan.</a:t>
            </a:r>
            <a:endParaRPr sz="1700">
              <a:latin typeface="Trebuchet MS"/>
              <a:cs typeface="Trebuchet MS"/>
            </a:endParaRPr>
          </a:p>
          <a:p>
            <a:pPr marL="193675" marR="240029" indent="-180975">
              <a:lnSpc>
                <a:spcPct val="103099"/>
              </a:lnSpc>
              <a:spcBef>
                <a:spcPts val="755"/>
              </a:spcBef>
              <a:buClr>
                <a:srgbClr val="252525"/>
              </a:buClr>
              <a:buFont typeface="Arial"/>
              <a:buChar char="◦"/>
              <a:tabLst>
                <a:tab pos="250825" algn="l"/>
                <a:tab pos="251460" algn="l"/>
              </a:tabLst>
            </a:pPr>
            <a:r>
              <a:rPr dirty="0"/>
              <a:t>	</a:t>
            </a:r>
            <a:r>
              <a:rPr sz="1700" spc="-20" dirty="0">
                <a:latin typeface="Trebuchet MS"/>
                <a:cs typeface="Trebuchet MS"/>
              </a:rPr>
              <a:t>Bio </a:t>
            </a:r>
            <a:r>
              <a:rPr sz="1700" spc="-175" dirty="0">
                <a:latin typeface="Trebuchet MS"/>
                <a:cs typeface="Trebuchet MS"/>
              </a:rPr>
              <a:t>je </a:t>
            </a:r>
            <a:r>
              <a:rPr sz="1700" spc="-70" dirty="0">
                <a:latin typeface="Trebuchet MS"/>
                <a:cs typeface="Trebuchet MS"/>
              </a:rPr>
              <a:t>u </a:t>
            </a:r>
            <a:r>
              <a:rPr sz="1700" spc="-105" dirty="0">
                <a:latin typeface="Trebuchet MS"/>
                <a:cs typeface="Trebuchet MS"/>
              </a:rPr>
              <a:t>vezama </a:t>
            </a:r>
            <a:r>
              <a:rPr sz="1700" spc="-90" dirty="0">
                <a:latin typeface="Trebuchet MS"/>
                <a:cs typeface="Trebuchet MS"/>
              </a:rPr>
              <a:t>sa </a:t>
            </a:r>
            <a:r>
              <a:rPr sz="1700" spc="-114" dirty="0">
                <a:latin typeface="Trebuchet MS"/>
                <a:cs typeface="Trebuchet MS"/>
              </a:rPr>
              <a:t>starijim, </a:t>
            </a:r>
            <a:r>
              <a:rPr sz="1700" spc="-75" dirty="0">
                <a:latin typeface="Trebuchet MS"/>
                <a:cs typeface="Trebuchet MS"/>
              </a:rPr>
              <a:t>bogatim</a:t>
            </a:r>
            <a:r>
              <a:rPr sz="1700" spc="-36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muškarcima,  </a:t>
            </a:r>
            <a:r>
              <a:rPr sz="1700" spc="-40" dirty="0">
                <a:latin typeface="Trebuchet MS"/>
                <a:cs typeface="Trebuchet MS"/>
              </a:rPr>
              <a:t>zbog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njegove</a:t>
            </a:r>
            <a:r>
              <a:rPr sz="1700" spc="-21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težnje</a:t>
            </a:r>
            <a:r>
              <a:rPr sz="1700" spc="-22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ka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lepom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životu.</a:t>
            </a:r>
            <a:endParaRPr sz="1700">
              <a:latin typeface="Trebuchet MS"/>
              <a:cs typeface="Trebuchet MS"/>
            </a:endParaRPr>
          </a:p>
          <a:p>
            <a:pPr marL="193675" marR="5080" indent="-180975">
              <a:lnSpc>
                <a:spcPct val="994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-70" dirty="0">
                <a:latin typeface="Trebuchet MS"/>
                <a:cs typeface="Trebuchet MS"/>
              </a:rPr>
              <a:t>Međutim, </a:t>
            </a:r>
            <a:r>
              <a:rPr sz="1700" spc="-95" dirty="0">
                <a:latin typeface="Trebuchet MS"/>
                <a:cs typeface="Trebuchet MS"/>
              </a:rPr>
              <a:t>ti </a:t>
            </a:r>
            <a:r>
              <a:rPr sz="1700" spc="-75" dirty="0">
                <a:latin typeface="Trebuchet MS"/>
                <a:cs typeface="Trebuchet MS"/>
              </a:rPr>
              <a:t>muškarci </a:t>
            </a:r>
            <a:r>
              <a:rPr sz="1700" spc="-40" dirty="0">
                <a:latin typeface="Trebuchet MS"/>
                <a:cs typeface="Trebuchet MS"/>
              </a:rPr>
              <a:t>su </a:t>
            </a:r>
            <a:r>
              <a:rPr sz="1700" spc="-135" dirty="0">
                <a:latin typeface="Trebuchet MS"/>
                <a:cs typeface="Trebuchet MS"/>
              </a:rPr>
              <a:t>ga </a:t>
            </a:r>
            <a:r>
              <a:rPr sz="1700" spc="-105" dirty="0">
                <a:latin typeface="Trebuchet MS"/>
                <a:cs typeface="Trebuchet MS"/>
              </a:rPr>
              <a:t>izbacili </a:t>
            </a:r>
            <a:r>
              <a:rPr sz="1700" spc="-100" dirty="0">
                <a:latin typeface="Trebuchet MS"/>
                <a:cs typeface="Trebuchet MS"/>
              </a:rPr>
              <a:t>iz </a:t>
            </a:r>
            <a:r>
              <a:rPr sz="1700" spc="-95" dirty="0">
                <a:latin typeface="Trebuchet MS"/>
                <a:cs typeface="Trebuchet MS"/>
              </a:rPr>
              <a:t>života, </a:t>
            </a:r>
            <a:r>
              <a:rPr sz="1700" spc="-20" dirty="0">
                <a:latin typeface="Trebuchet MS"/>
                <a:cs typeface="Trebuchet MS"/>
              </a:rPr>
              <a:t>što </a:t>
            </a:r>
            <a:r>
              <a:rPr sz="1700" spc="-70" dirty="0">
                <a:latin typeface="Trebuchet MS"/>
                <a:cs typeface="Trebuchet MS"/>
              </a:rPr>
              <a:t>ne  </a:t>
            </a:r>
            <a:r>
              <a:rPr sz="1700" spc="-50" dirty="0">
                <a:latin typeface="Trebuchet MS"/>
                <a:cs typeface="Trebuchet MS"/>
              </a:rPr>
              <a:t>samo </a:t>
            </a:r>
            <a:r>
              <a:rPr sz="1700" spc="-105" dirty="0">
                <a:latin typeface="Trebuchet MS"/>
                <a:cs typeface="Trebuchet MS"/>
              </a:rPr>
              <a:t>da </a:t>
            </a:r>
            <a:r>
              <a:rPr sz="1700" spc="-130" dirty="0">
                <a:latin typeface="Trebuchet MS"/>
                <a:cs typeface="Trebuchet MS"/>
              </a:rPr>
              <a:t>ga </a:t>
            </a:r>
            <a:r>
              <a:rPr sz="1700" spc="-180" dirty="0">
                <a:latin typeface="Trebuchet MS"/>
                <a:cs typeface="Trebuchet MS"/>
              </a:rPr>
              <a:t>je </a:t>
            </a:r>
            <a:r>
              <a:rPr sz="1700" spc="-130" dirty="0">
                <a:latin typeface="Trebuchet MS"/>
                <a:cs typeface="Trebuchet MS"/>
              </a:rPr>
              <a:t>najljutilo, </a:t>
            </a:r>
            <a:r>
              <a:rPr sz="1700" spc="-90" dirty="0">
                <a:latin typeface="Trebuchet MS"/>
                <a:cs typeface="Trebuchet MS"/>
              </a:rPr>
              <a:t>već </a:t>
            </a:r>
            <a:r>
              <a:rPr sz="1700" spc="-180" dirty="0">
                <a:latin typeface="Trebuchet MS"/>
                <a:cs typeface="Trebuchet MS"/>
              </a:rPr>
              <a:t>je </a:t>
            </a:r>
            <a:r>
              <a:rPr sz="1700" spc="-65" dirty="0">
                <a:latin typeface="Trebuchet MS"/>
                <a:cs typeface="Trebuchet MS"/>
              </a:rPr>
              <a:t>pretilo </a:t>
            </a:r>
            <a:r>
              <a:rPr sz="1700" spc="-110" dirty="0">
                <a:latin typeface="Trebuchet MS"/>
                <a:cs typeface="Trebuchet MS"/>
              </a:rPr>
              <a:t>i </a:t>
            </a:r>
            <a:r>
              <a:rPr sz="1700" spc="-90" dirty="0">
                <a:latin typeface="Trebuchet MS"/>
                <a:cs typeface="Trebuchet MS"/>
              </a:rPr>
              <a:t>njegovoj  </a:t>
            </a:r>
            <a:r>
              <a:rPr sz="1700" spc="-85" dirty="0">
                <a:latin typeface="Trebuchet MS"/>
                <a:cs typeface="Trebuchet MS"/>
              </a:rPr>
              <a:t>finansiskoj</a:t>
            </a:r>
            <a:r>
              <a:rPr sz="1700" spc="-22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stabilnosti,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15" dirty="0">
                <a:latin typeface="Trebuchet MS"/>
                <a:cs typeface="Trebuchet MS"/>
              </a:rPr>
              <a:t>pošto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se</a:t>
            </a:r>
            <a:r>
              <a:rPr sz="1700" spc="-14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na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njih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oslanjao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zbog  </a:t>
            </a:r>
            <a:r>
              <a:rPr sz="1700" spc="-90" dirty="0">
                <a:latin typeface="Trebuchet MS"/>
                <a:cs typeface="Trebuchet MS"/>
              </a:rPr>
              <a:t>novca.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157" y="257175"/>
            <a:ext cx="11592560" cy="6362700"/>
            <a:chOff x="371157" y="257175"/>
            <a:chExt cx="11592560" cy="6362700"/>
          </a:xfrm>
        </p:grpSpPr>
        <p:sp>
          <p:nvSpPr>
            <p:cNvPr id="3" name="object 3"/>
            <p:cNvSpPr/>
            <p:nvPr/>
          </p:nvSpPr>
          <p:spPr>
            <a:xfrm>
              <a:off x="723900" y="2314575"/>
              <a:ext cx="5282679" cy="2238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19874" y="257175"/>
              <a:ext cx="5343525" cy="6362700"/>
            </a:xfrm>
            <a:custGeom>
              <a:avLst/>
              <a:gdLst/>
              <a:ahLst/>
              <a:cxnLst/>
              <a:rect l="l" t="t" r="r" b="b"/>
              <a:pathLst>
                <a:path w="5343525" h="6362700">
                  <a:moveTo>
                    <a:pt x="5343525" y="0"/>
                  </a:moveTo>
                  <a:lnTo>
                    <a:pt x="0" y="0"/>
                  </a:lnTo>
                  <a:lnTo>
                    <a:pt x="0" y="6362700"/>
                  </a:lnTo>
                  <a:lnTo>
                    <a:pt x="5343525" y="6362700"/>
                  </a:lnTo>
                  <a:lnTo>
                    <a:pt x="5343525" y="0"/>
                  </a:lnTo>
                  <a:close/>
                </a:path>
              </a:pathLst>
            </a:custGeom>
            <a:solidFill>
              <a:srgbClr val="00000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7100" y="395287"/>
              <a:ext cx="5019675" cy="6038850"/>
            </a:xfrm>
            <a:custGeom>
              <a:avLst/>
              <a:gdLst/>
              <a:ahLst/>
              <a:cxnLst/>
              <a:rect l="l" t="t" r="r" b="b"/>
              <a:pathLst>
                <a:path w="5019675" h="6038850">
                  <a:moveTo>
                    <a:pt x="0" y="6038850"/>
                  </a:moveTo>
                  <a:lnTo>
                    <a:pt x="5019675" y="6038850"/>
                  </a:lnTo>
                  <a:lnTo>
                    <a:pt x="5019675" y="0"/>
                  </a:lnTo>
                  <a:lnTo>
                    <a:pt x="0" y="0"/>
                  </a:lnTo>
                  <a:lnTo>
                    <a:pt x="0" y="603885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48576" y="2129472"/>
            <a:ext cx="4295140" cy="24733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93675" marR="17145" indent="-180975">
              <a:lnSpc>
                <a:spcPct val="99400"/>
              </a:lnSpc>
              <a:spcBef>
                <a:spcPts val="140"/>
              </a:spcBef>
              <a:buFont typeface="Arial"/>
              <a:buChar char="◦"/>
              <a:tabLst>
                <a:tab pos="193675" algn="l"/>
              </a:tabLst>
            </a:pP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Vlasti</a:t>
            </a:r>
            <a:r>
              <a:rPr sz="1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veruju</a:t>
            </a:r>
            <a:r>
              <a:rPr sz="17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upravo</a:t>
            </a:r>
            <a:r>
              <a:rPr sz="1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zbog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ovoga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Kunanan 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počinio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ubistva 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1997, </a:t>
            </a:r>
            <a:r>
              <a:rPr sz="1700" spc="-16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prva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su 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bila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dva 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muškarca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Minesoti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sa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kojima 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prethodno 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bio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vezi.</a:t>
            </a:r>
            <a:endParaRPr sz="1700">
              <a:latin typeface="Trebuchet MS"/>
              <a:cs typeface="Trebuchet MS"/>
            </a:endParaRPr>
          </a:p>
          <a:p>
            <a:pPr marL="250825" indent="-238125">
              <a:lnSpc>
                <a:spcPts val="2035"/>
              </a:lnSpc>
              <a:spcBef>
                <a:spcPts val="960"/>
              </a:spcBef>
              <a:buFont typeface="Arial"/>
              <a:buChar char="◦"/>
              <a:tabLst>
                <a:tab pos="250190" algn="l"/>
                <a:tab pos="250825" algn="l"/>
              </a:tabLst>
            </a:pP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Posle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tih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ubistava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Kunanan</a:t>
            </a:r>
            <a:r>
              <a:rPr sz="17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odleteo</a:t>
            </a:r>
            <a:r>
              <a:rPr sz="1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endParaRPr sz="1700">
              <a:latin typeface="Trebuchet MS"/>
              <a:cs typeface="Trebuchet MS"/>
            </a:endParaRPr>
          </a:p>
          <a:p>
            <a:pPr marL="193675" marR="5080">
              <a:lnSpc>
                <a:spcPct val="99400"/>
              </a:lnSpc>
              <a:spcBef>
                <a:spcPts val="5"/>
              </a:spcBef>
            </a:pP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Majami,</a:t>
            </a:r>
            <a:r>
              <a:rPr sz="17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gde</a:t>
            </a:r>
            <a:r>
              <a:rPr sz="1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ubio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još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dva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muškarca,</a:t>
            </a:r>
            <a:r>
              <a:rPr sz="17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međutim 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sa 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njima nije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moguće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uspostaviti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neku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vezu, 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odnosno,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ne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zna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da 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li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ih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poznavao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bio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 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vezi sa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45" dirty="0">
                <a:solidFill>
                  <a:srgbClr val="FFFFFF"/>
                </a:solidFill>
                <a:latin typeface="Trebuchet MS"/>
                <a:cs typeface="Trebuchet MS"/>
              </a:rPr>
              <a:t>njima.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18278" y="4457572"/>
            <a:ext cx="1014730" cy="153035"/>
          </a:xfrm>
          <a:custGeom>
            <a:avLst/>
            <a:gdLst/>
            <a:ahLst/>
            <a:cxnLst/>
            <a:rect l="l" t="t" r="r" b="b"/>
            <a:pathLst>
              <a:path w="1014729" h="153035">
                <a:moveTo>
                  <a:pt x="73660" y="889"/>
                </a:moveTo>
                <a:lnTo>
                  <a:pt x="65151" y="762"/>
                </a:lnTo>
                <a:lnTo>
                  <a:pt x="49530" y="13335"/>
                </a:lnTo>
                <a:lnTo>
                  <a:pt x="34544" y="127"/>
                </a:lnTo>
                <a:lnTo>
                  <a:pt x="26035" y="0"/>
                </a:lnTo>
                <a:lnTo>
                  <a:pt x="42291" y="23368"/>
                </a:lnTo>
                <a:lnTo>
                  <a:pt x="56388" y="23622"/>
                </a:lnTo>
                <a:lnTo>
                  <a:pt x="64198" y="13335"/>
                </a:lnTo>
                <a:lnTo>
                  <a:pt x="73660" y="889"/>
                </a:lnTo>
                <a:close/>
              </a:path>
              <a:path w="1014729" h="153035">
                <a:moveTo>
                  <a:pt x="95631" y="31750"/>
                </a:moveTo>
                <a:lnTo>
                  <a:pt x="6096" y="30226"/>
                </a:lnTo>
                <a:lnTo>
                  <a:pt x="5842" y="43434"/>
                </a:lnTo>
                <a:lnTo>
                  <a:pt x="68072" y="44577"/>
                </a:lnTo>
                <a:lnTo>
                  <a:pt x="0" y="134239"/>
                </a:lnTo>
                <a:lnTo>
                  <a:pt x="93853" y="135890"/>
                </a:lnTo>
                <a:lnTo>
                  <a:pt x="94107" y="122555"/>
                </a:lnTo>
                <a:lnTo>
                  <a:pt x="27686" y="121412"/>
                </a:lnTo>
                <a:lnTo>
                  <a:pt x="95631" y="31750"/>
                </a:lnTo>
                <a:close/>
              </a:path>
              <a:path w="1014729" h="153035">
                <a:moveTo>
                  <a:pt x="201422" y="121920"/>
                </a:moveTo>
                <a:lnTo>
                  <a:pt x="195961" y="124968"/>
                </a:lnTo>
                <a:lnTo>
                  <a:pt x="190754" y="126492"/>
                </a:lnTo>
                <a:lnTo>
                  <a:pt x="185928" y="126492"/>
                </a:lnTo>
                <a:lnTo>
                  <a:pt x="179451" y="126365"/>
                </a:lnTo>
                <a:lnTo>
                  <a:pt x="176276" y="122301"/>
                </a:lnTo>
                <a:lnTo>
                  <a:pt x="176911" y="81026"/>
                </a:lnTo>
                <a:lnTo>
                  <a:pt x="198628" y="81407"/>
                </a:lnTo>
                <a:lnTo>
                  <a:pt x="198628" y="81026"/>
                </a:lnTo>
                <a:lnTo>
                  <a:pt x="198882" y="69215"/>
                </a:lnTo>
                <a:lnTo>
                  <a:pt x="177165" y="68834"/>
                </a:lnTo>
                <a:lnTo>
                  <a:pt x="177419" y="54737"/>
                </a:lnTo>
                <a:lnTo>
                  <a:pt x="153111" y="77736"/>
                </a:lnTo>
                <a:lnTo>
                  <a:pt x="154940" y="74803"/>
                </a:lnTo>
                <a:lnTo>
                  <a:pt x="149479" y="69596"/>
                </a:lnTo>
                <a:lnTo>
                  <a:pt x="144272" y="66929"/>
                </a:lnTo>
                <a:lnTo>
                  <a:pt x="132588" y="66675"/>
                </a:lnTo>
                <a:lnTo>
                  <a:pt x="125984" y="71882"/>
                </a:lnTo>
                <a:lnTo>
                  <a:pt x="119253" y="82296"/>
                </a:lnTo>
                <a:lnTo>
                  <a:pt x="118491" y="83566"/>
                </a:lnTo>
                <a:lnTo>
                  <a:pt x="118745" y="67818"/>
                </a:lnTo>
                <a:lnTo>
                  <a:pt x="105029" y="67564"/>
                </a:lnTo>
                <a:lnTo>
                  <a:pt x="103886" y="136017"/>
                </a:lnTo>
                <a:lnTo>
                  <a:pt x="117475" y="136271"/>
                </a:lnTo>
                <a:lnTo>
                  <a:pt x="118110" y="100457"/>
                </a:lnTo>
                <a:lnTo>
                  <a:pt x="118237" y="94742"/>
                </a:lnTo>
                <a:lnTo>
                  <a:pt x="130302" y="79629"/>
                </a:lnTo>
                <a:lnTo>
                  <a:pt x="134620" y="79756"/>
                </a:lnTo>
                <a:lnTo>
                  <a:pt x="138684" y="79756"/>
                </a:lnTo>
                <a:lnTo>
                  <a:pt x="143002" y="82042"/>
                </a:lnTo>
                <a:lnTo>
                  <a:pt x="147574" y="86614"/>
                </a:lnTo>
                <a:lnTo>
                  <a:pt x="151511" y="80302"/>
                </a:lnTo>
                <a:lnTo>
                  <a:pt x="151511" y="80645"/>
                </a:lnTo>
                <a:lnTo>
                  <a:pt x="163449" y="80772"/>
                </a:lnTo>
                <a:lnTo>
                  <a:pt x="162915" y="111887"/>
                </a:lnTo>
                <a:lnTo>
                  <a:pt x="162814" y="117348"/>
                </a:lnTo>
                <a:lnTo>
                  <a:pt x="162941" y="121539"/>
                </a:lnTo>
                <a:lnTo>
                  <a:pt x="163576" y="123825"/>
                </a:lnTo>
                <a:lnTo>
                  <a:pt x="164084" y="125984"/>
                </a:lnTo>
                <a:lnTo>
                  <a:pt x="164719" y="127762"/>
                </a:lnTo>
                <a:lnTo>
                  <a:pt x="165608" y="129159"/>
                </a:lnTo>
                <a:lnTo>
                  <a:pt x="166370" y="130556"/>
                </a:lnTo>
                <a:lnTo>
                  <a:pt x="167386" y="131826"/>
                </a:lnTo>
                <a:lnTo>
                  <a:pt x="172720" y="136652"/>
                </a:lnTo>
                <a:lnTo>
                  <a:pt x="177927" y="138557"/>
                </a:lnTo>
                <a:lnTo>
                  <a:pt x="184023" y="138557"/>
                </a:lnTo>
                <a:lnTo>
                  <a:pt x="190246" y="138684"/>
                </a:lnTo>
                <a:lnTo>
                  <a:pt x="195961" y="137414"/>
                </a:lnTo>
                <a:lnTo>
                  <a:pt x="201168" y="134493"/>
                </a:lnTo>
                <a:lnTo>
                  <a:pt x="201320" y="126492"/>
                </a:lnTo>
                <a:lnTo>
                  <a:pt x="201422" y="121920"/>
                </a:lnTo>
                <a:close/>
              </a:path>
              <a:path w="1014729" h="153035">
                <a:moveTo>
                  <a:pt x="265557" y="70358"/>
                </a:moveTo>
                <a:lnTo>
                  <a:pt x="250952" y="70104"/>
                </a:lnTo>
                <a:lnTo>
                  <a:pt x="232410" y="111887"/>
                </a:lnTo>
                <a:lnTo>
                  <a:pt x="214630" y="69469"/>
                </a:lnTo>
                <a:lnTo>
                  <a:pt x="199771" y="69215"/>
                </a:lnTo>
                <a:lnTo>
                  <a:pt x="229489" y="139446"/>
                </a:lnTo>
                <a:lnTo>
                  <a:pt x="234188" y="139446"/>
                </a:lnTo>
                <a:lnTo>
                  <a:pt x="246697" y="111887"/>
                </a:lnTo>
                <a:lnTo>
                  <a:pt x="265557" y="70358"/>
                </a:lnTo>
                <a:close/>
              </a:path>
              <a:path w="1014729" h="153035">
                <a:moveTo>
                  <a:pt x="333375" y="106172"/>
                </a:moveTo>
                <a:lnTo>
                  <a:pt x="333324" y="104394"/>
                </a:lnTo>
                <a:lnTo>
                  <a:pt x="333019" y="98679"/>
                </a:lnTo>
                <a:lnTo>
                  <a:pt x="332968" y="97688"/>
                </a:lnTo>
                <a:lnTo>
                  <a:pt x="331558" y="90893"/>
                </a:lnTo>
                <a:lnTo>
                  <a:pt x="329158" y="84874"/>
                </a:lnTo>
                <a:lnTo>
                  <a:pt x="326898" y="81407"/>
                </a:lnTo>
                <a:lnTo>
                  <a:pt x="325755" y="79629"/>
                </a:lnTo>
                <a:lnTo>
                  <a:pt x="320421" y="73152"/>
                </a:lnTo>
                <a:lnTo>
                  <a:pt x="320040" y="72986"/>
                </a:lnTo>
                <a:lnTo>
                  <a:pt x="320040" y="98679"/>
                </a:lnTo>
                <a:lnTo>
                  <a:pt x="285623" y="98044"/>
                </a:lnTo>
                <a:lnTo>
                  <a:pt x="286639" y="92710"/>
                </a:lnTo>
                <a:lnTo>
                  <a:pt x="288798" y="88519"/>
                </a:lnTo>
                <a:lnTo>
                  <a:pt x="295021" y="82804"/>
                </a:lnTo>
                <a:lnTo>
                  <a:pt x="299085" y="81407"/>
                </a:lnTo>
                <a:lnTo>
                  <a:pt x="303911" y="81407"/>
                </a:lnTo>
                <a:lnTo>
                  <a:pt x="308737" y="81534"/>
                </a:lnTo>
                <a:lnTo>
                  <a:pt x="312674" y="83058"/>
                </a:lnTo>
                <a:lnTo>
                  <a:pt x="315468" y="86106"/>
                </a:lnTo>
                <a:lnTo>
                  <a:pt x="318262" y="89027"/>
                </a:lnTo>
                <a:lnTo>
                  <a:pt x="319786" y="93218"/>
                </a:lnTo>
                <a:lnTo>
                  <a:pt x="320040" y="98679"/>
                </a:lnTo>
                <a:lnTo>
                  <a:pt x="320040" y="72986"/>
                </a:lnTo>
                <a:lnTo>
                  <a:pt x="313182" y="69850"/>
                </a:lnTo>
                <a:lnTo>
                  <a:pt x="294767" y="69596"/>
                </a:lnTo>
                <a:lnTo>
                  <a:pt x="287020" y="72644"/>
                </a:lnTo>
                <a:lnTo>
                  <a:pt x="271526" y="111252"/>
                </a:lnTo>
                <a:lnTo>
                  <a:pt x="272796" y="117475"/>
                </a:lnTo>
                <a:lnTo>
                  <a:pt x="275590" y="122809"/>
                </a:lnTo>
                <a:lnTo>
                  <a:pt x="278257" y="128143"/>
                </a:lnTo>
                <a:lnTo>
                  <a:pt x="281940" y="132334"/>
                </a:lnTo>
                <a:lnTo>
                  <a:pt x="291211" y="138811"/>
                </a:lnTo>
                <a:lnTo>
                  <a:pt x="297180" y="140462"/>
                </a:lnTo>
                <a:lnTo>
                  <a:pt x="310261" y="140716"/>
                </a:lnTo>
                <a:lnTo>
                  <a:pt x="315087" y="140208"/>
                </a:lnTo>
                <a:lnTo>
                  <a:pt x="323342" y="137922"/>
                </a:lnTo>
                <a:lnTo>
                  <a:pt x="327406" y="136017"/>
                </a:lnTo>
                <a:lnTo>
                  <a:pt x="331724" y="133350"/>
                </a:lnTo>
                <a:lnTo>
                  <a:pt x="331774" y="128016"/>
                </a:lnTo>
                <a:lnTo>
                  <a:pt x="331851" y="120015"/>
                </a:lnTo>
                <a:lnTo>
                  <a:pt x="326009" y="123596"/>
                </a:lnTo>
                <a:lnTo>
                  <a:pt x="319938" y="126111"/>
                </a:lnTo>
                <a:lnTo>
                  <a:pt x="313626" y="127596"/>
                </a:lnTo>
                <a:lnTo>
                  <a:pt x="307086" y="128016"/>
                </a:lnTo>
                <a:lnTo>
                  <a:pt x="300609" y="127889"/>
                </a:lnTo>
                <a:lnTo>
                  <a:pt x="285242" y="106172"/>
                </a:lnTo>
                <a:lnTo>
                  <a:pt x="333375" y="106934"/>
                </a:lnTo>
                <a:lnTo>
                  <a:pt x="333375" y="106172"/>
                </a:lnTo>
                <a:close/>
              </a:path>
              <a:path w="1014729" h="153035">
                <a:moveTo>
                  <a:pt x="488569" y="142748"/>
                </a:moveTo>
                <a:lnTo>
                  <a:pt x="436346" y="90170"/>
                </a:lnTo>
                <a:lnTo>
                  <a:pt x="433324" y="87122"/>
                </a:lnTo>
                <a:lnTo>
                  <a:pt x="435241" y="85090"/>
                </a:lnTo>
                <a:lnTo>
                  <a:pt x="479298" y="38608"/>
                </a:lnTo>
                <a:lnTo>
                  <a:pt x="460629" y="38227"/>
                </a:lnTo>
                <a:lnTo>
                  <a:pt x="416052" y="85090"/>
                </a:lnTo>
                <a:lnTo>
                  <a:pt x="416941" y="37465"/>
                </a:lnTo>
                <a:lnTo>
                  <a:pt x="402082" y="37211"/>
                </a:lnTo>
                <a:lnTo>
                  <a:pt x="400177" y="141224"/>
                </a:lnTo>
                <a:lnTo>
                  <a:pt x="415163" y="141478"/>
                </a:lnTo>
                <a:lnTo>
                  <a:pt x="416052" y="90170"/>
                </a:lnTo>
                <a:lnTo>
                  <a:pt x="468249" y="142367"/>
                </a:lnTo>
                <a:lnTo>
                  <a:pt x="488569" y="142748"/>
                </a:lnTo>
                <a:close/>
              </a:path>
              <a:path w="1014729" h="153035">
                <a:moveTo>
                  <a:pt x="551815" y="75438"/>
                </a:moveTo>
                <a:lnTo>
                  <a:pt x="538226" y="75184"/>
                </a:lnTo>
                <a:lnTo>
                  <a:pt x="537464" y="124079"/>
                </a:lnTo>
                <a:lnTo>
                  <a:pt x="532765" y="130302"/>
                </a:lnTo>
                <a:lnTo>
                  <a:pt x="527304" y="133350"/>
                </a:lnTo>
                <a:lnTo>
                  <a:pt x="515620" y="133096"/>
                </a:lnTo>
                <a:lnTo>
                  <a:pt x="512064" y="131572"/>
                </a:lnTo>
                <a:lnTo>
                  <a:pt x="510032" y="128778"/>
                </a:lnTo>
                <a:lnTo>
                  <a:pt x="508000" y="125857"/>
                </a:lnTo>
                <a:lnTo>
                  <a:pt x="507111" y="120777"/>
                </a:lnTo>
                <a:lnTo>
                  <a:pt x="507873" y="74549"/>
                </a:lnTo>
                <a:lnTo>
                  <a:pt x="494411" y="74422"/>
                </a:lnTo>
                <a:lnTo>
                  <a:pt x="493649" y="113538"/>
                </a:lnTo>
                <a:lnTo>
                  <a:pt x="493522" y="122174"/>
                </a:lnTo>
                <a:lnTo>
                  <a:pt x="494411" y="128270"/>
                </a:lnTo>
                <a:lnTo>
                  <a:pt x="511810" y="144399"/>
                </a:lnTo>
                <a:lnTo>
                  <a:pt x="516128" y="144399"/>
                </a:lnTo>
                <a:lnTo>
                  <a:pt x="519811" y="144526"/>
                </a:lnTo>
                <a:lnTo>
                  <a:pt x="523494" y="143637"/>
                </a:lnTo>
                <a:lnTo>
                  <a:pt x="527177" y="141986"/>
                </a:lnTo>
                <a:lnTo>
                  <a:pt x="530987" y="140335"/>
                </a:lnTo>
                <a:lnTo>
                  <a:pt x="534289" y="137922"/>
                </a:lnTo>
                <a:lnTo>
                  <a:pt x="537210" y="134747"/>
                </a:lnTo>
                <a:lnTo>
                  <a:pt x="537083" y="143637"/>
                </a:lnTo>
                <a:lnTo>
                  <a:pt x="550545" y="143764"/>
                </a:lnTo>
                <a:lnTo>
                  <a:pt x="550710" y="134747"/>
                </a:lnTo>
                <a:lnTo>
                  <a:pt x="550735" y="133350"/>
                </a:lnTo>
                <a:lnTo>
                  <a:pt x="551815" y="75438"/>
                </a:lnTo>
                <a:close/>
              </a:path>
              <a:path w="1014729" h="153035">
                <a:moveTo>
                  <a:pt x="627761" y="97663"/>
                </a:moveTo>
                <a:lnTo>
                  <a:pt x="626872" y="91567"/>
                </a:lnTo>
                <a:lnTo>
                  <a:pt x="625094" y="87757"/>
                </a:lnTo>
                <a:lnTo>
                  <a:pt x="624293" y="86106"/>
                </a:lnTo>
                <a:lnTo>
                  <a:pt x="623608" y="84709"/>
                </a:lnTo>
                <a:lnTo>
                  <a:pt x="623189" y="83820"/>
                </a:lnTo>
                <a:lnTo>
                  <a:pt x="620522" y="80772"/>
                </a:lnTo>
                <a:lnTo>
                  <a:pt x="616839" y="78486"/>
                </a:lnTo>
                <a:lnTo>
                  <a:pt x="613283" y="76200"/>
                </a:lnTo>
                <a:lnTo>
                  <a:pt x="609346" y="75057"/>
                </a:lnTo>
                <a:lnTo>
                  <a:pt x="605028" y="74930"/>
                </a:lnTo>
                <a:lnTo>
                  <a:pt x="597281" y="74803"/>
                </a:lnTo>
                <a:lnTo>
                  <a:pt x="590423" y="78105"/>
                </a:lnTo>
                <a:lnTo>
                  <a:pt x="584200" y="84709"/>
                </a:lnTo>
                <a:lnTo>
                  <a:pt x="584327" y="75946"/>
                </a:lnTo>
                <a:lnTo>
                  <a:pt x="570611" y="75692"/>
                </a:lnTo>
                <a:lnTo>
                  <a:pt x="569341" y="144145"/>
                </a:lnTo>
                <a:lnTo>
                  <a:pt x="583184" y="144399"/>
                </a:lnTo>
                <a:lnTo>
                  <a:pt x="584073" y="95504"/>
                </a:lnTo>
                <a:lnTo>
                  <a:pt x="588645" y="89154"/>
                </a:lnTo>
                <a:lnTo>
                  <a:pt x="594106" y="86106"/>
                </a:lnTo>
                <a:lnTo>
                  <a:pt x="600456" y="86233"/>
                </a:lnTo>
                <a:lnTo>
                  <a:pt x="605536" y="86233"/>
                </a:lnTo>
                <a:lnTo>
                  <a:pt x="609092" y="87884"/>
                </a:lnTo>
                <a:lnTo>
                  <a:pt x="611124" y="90932"/>
                </a:lnTo>
                <a:lnTo>
                  <a:pt x="613283" y="93980"/>
                </a:lnTo>
                <a:lnTo>
                  <a:pt x="614172" y="98933"/>
                </a:lnTo>
                <a:lnTo>
                  <a:pt x="613410" y="144907"/>
                </a:lnTo>
                <a:lnTo>
                  <a:pt x="626999" y="145161"/>
                </a:lnTo>
                <a:lnTo>
                  <a:pt x="627761" y="97663"/>
                </a:lnTo>
                <a:close/>
              </a:path>
              <a:path w="1014729" h="153035">
                <a:moveTo>
                  <a:pt x="699135" y="134239"/>
                </a:moveTo>
                <a:lnTo>
                  <a:pt x="695579" y="136525"/>
                </a:lnTo>
                <a:lnTo>
                  <a:pt x="693039" y="137795"/>
                </a:lnTo>
                <a:lnTo>
                  <a:pt x="691388" y="137668"/>
                </a:lnTo>
                <a:lnTo>
                  <a:pt x="689737" y="137668"/>
                </a:lnTo>
                <a:lnTo>
                  <a:pt x="688975" y="136525"/>
                </a:lnTo>
                <a:lnTo>
                  <a:pt x="689102" y="134239"/>
                </a:lnTo>
                <a:lnTo>
                  <a:pt x="689483" y="112141"/>
                </a:lnTo>
                <a:lnTo>
                  <a:pt x="689610" y="95377"/>
                </a:lnTo>
                <a:lnTo>
                  <a:pt x="689229" y="93345"/>
                </a:lnTo>
                <a:lnTo>
                  <a:pt x="688975" y="91313"/>
                </a:lnTo>
                <a:lnTo>
                  <a:pt x="688340" y="89281"/>
                </a:lnTo>
                <a:lnTo>
                  <a:pt x="687882" y="88519"/>
                </a:lnTo>
                <a:lnTo>
                  <a:pt x="687070" y="87122"/>
                </a:lnTo>
                <a:lnTo>
                  <a:pt x="685927" y="85090"/>
                </a:lnTo>
                <a:lnTo>
                  <a:pt x="684657" y="83439"/>
                </a:lnTo>
                <a:lnTo>
                  <a:pt x="683133" y="82169"/>
                </a:lnTo>
                <a:lnTo>
                  <a:pt x="678815" y="78232"/>
                </a:lnTo>
                <a:lnTo>
                  <a:pt x="672846" y="76200"/>
                </a:lnTo>
                <a:lnTo>
                  <a:pt x="655701" y="75819"/>
                </a:lnTo>
                <a:lnTo>
                  <a:pt x="648081" y="78867"/>
                </a:lnTo>
                <a:lnTo>
                  <a:pt x="642620" y="84963"/>
                </a:lnTo>
                <a:lnTo>
                  <a:pt x="642366" y="99695"/>
                </a:lnTo>
                <a:lnTo>
                  <a:pt x="649478" y="92202"/>
                </a:lnTo>
                <a:lnTo>
                  <a:pt x="656844" y="88519"/>
                </a:lnTo>
                <a:lnTo>
                  <a:pt x="672465" y="88773"/>
                </a:lnTo>
                <a:lnTo>
                  <a:pt x="676402" y="92964"/>
                </a:lnTo>
                <a:lnTo>
                  <a:pt x="676275" y="104902"/>
                </a:lnTo>
                <a:lnTo>
                  <a:pt x="676148" y="104952"/>
                </a:lnTo>
                <a:lnTo>
                  <a:pt x="676148" y="112141"/>
                </a:lnTo>
                <a:lnTo>
                  <a:pt x="675767" y="132461"/>
                </a:lnTo>
                <a:lnTo>
                  <a:pt x="672084" y="135890"/>
                </a:lnTo>
                <a:lnTo>
                  <a:pt x="668020" y="137668"/>
                </a:lnTo>
                <a:lnTo>
                  <a:pt x="663702" y="137541"/>
                </a:lnTo>
                <a:lnTo>
                  <a:pt x="660781" y="137541"/>
                </a:lnTo>
                <a:lnTo>
                  <a:pt x="658495" y="136525"/>
                </a:lnTo>
                <a:lnTo>
                  <a:pt x="654939" y="132969"/>
                </a:lnTo>
                <a:lnTo>
                  <a:pt x="654050" y="130556"/>
                </a:lnTo>
                <a:lnTo>
                  <a:pt x="654177" y="124968"/>
                </a:lnTo>
                <a:lnTo>
                  <a:pt x="655193" y="122682"/>
                </a:lnTo>
                <a:lnTo>
                  <a:pt x="657098" y="120904"/>
                </a:lnTo>
                <a:lnTo>
                  <a:pt x="659003" y="118999"/>
                </a:lnTo>
                <a:lnTo>
                  <a:pt x="662305" y="117221"/>
                </a:lnTo>
                <a:lnTo>
                  <a:pt x="667004" y="115443"/>
                </a:lnTo>
                <a:lnTo>
                  <a:pt x="676148" y="112141"/>
                </a:lnTo>
                <a:lnTo>
                  <a:pt x="676148" y="104952"/>
                </a:lnTo>
                <a:lnTo>
                  <a:pt x="640715" y="125476"/>
                </a:lnTo>
                <a:lnTo>
                  <a:pt x="640461" y="134620"/>
                </a:lnTo>
                <a:lnTo>
                  <a:pt x="641985" y="138557"/>
                </a:lnTo>
                <a:lnTo>
                  <a:pt x="645160" y="141732"/>
                </a:lnTo>
                <a:lnTo>
                  <a:pt x="648335" y="145034"/>
                </a:lnTo>
                <a:lnTo>
                  <a:pt x="652272" y="146685"/>
                </a:lnTo>
                <a:lnTo>
                  <a:pt x="656971" y="146685"/>
                </a:lnTo>
                <a:lnTo>
                  <a:pt x="663448" y="146812"/>
                </a:lnTo>
                <a:lnTo>
                  <a:pt x="669671" y="144653"/>
                </a:lnTo>
                <a:lnTo>
                  <a:pt x="675513" y="140335"/>
                </a:lnTo>
                <a:lnTo>
                  <a:pt x="676402" y="144907"/>
                </a:lnTo>
                <a:lnTo>
                  <a:pt x="679831" y="147320"/>
                </a:lnTo>
                <a:lnTo>
                  <a:pt x="685673" y="147320"/>
                </a:lnTo>
                <a:lnTo>
                  <a:pt x="687705" y="147447"/>
                </a:lnTo>
                <a:lnTo>
                  <a:pt x="699033" y="140335"/>
                </a:lnTo>
                <a:lnTo>
                  <a:pt x="699071" y="137795"/>
                </a:lnTo>
                <a:lnTo>
                  <a:pt x="699135" y="134239"/>
                </a:lnTo>
                <a:close/>
              </a:path>
              <a:path w="1014729" h="153035">
                <a:moveTo>
                  <a:pt x="770636" y="100203"/>
                </a:moveTo>
                <a:lnTo>
                  <a:pt x="769747" y="94107"/>
                </a:lnTo>
                <a:lnTo>
                  <a:pt x="767969" y="90170"/>
                </a:lnTo>
                <a:lnTo>
                  <a:pt x="767143" y="88519"/>
                </a:lnTo>
                <a:lnTo>
                  <a:pt x="766445" y="87122"/>
                </a:lnTo>
                <a:lnTo>
                  <a:pt x="766064" y="86360"/>
                </a:lnTo>
                <a:lnTo>
                  <a:pt x="763397" y="83185"/>
                </a:lnTo>
                <a:lnTo>
                  <a:pt x="759714" y="81026"/>
                </a:lnTo>
                <a:lnTo>
                  <a:pt x="756031" y="78740"/>
                </a:lnTo>
                <a:lnTo>
                  <a:pt x="752094" y="77470"/>
                </a:lnTo>
                <a:lnTo>
                  <a:pt x="747903" y="77470"/>
                </a:lnTo>
                <a:lnTo>
                  <a:pt x="740156" y="77343"/>
                </a:lnTo>
                <a:lnTo>
                  <a:pt x="733298" y="80518"/>
                </a:lnTo>
                <a:lnTo>
                  <a:pt x="727075" y="87122"/>
                </a:lnTo>
                <a:lnTo>
                  <a:pt x="727202" y="78486"/>
                </a:lnTo>
                <a:lnTo>
                  <a:pt x="713359" y="78232"/>
                </a:lnTo>
                <a:lnTo>
                  <a:pt x="712216" y="146685"/>
                </a:lnTo>
                <a:lnTo>
                  <a:pt x="726059" y="146939"/>
                </a:lnTo>
                <a:lnTo>
                  <a:pt x="726948" y="98044"/>
                </a:lnTo>
                <a:lnTo>
                  <a:pt x="731520" y="91694"/>
                </a:lnTo>
                <a:lnTo>
                  <a:pt x="736981" y="88519"/>
                </a:lnTo>
                <a:lnTo>
                  <a:pt x="748411" y="88773"/>
                </a:lnTo>
                <a:lnTo>
                  <a:pt x="751967" y="90297"/>
                </a:lnTo>
                <a:lnTo>
                  <a:pt x="756031" y="96393"/>
                </a:lnTo>
                <a:lnTo>
                  <a:pt x="757047" y="101473"/>
                </a:lnTo>
                <a:lnTo>
                  <a:pt x="756285" y="147447"/>
                </a:lnTo>
                <a:lnTo>
                  <a:pt x="769747" y="147701"/>
                </a:lnTo>
                <a:lnTo>
                  <a:pt x="770509" y="108458"/>
                </a:lnTo>
                <a:lnTo>
                  <a:pt x="770636" y="100203"/>
                </a:lnTo>
                <a:close/>
              </a:path>
              <a:path w="1014729" h="153035">
                <a:moveTo>
                  <a:pt x="842010" y="136652"/>
                </a:moveTo>
                <a:lnTo>
                  <a:pt x="838454" y="139065"/>
                </a:lnTo>
                <a:lnTo>
                  <a:pt x="835914" y="140208"/>
                </a:lnTo>
                <a:lnTo>
                  <a:pt x="832612" y="140208"/>
                </a:lnTo>
                <a:lnTo>
                  <a:pt x="832523" y="140081"/>
                </a:lnTo>
                <a:lnTo>
                  <a:pt x="831850" y="139065"/>
                </a:lnTo>
                <a:lnTo>
                  <a:pt x="831951" y="130302"/>
                </a:lnTo>
                <a:lnTo>
                  <a:pt x="832231" y="114681"/>
                </a:lnTo>
                <a:lnTo>
                  <a:pt x="832358" y="107569"/>
                </a:lnTo>
                <a:lnTo>
                  <a:pt x="832485" y="97917"/>
                </a:lnTo>
                <a:lnTo>
                  <a:pt x="832104" y="95885"/>
                </a:lnTo>
                <a:lnTo>
                  <a:pt x="831850" y="93853"/>
                </a:lnTo>
                <a:lnTo>
                  <a:pt x="831088" y="91694"/>
                </a:lnTo>
                <a:lnTo>
                  <a:pt x="830719" y="91059"/>
                </a:lnTo>
                <a:lnTo>
                  <a:pt x="829945" y="89662"/>
                </a:lnTo>
                <a:lnTo>
                  <a:pt x="828802" y="87503"/>
                </a:lnTo>
                <a:lnTo>
                  <a:pt x="827532" y="85852"/>
                </a:lnTo>
                <a:lnTo>
                  <a:pt x="826008" y="84582"/>
                </a:lnTo>
                <a:lnTo>
                  <a:pt x="821690" y="80645"/>
                </a:lnTo>
                <a:lnTo>
                  <a:pt x="815721" y="78613"/>
                </a:lnTo>
                <a:lnTo>
                  <a:pt x="798449" y="78359"/>
                </a:lnTo>
                <a:lnTo>
                  <a:pt x="790829" y="81280"/>
                </a:lnTo>
                <a:lnTo>
                  <a:pt x="785495" y="87376"/>
                </a:lnTo>
                <a:lnTo>
                  <a:pt x="785241" y="102235"/>
                </a:lnTo>
                <a:lnTo>
                  <a:pt x="792353" y="94742"/>
                </a:lnTo>
                <a:lnTo>
                  <a:pt x="799592" y="91059"/>
                </a:lnTo>
                <a:lnTo>
                  <a:pt x="815213" y="91313"/>
                </a:lnTo>
                <a:lnTo>
                  <a:pt x="819277" y="95504"/>
                </a:lnTo>
                <a:lnTo>
                  <a:pt x="819150" y="107315"/>
                </a:lnTo>
                <a:lnTo>
                  <a:pt x="819023" y="107365"/>
                </a:lnTo>
                <a:lnTo>
                  <a:pt x="819023" y="114681"/>
                </a:lnTo>
                <a:lnTo>
                  <a:pt x="818642" y="135001"/>
                </a:lnTo>
                <a:lnTo>
                  <a:pt x="814832" y="138430"/>
                </a:lnTo>
                <a:lnTo>
                  <a:pt x="810895" y="140081"/>
                </a:lnTo>
                <a:lnTo>
                  <a:pt x="806577" y="140081"/>
                </a:lnTo>
                <a:lnTo>
                  <a:pt x="796925" y="133096"/>
                </a:lnTo>
                <a:lnTo>
                  <a:pt x="797052" y="127508"/>
                </a:lnTo>
                <a:lnTo>
                  <a:pt x="819023" y="114681"/>
                </a:lnTo>
                <a:lnTo>
                  <a:pt x="819023" y="107365"/>
                </a:lnTo>
                <a:lnTo>
                  <a:pt x="795909" y="114935"/>
                </a:lnTo>
                <a:lnTo>
                  <a:pt x="791464" y="117475"/>
                </a:lnTo>
                <a:lnTo>
                  <a:pt x="788289" y="120904"/>
                </a:lnTo>
                <a:lnTo>
                  <a:pt x="785114" y="124206"/>
                </a:lnTo>
                <a:lnTo>
                  <a:pt x="783590" y="128016"/>
                </a:lnTo>
                <a:lnTo>
                  <a:pt x="783513" y="130302"/>
                </a:lnTo>
                <a:lnTo>
                  <a:pt x="783424" y="137287"/>
                </a:lnTo>
                <a:lnTo>
                  <a:pt x="784860" y="141097"/>
                </a:lnTo>
                <a:lnTo>
                  <a:pt x="788035" y="144272"/>
                </a:lnTo>
                <a:lnTo>
                  <a:pt x="791083" y="147447"/>
                </a:lnTo>
                <a:lnTo>
                  <a:pt x="795020" y="149098"/>
                </a:lnTo>
                <a:lnTo>
                  <a:pt x="806323" y="149352"/>
                </a:lnTo>
                <a:lnTo>
                  <a:pt x="812546" y="147193"/>
                </a:lnTo>
                <a:lnTo>
                  <a:pt x="818388" y="142875"/>
                </a:lnTo>
                <a:lnTo>
                  <a:pt x="819277" y="147447"/>
                </a:lnTo>
                <a:lnTo>
                  <a:pt x="822706" y="149733"/>
                </a:lnTo>
                <a:lnTo>
                  <a:pt x="828421" y="149860"/>
                </a:lnTo>
                <a:lnTo>
                  <a:pt x="830453" y="149860"/>
                </a:lnTo>
                <a:lnTo>
                  <a:pt x="832485" y="149606"/>
                </a:lnTo>
                <a:lnTo>
                  <a:pt x="834390" y="148844"/>
                </a:lnTo>
                <a:lnTo>
                  <a:pt x="836168" y="148209"/>
                </a:lnTo>
                <a:lnTo>
                  <a:pt x="838708" y="146939"/>
                </a:lnTo>
                <a:lnTo>
                  <a:pt x="841756" y="144907"/>
                </a:lnTo>
                <a:lnTo>
                  <a:pt x="841806" y="142875"/>
                </a:lnTo>
                <a:lnTo>
                  <a:pt x="841895" y="140208"/>
                </a:lnTo>
                <a:lnTo>
                  <a:pt x="842010" y="136652"/>
                </a:lnTo>
                <a:close/>
              </a:path>
              <a:path w="1014729" h="153035">
                <a:moveTo>
                  <a:pt x="913511" y="102616"/>
                </a:moveTo>
                <a:lnTo>
                  <a:pt x="912622" y="96520"/>
                </a:lnTo>
                <a:lnTo>
                  <a:pt x="910844" y="92710"/>
                </a:lnTo>
                <a:lnTo>
                  <a:pt x="910043" y="91059"/>
                </a:lnTo>
                <a:lnTo>
                  <a:pt x="909358" y="89662"/>
                </a:lnTo>
                <a:lnTo>
                  <a:pt x="908939" y="88773"/>
                </a:lnTo>
                <a:lnTo>
                  <a:pt x="906145" y="85725"/>
                </a:lnTo>
                <a:lnTo>
                  <a:pt x="902589" y="83439"/>
                </a:lnTo>
                <a:lnTo>
                  <a:pt x="898906" y="81153"/>
                </a:lnTo>
                <a:lnTo>
                  <a:pt x="894969" y="80010"/>
                </a:lnTo>
                <a:lnTo>
                  <a:pt x="890778" y="80010"/>
                </a:lnTo>
                <a:lnTo>
                  <a:pt x="883031" y="79756"/>
                </a:lnTo>
                <a:lnTo>
                  <a:pt x="876173" y="83058"/>
                </a:lnTo>
                <a:lnTo>
                  <a:pt x="869950" y="89662"/>
                </a:lnTo>
                <a:lnTo>
                  <a:pt x="870077" y="80899"/>
                </a:lnTo>
                <a:lnTo>
                  <a:pt x="856234" y="80645"/>
                </a:lnTo>
                <a:lnTo>
                  <a:pt x="855091" y="149098"/>
                </a:lnTo>
                <a:lnTo>
                  <a:pt x="868934" y="149352"/>
                </a:lnTo>
                <a:lnTo>
                  <a:pt x="869696" y="100457"/>
                </a:lnTo>
                <a:lnTo>
                  <a:pt x="874268" y="94234"/>
                </a:lnTo>
                <a:lnTo>
                  <a:pt x="879856" y="91059"/>
                </a:lnTo>
                <a:lnTo>
                  <a:pt x="891286" y="91313"/>
                </a:lnTo>
                <a:lnTo>
                  <a:pt x="894715" y="92837"/>
                </a:lnTo>
                <a:lnTo>
                  <a:pt x="896874" y="95885"/>
                </a:lnTo>
                <a:lnTo>
                  <a:pt x="898906" y="98933"/>
                </a:lnTo>
                <a:lnTo>
                  <a:pt x="899922" y="103886"/>
                </a:lnTo>
                <a:lnTo>
                  <a:pt x="899160" y="149860"/>
                </a:lnTo>
                <a:lnTo>
                  <a:pt x="912622" y="150114"/>
                </a:lnTo>
                <a:lnTo>
                  <a:pt x="913384" y="110998"/>
                </a:lnTo>
                <a:lnTo>
                  <a:pt x="913511" y="102616"/>
                </a:lnTo>
                <a:close/>
              </a:path>
              <a:path w="1014729" h="153035">
                <a:moveTo>
                  <a:pt x="984758" y="139192"/>
                </a:moveTo>
                <a:lnTo>
                  <a:pt x="981329" y="141605"/>
                </a:lnTo>
                <a:lnTo>
                  <a:pt x="978662" y="142748"/>
                </a:lnTo>
                <a:lnTo>
                  <a:pt x="977138" y="142748"/>
                </a:lnTo>
                <a:lnTo>
                  <a:pt x="975487" y="142621"/>
                </a:lnTo>
                <a:lnTo>
                  <a:pt x="974801" y="141605"/>
                </a:lnTo>
                <a:lnTo>
                  <a:pt x="974915" y="127635"/>
                </a:lnTo>
                <a:lnTo>
                  <a:pt x="975106" y="117094"/>
                </a:lnTo>
                <a:lnTo>
                  <a:pt x="975233" y="110109"/>
                </a:lnTo>
                <a:lnTo>
                  <a:pt x="975233" y="100457"/>
                </a:lnTo>
                <a:lnTo>
                  <a:pt x="974725" y="96266"/>
                </a:lnTo>
                <a:lnTo>
                  <a:pt x="973963" y="94234"/>
                </a:lnTo>
                <a:lnTo>
                  <a:pt x="973556" y="93472"/>
                </a:lnTo>
                <a:lnTo>
                  <a:pt x="972820" y="92075"/>
                </a:lnTo>
                <a:lnTo>
                  <a:pt x="971677" y="90043"/>
                </a:lnTo>
                <a:lnTo>
                  <a:pt x="970407" y="88392"/>
                </a:lnTo>
                <a:lnTo>
                  <a:pt x="968883" y="87122"/>
                </a:lnTo>
                <a:lnTo>
                  <a:pt x="964565" y="83185"/>
                </a:lnTo>
                <a:lnTo>
                  <a:pt x="958596" y="81153"/>
                </a:lnTo>
                <a:lnTo>
                  <a:pt x="941324" y="80772"/>
                </a:lnTo>
                <a:lnTo>
                  <a:pt x="933704" y="83820"/>
                </a:lnTo>
                <a:lnTo>
                  <a:pt x="928370" y="89916"/>
                </a:lnTo>
                <a:lnTo>
                  <a:pt x="928116" y="104775"/>
                </a:lnTo>
                <a:lnTo>
                  <a:pt x="935228" y="97155"/>
                </a:lnTo>
                <a:lnTo>
                  <a:pt x="942467" y="93472"/>
                </a:lnTo>
                <a:lnTo>
                  <a:pt x="958088" y="93726"/>
                </a:lnTo>
                <a:lnTo>
                  <a:pt x="962152" y="97917"/>
                </a:lnTo>
                <a:lnTo>
                  <a:pt x="962025" y="106172"/>
                </a:lnTo>
                <a:lnTo>
                  <a:pt x="961898" y="109855"/>
                </a:lnTo>
                <a:lnTo>
                  <a:pt x="961771" y="109905"/>
                </a:lnTo>
                <a:lnTo>
                  <a:pt x="961771" y="117094"/>
                </a:lnTo>
                <a:lnTo>
                  <a:pt x="961517" y="137414"/>
                </a:lnTo>
                <a:lnTo>
                  <a:pt x="957707" y="140970"/>
                </a:lnTo>
                <a:lnTo>
                  <a:pt x="953770" y="142621"/>
                </a:lnTo>
                <a:lnTo>
                  <a:pt x="949452" y="142494"/>
                </a:lnTo>
                <a:lnTo>
                  <a:pt x="946531" y="142494"/>
                </a:lnTo>
                <a:lnTo>
                  <a:pt x="944245" y="141478"/>
                </a:lnTo>
                <a:lnTo>
                  <a:pt x="940689" y="137922"/>
                </a:lnTo>
                <a:lnTo>
                  <a:pt x="939800" y="135636"/>
                </a:lnTo>
                <a:lnTo>
                  <a:pt x="939927" y="129921"/>
                </a:lnTo>
                <a:lnTo>
                  <a:pt x="940816" y="127635"/>
                </a:lnTo>
                <a:lnTo>
                  <a:pt x="942848" y="125857"/>
                </a:lnTo>
                <a:lnTo>
                  <a:pt x="944753" y="124079"/>
                </a:lnTo>
                <a:lnTo>
                  <a:pt x="948055" y="122174"/>
                </a:lnTo>
                <a:lnTo>
                  <a:pt x="952627" y="120523"/>
                </a:lnTo>
                <a:lnTo>
                  <a:pt x="961771" y="117094"/>
                </a:lnTo>
                <a:lnTo>
                  <a:pt x="961771" y="109905"/>
                </a:lnTo>
                <a:lnTo>
                  <a:pt x="944499" y="115443"/>
                </a:lnTo>
                <a:lnTo>
                  <a:pt x="926211" y="139573"/>
                </a:lnTo>
                <a:lnTo>
                  <a:pt x="927735" y="143510"/>
                </a:lnTo>
                <a:lnTo>
                  <a:pt x="933958" y="149987"/>
                </a:lnTo>
                <a:lnTo>
                  <a:pt x="937895" y="151638"/>
                </a:lnTo>
                <a:lnTo>
                  <a:pt x="942721" y="151765"/>
                </a:lnTo>
                <a:lnTo>
                  <a:pt x="949198" y="151765"/>
                </a:lnTo>
                <a:lnTo>
                  <a:pt x="955294" y="149733"/>
                </a:lnTo>
                <a:lnTo>
                  <a:pt x="961136" y="145288"/>
                </a:lnTo>
                <a:lnTo>
                  <a:pt x="962152" y="149860"/>
                </a:lnTo>
                <a:lnTo>
                  <a:pt x="965581" y="152273"/>
                </a:lnTo>
                <a:lnTo>
                  <a:pt x="971296" y="152400"/>
                </a:lnTo>
                <a:lnTo>
                  <a:pt x="973328" y="152400"/>
                </a:lnTo>
                <a:lnTo>
                  <a:pt x="975360" y="152019"/>
                </a:lnTo>
                <a:lnTo>
                  <a:pt x="977138" y="151384"/>
                </a:lnTo>
                <a:lnTo>
                  <a:pt x="979043" y="150749"/>
                </a:lnTo>
                <a:lnTo>
                  <a:pt x="981583" y="149352"/>
                </a:lnTo>
                <a:lnTo>
                  <a:pt x="984631" y="147447"/>
                </a:lnTo>
                <a:lnTo>
                  <a:pt x="984656" y="145288"/>
                </a:lnTo>
                <a:lnTo>
                  <a:pt x="984694" y="142748"/>
                </a:lnTo>
                <a:lnTo>
                  <a:pt x="984758" y="139192"/>
                </a:lnTo>
                <a:close/>
              </a:path>
              <a:path w="1014729" h="153035">
                <a:moveTo>
                  <a:pt x="1014476" y="141859"/>
                </a:moveTo>
                <a:lnTo>
                  <a:pt x="1013714" y="139700"/>
                </a:lnTo>
                <a:lnTo>
                  <a:pt x="1010158" y="136144"/>
                </a:lnTo>
                <a:lnTo>
                  <a:pt x="1007999" y="135255"/>
                </a:lnTo>
                <a:lnTo>
                  <a:pt x="1002919" y="135128"/>
                </a:lnTo>
                <a:lnTo>
                  <a:pt x="1000760" y="136017"/>
                </a:lnTo>
                <a:lnTo>
                  <a:pt x="997331" y="139319"/>
                </a:lnTo>
                <a:lnTo>
                  <a:pt x="996442" y="141478"/>
                </a:lnTo>
                <a:lnTo>
                  <a:pt x="996315" y="146431"/>
                </a:lnTo>
                <a:lnTo>
                  <a:pt x="997077" y="148590"/>
                </a:lnTo>
                <a:lnTo>
                  <a:pt x="1000506" y="152019"/>
                </a:lnTo>
                <a:lnTo>
                  <a:pt x="1002665" y="152908"/>
                </a:lnTo>
                <a:lnTo>
                  <a:pt x="1007745" y="153035"/>
                </a:lnTo>
                <a:lnTo>
                  <a:pt x="1009904" y="152146"/>
                </a:lnTo>
                <a:lnTo>
                  <a:pt x="1013587" y="148844"/>
                </a:lnTo>
                <a:lnTo>
                  <a:pt x="1014476" y="146812"/>
                </a:lnTo>
                <a:lnTo>
                  <a:pt x="1014476" y="141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6492" y="2129472"/>
            <a:ext cx="9920605" cy="804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3040" indent="-180975">
              <a:lnSpc>
                <a:spcPts val="2035"/>
              </a:lnSpc>
              <a:spcBef>
                <a:spcPts val="125"/>
              </a:spcBef>
              <a:buFont typeface="Arial"/>
              <a:buChar char="◦"/>
              <a:tabLst>
                <a:tab pos="193675" algn="l"/>
              </a:tabLst>
            </a:pP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Kunanan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uspešno</a:t>
            </a:r>
            <a:r>
              <a:rPr sz="17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izbegavao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vlasti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Majamiju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dva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meseca,</a:t>
            </a:r>
            <a:r>
              <a:rPr sz="17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čak</a:t>
            </a:r>
            <a:r>
              <a:rPr sz="1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načao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FBI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listi</a:t>
            </a:r>
            <a:r>
              <a:rPr sz="1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najtraženijih</a:t>
            </a:r>
            <a:r>
              <a:rPr sz="17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junu.</a:t>
            </a:r>
            <a:r>
              <a:rPr sz="17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45" dirty="0">
                <a:solidFill>
                  <a:srgbClr val="FFFFFF"/>
                </a:solidFill>
                <a:latin typeface="Trebuchet MS"/>
                <a:cs typeface="Trebuchet MS"/>
              </a:rPr>
              <a:t>Jutra,</a:t>
            </a:r>
            <a:endParaRPr sz="1700">
              <a:latin typeface="Trebuchet MS"/>
              <a:cs typeface="Trebuchet MS"/>
            </a:endParaRPr>
          </a:p>
          <a:p>
            <a:pPr marL="193040">
              <a:lnSpc>
                <a:spcPts val="2030"/>
              </a:lnSpc>
            </a:pP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15.</a:t>
            </a:r>
            <a:r>
              <a:rPr sz="17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65" dirty="0">
                <a:solidFill>
                  <a:srgbClr val="FFFFFF"/>
                </a:solidFill>
                <a:latin typeface="Trebuchet MS"/>
                <a:cs typeface="Trebuchet MS"/>
              </a:rPr>
              <a:t>jula,</a:t>
            </a:r>
            <a:r>
              <a:rPr sz="17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čekao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ispred</a:t>
            </a:r>
            <a:r>
              <a:rPr sz="17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Versaćejeve</a:t>
            </a:r>
            <a:r>
              <a:rPr sz="17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vile,</a:t>
            </a:r>
            <a:r>
              <a:rPr sz="17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dok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dizajner</a:t>
            </a:r>
            <a:r>
              <a:rPr sz="17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30" dirty="0">
                <a:solidFill>
                  <a:srgbClr val="FFFFFF"/>
                </a:solidFill>
                <a:latin typeface="Trebuchet MS"/>
                <a:cs typeface="Trebuchet MS"/>
              </a:rPr>
              <a:t>nije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vratio</a:t>
            </a:r>
            <a:r>
              <a:rPr sz="1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Trebuchet MS"/>
                <a:cs typeface="Trebuchet MS"/>
              </a:rPr>
              <a:t>kući</a:t>
            </a:r>
            <a:r>
              <a:rPr sz="1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svoje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jutarnje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šetnje</a:t>
            </a:r>
            <a:r>
              <a:rPr sz="17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tog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Trebuchet MS"/>
                <a:cs typeface="Trebuchet MS"/>
              </a:rPr>
              <a:t>jutra,</a:t>
            </a:r>
            <a:r>
              <a:rPr sz="17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1700">
              <a:latin typeface="Trebuchet MS"/>
              <a:cs typeface="Trebuchet MS"/>
            </a:endParaRPr>
          </a:p>
          <a:p>
            <a:pPr marL="193040">
              <a:lnSpc>
                <a:spcPts val="2035"/>
              </a:lnSpc>
            </a:pP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upucao </a:t>
            </a:r>
            <a:r>
              <a:rPr sz="1700" spc="-135" dirty="0">
                <a:solidFill>
                  <a:srgbClr val="FFFFFF"/>
                </a:solidFill>
                <a:latin typeface="Trebuchet MS"/>
                <a:cs typeface="Trebuchet MS"/>
              </a:rPr>
              <a:t>ga 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dva 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puta 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40" dirty="0">
                <a:solidFill>
                  <a:srgbClr val="FFFFFF"/>
                </a:solidFill>
                <a:latin typeface="Trebuchet MS"/>
                <a:cs typeface="Trebuchet MS"/>
              </a:rPr>
              <a:t>glavu.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887" y="242887"/>
            <a:ext cx="11715750" cy="6381750"/>
          </a:xfrm>
          <a:custGeom>
            <a:avLst/>
            <a:gdLst/>
            <a:ahLst/>
            <a:cxnLst/>
            <a:rect l="l" t="t" r="r" b="b"/>
            <a:pathLst>
              <a:path w="11715750" h="6381750">
                <a:moveTo>
                  <a:pt x="0" y="6381750"/>
                </a:moveTo>
                <a:lnTo>
                  <a:pt x="11715750" y="6381750"/>
                </a:lnTo>
                <a:lnTo>
                  <a:pt x="11715750" y="0"/>
                </a:lnTo>
                <a:lnTo>
                  <a:pt x="0" y="0"/>
                </a:lnTo>
                <a:lnTo>
                  <a:pt x="0" y="6381750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58781" y="6338570"/>
            <a:ext cx="197167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Versaćijeva </a:t>
            </a:r>
            <a:r>
              <a:rPr sz="1400" spc="-110" dirty="0">
                <a:solidFill>
                  <a:srgbClr val="FFFFFF"/>
                </a:solidFill>
                <a:latin typeface="Trebuchet MS"/>
                <a:cs typeface="Trebuchet MS"/>
              </a:rPr>
              <a:t>vila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Trebuchet MS"/>
                <a:cs typeface="Trebuchet MS"/>
              </a:rPr>
              <a:t>Majamiju.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496050"/>
            <a:chOff x="0" y="0"/>
            <a:chExt cx="12192000" cy="6496050"/>
          </a:xfrm>
        </p:grpSpPr>
        <p:sp>
          <p:nvSpPr>
            <p:cNvPr id="3" name="object 3"/>
            <p:cNvSpPr/>
            <p:nvPr/>
          </p:nvSpPr>
          <p:spPr>
            <a:xfrm>
              <a:off x="1238250" y="1200086"/>
              <a:ext cx="9710801" cy="4433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2625" y="1414525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4533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4533900"/>
            <a:ext cx="12192000" cy="2324100"/>
          </a:xfrm>
          <a:custGeom>
            <a:avLst/>
            <a:gdLst/>
            <a:ahLst/>
            <a:cxnLst/>
            <a:rect l="l" t="t" r="r" b="b"/>
            <a:pathLst>
              <a:path w="12192000" h="2324100">
                <a:moveTo>
                  <a:pt x="12192000" y="0"/>
                </a:moveTo>
                <a:lnTo>
                  <a:pt x="0" y="0"/>
                </a:lnTo>
                <a:lnTo>
                  <a:pt x="0" y="2324100"/>
                </a:lnTo>
                <a:lnTo>
                  <a:pt x="12192000" y="23241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687" y="4700587"/>
            <a:ext cx="11868150" cy="2000250"/>
          </a:xfrm>
          <a:prstGeom prst="rect">
            <a:avLst/>
          </a:prstGeom>
          <a:solidFill>
            <a:srgbClr val="404040"/>
          </a:solidFill>
          <a:ln w="9534">
            <a:solidFill>
              <a:srgbClr val="FFFFFF"/>
            </a:solidFill>
          </a:ln>
        </p:spPr>
        <p:txBody>
          <a:bodyPr vert="horz" wrap="square" lIns="0" tIns="29464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2320"/>
              </a:spcBef>
            </a:pPr>
            <a:r>
              <a:rPr sz="4400" spc="105" dirty="0"/>
              <a:t>TRAGOVI</a:t>
            </a:r>
            <a:r>
              <a:rPr sz="4400" spc="-570" dirty="0"/>
              <a:t> </a:t>
            </a:r>
            <a:r>
              <a:rPr sz="4400" spc="95" dirty="0"/>
              <a:t>SA</a:t>
            </a:r>
            <a:r>
              <a:rPr sz="4400" spc="-380" dirty="0"/>
              <a:t> </a:t>
            </a:r>
            <a:r>
              <a:rPr sz="4400" spc="-25" dirty="0"/>
              <a:t>MESTA</a:t>
            </a:r>
            <a:r>
              <a:rPr sz="4400" spc="-465" dirty="0"/>
              <a:t> </a:t>
            </a:r>
            <a:r>
              <a:rPr sz="4400" spc="-30" dirty="0"/>
              <a:t>UBISTVA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550" y="228600"/>
            <a:ext cx="11725275" cy="6381750"/>
          </a:xfrm>
          <a:custGeom>
            <a:avLst/>
            <a:gdLst/>
            <a:ahLst/>
            <a:cxnLst/>
            <a:rect l="l" t="t" r="r" b="b"/>
            <a:pathLst>
              <a:path w="11725275" h="6381750">
                <a:moveTo>
                  <a:pt x="11725275" y="0"/>
                </a:moveTo>
                <a:lnTo>
                  <a:pt x="0" y="0"/>
                </a:lnTo>
                <a:lnTo>
                  <a:pt x="0" y="6381750"/>
                </a:lnTo>
                <a:lnTo>
                  <a:pt x="11725275" y="6381750"/>
                </a:lnTo>
                <a:lnTo>
                  <a:pt x="1172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5394" y="2475928"/>
            <a:ext cx="9347200" cy="303974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985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50" dirty="0">
                <a:latin typeface="Trebuchet MS"/>
                <a:cs typeface="Trebuchet MS"/>
              </a:rPr>
              <a:t>Na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mestu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ubistva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su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pronađeni,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pored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tela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žrtve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i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biološki</a:t>
            </a:r>
            <a:r>
              <a:rPr sz="1700" spc="-200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tragovi,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odnosno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tragovi</a:t>
            </a:r>
            <a:r>
              <a:rPr sz="1700" spc="-22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krvi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žrtve.</a:t>
            </a:r>
            <a:endParaRPr sz="1700">
              <a:latin typeface="Trebuchet MS"/>
              <a:cs typeface="Trebuchet MS"/>
            </a:endParaRPr>
          </a:p>
          <a:p>
            <a:pPr marL="193675" marR="122555" indent="-180975">
              <a:lnSpc>
                <a:spcPts val="2030"/>
              </a:lnSpc>
              <a:spcBef>
                <a:spcPts val="965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-60" dirty="0">
                <a:latin typeface="Trebuchet MS"/>
                <a:cs typeface="Trebuchet MS"/>
              </a:rPr>
              <a:t>Izvršena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175" dirty="0">
                <a:latin typeface="Trebuchet MS"/>
                <a:cs typeface="Trebuchet MS"/>
              </a:rPr>
              <a:t>je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identifikacija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žrtve,</a:t>
            </a:r>
            <a:r>
              <a:rPr sz="1700" spc="-295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mada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to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u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5" dirty="0">
                <a:latin typeface="Trebuchet MS"/>
                <a:cs typeface="Trebuchet MS"/>
              </a:rPr>
              <a:t>ovom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slučaju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i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-130" dirty="0">
                <a:latin typeface="Trebuchet MS"/>
                <a:cs typeface="Trebuchet MS"/>
              </a:rPr>
              <a:t>nije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bilo</a:t>
            </a:r>
            <a:r>
              <a:rPr sz="1700" spc="-10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toliko</a:t>
            </a:r>
            <a:r>
              <a:rPr sz="1700" spc="-105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teško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pošto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se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radi</a:t>
            </a:r>
            <a:r>
              <a:rPr sz="1700" spc="-140" dirty="0">
                <a:latin typeface="Trebuchet MS"/>
                <a:cs typeface="Trebuchet MS"/>
              </a:rPr>
              <a:t> </a:t>
            </a:r>
            <a:r>
              <a:rPr sz="1700" spc="40" dirty="0">
                <a:latin typeface="Trebuchet MS"/>
                <a:cs typeface="Trebuchet MS"/>
              </a:rPr>
              <a:t>o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poznatom  </a:t>
            </a:r>
            <a:r>
              <a:rPr sz="1700" spc="-105" dirty="0">
                <a:latin typeface="Trebuchet MS"/>
                <a:cs typeface="Trebuchet MS"/>
              </a:rPr>
              <a:t>dizajneru.</a:t>
            </a:r>
            <a:endParaRPr sz="1700">
              <a:latin typeface="Trebuchet MS"/>
              <a:cs typeface="Trebuchet MS"/>
            </a:endParaRPr>
          </a:p>
          <a:p>
            <a:pPr marL="193675" indent="-180975">
              <a:lnSpc>
                <a:spcPct val="100000"/>
              </a:lnSpc>
              <a:spcBef>
                <a:spcPts val="819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50" dirty="0">
                <a:latin typeface="Trebuchet MS"/>
                <a:cs typeface="Trebuchet MS"/>
              </a:rPr>
              <a:t>Na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osnovu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tragova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slivanja</a:t>
            </a:r>
            <a:r>
              <a:rPr sz="1700" spc="-19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krvi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i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položaja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130" dirty="0">
                <a:latin typeface="Trebuchet MS"/>
                <a:cs typeface="Trebuchet MS"/>
              </a:rPr>
              <a:t>leša,</a:t>
            </a:r>
            <a:r>
              <a:rPr sz="1700" spc="-295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kao</a:t>
            </a:r>
            <a:r>
              <a:rPr sz="1700" spc="-10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i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pronađenih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čaura,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utvrđeno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175" dirty="0">
                <a:latin typeface="Trebuchet MS"/>
                <a:cs typeface="Trebuchet MS"/>
              </a:rPr>
              <a:t>je</a:t>
            </a:r>
            <a:r>
              <a:rPr sz="1700" spc="-14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da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se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radi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40" dirty="0">
                <a:latin typeface="Trebuchet MS"/>
                <a:cs typeface="Trebuchet MS"/>
              </a:rPr>
              <a:t>o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ubistvu</a:t>
            </a:r>
            <a:endParaRPr sz="1700">
              <a:latin typeface="Trebuchet MS"/>
              <a:cs typeface="Trebuchet MS"/>
            </a:endParaRPr>
          </a:p>
          <a:p>
            <a:pPr marL="193675">
              <a:lnSpc>
                <a:spcPct val="100000"/>
              </a:lnSpc>
              <a:spcBef>
                <a:spcPts val="65"/>
              </a:spcBef>
            </a:pPr>
            <a:r>
              <a:rPr sz="1700" spc="-80" dirty="0">
                <a:latin typeface="Trebuchet MS"/>
                <a:cs typeface="Trebuchet MS"/>
              </a:rPr>
              <a:t>korišćenjem </a:t>
            </a:r>
            <a:r>
              <a:rPr sz="1700" spc="-65" dirty="0">
                <a:latin typeface="Trebuchet MS"/>
                <a:cs typeface="Trebuchet MS"/>
              </a:rPr>
              <a:t>vatrenog</a:t>
            </a:r>
            <a:r>
              <a:rPr sz="1700" spc="-30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oružja.</a:t>
            </a:r>
            <a:endParaRPr sz="1700">
              <a:latin typeface="Trebuchet MS"/>
              <a:cs typeface="Trebuchet MS"/>
            </a:endParaRPr>
          </a:p>
          <a:p>
            <a:pPr marL="193675" indent="-180975">
              <a:lnSpc>
                <a:spcPts val="2035"/>
              </a:lnSpc>
              <a:spcBef>
                <a:spcPts val="890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-50" dirty="0">
                <a:latin typeface="Trebuchet MS"/>
                <a:cs typeface="Trebuchet MS"/>
              </a:rPr>
              <a:t>Pre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vršenja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uviđaja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mesto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zločina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175" dirty="0">
                <a:latin typeface="Trebuchet MS"/>
                <a:cs typeface="Trebuchet MS"/>
              </a:rPr>
              <a:t>je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obezbeđene,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5" dirty="0">
                <a:latin typeface="Trebuchet MS"/>
                <a:cs typeface="Trebuchet MS"/>
              </a:rPr>
              <a:t>odnosno</a:t>
            </a:r>
            <a:r>
              <a:rPr sz="1700" spc="-254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ograđeno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žutom</a:t>
            </a:r>
            <a:r>
              <a:rPr sz="1700" spc="-254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trakom,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kako</a:t>
            </a:r>
            <a:r>
              <a:rPr sz="1700" spc="-10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se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ne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bi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uništili</a:t>
            </a:r>
            <a:endParaRPr sz="1700">
              <a:latin typeface="Trebuchet MS"/>
              <a:cs typeface="Trebuchet MS"/>
            </a:endParaRPr>
          </a:p>
          <a:p>
            <a:pPr marL="193675">
              <a:lnSpc>
                <a:spcPts val="2035"/>
              </a:lnSpc>
            </a:pPr>
            <a:r>
              <a:rPr sz="1700" spc="-65" dirty="0">
                <a:latin typeface="Trebuchet MS"/>
                <a:cs typeface="Trebuchet MS"/>
              </a:rPr>
              <a:t>tragovi </a:t>
            </a:r>
            <a:r>
              <a:rPr sz="1700" spc="-110" dirty="0">
                <a:latin typeface="Trebuchet MS"/>
                <a:cs typeface="Trebuchet MS"/>
              </a:rPr>
              <a:t>i</a:t>
            </a:r>
            <a:r>
              <a:rPr sz="1700" spc="-140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dokazi.</a:t>
            </a:r>
            <a:endParaRPr sz="1700">
              <a:latin typeface="Trebuchet MS"/>
              <a:cs typeface="Trebuchet MS"/>
            </a:endParaRPr>
          </a:p>
          <a:p>
            <a:pPr marL="193675" indent="-180975">
              <a:lnSpc>
                <a:spcPct val="100000"/>
              </a:lnSpc>
              <a:spcBef>
                <a:spcPts val="885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-65" dirty="0">
                <a:latin typeface="Trebuchet MS"/>
                <a:cs typeface="Trebuchet MS"/>
              </a:rPr>
              <a:t>Svi tragovi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su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obeleženi</a:t>
            </a:r>
            <a:r>
              <a:rPr sz="1700" spc="-20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brojevima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i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zatim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fotografisani,</a:t>
            </a:r>
            <a:r>
              <a:rPr sz="1700" spc="-37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pa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odloženi</a:t>
            </a:r>
            <a:r>
              <a:rPr sz="1700" spc="-21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u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papirne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kese,</a:t>
            </a:r>
            <a:r>
              <a:rPr sz="1700" spc="-21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kako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se </a:t>
            </a:r>
            <a:r>
              <a:rPr sz="1700" spc="-70" dirty="0">
                <a:latin typeface="Trebuchet MS"/>
                <a:cs typeface="Trebuchet MS"/>
              </a:rPr>
              <a:t>ne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bi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oštetili.</a:t>
            </a:r>
            <a:endParaRPr sz="1700">
              <a:latin typeface="Trebuchet MS"/>
              <a:cs typeface="Trebuchet MS"/>
            </a:endParaRPr>
          </a:p>
          <a:p>
            <a:pPr marL="193675" indent="-180975">
              <a:lnSpc>
                <a:spcPct val="100000"/>
              </a:lnSpc>
              <a:spcBef>
                <a:spcPts val="890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1700" spc="50" dirty="0">
                <a:latin typeface="Trebuchet MS"/>
                <a:cs typeface="Trebuchet MS"/>
              </a:rPr>
              <a:t>Na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osnovu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tragova</a:t>
            </a:r>
            <a:r>
              <a:rPr sz="1700" spc="-210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se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rebuchet MS"/>
                <a:cs typeface="Trebuchet MS"/>
              </a:rPr>
              <a:t>može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identifikovati</a:t>
            </a:r>
            <a:r>
              <a:rPr sz="1700" spc="-19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predmet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ili</a:t>
            </a:r>
            <a:r>
              <a:rPr sz="1700" spc="-220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određena</a:t>
            </a:r>
            <a:r>
              <a:rPr sz="1700" spc="-204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osoba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koja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175" dirty="0">
                <a:latin typeface="Trebuchet MS"/>
                <a:cs typeface="Trebuchet MS"/>
              </a:rPr>
              <a:t>je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bila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na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licu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mesta.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238125" y="238125"/>
              <a:ext cx="11715750" cy="6381750"/>
            </a:xfrm>
            <a:custGeom>
              <a:avLst/>
              <a:gdLst/>
              <a:ahLst/>
              <a:cxnLst/>
              <a:rect l="l" t="t" r="r" b="b"/>
              <a:pathLst>
                <a:path w="11715750" h="6381750">
                  <a:moveTo>
                    <a:pt x="1171575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11715750" y="6381750"/>
                  </a:lnTo>
                  <a:lnTo>
                    <a:pt x="11715750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6237" y="376237"/>
              <a:ext cx="11449050" cy="6115050"/>
            </a:xfrm>
            <a:custGeom>
              <a:avLst/>
              <a:gdLst/>
              <a:ahLst/>
              <a:cxnLst/>
              <a:rect l="l" t="t" r="r" b="b"/>
              <a:pathLst>
                <a:path w="11449050" h="6115050">
                  <a:moveTo>
                    <a:pt x="0" y="6115050"/>
                  </a:moveTo>
                  <a:lnTo>
                    <a:pt x="11449050" y="6115050"/>
                  </a:lnTo>
                  <a:lnTo>
                    <a:pt x="11449050" y="0"/>
                  </a:lnTo>
                  <a:lnTo>
                    <a:pt x="0" y="0"/>
                  </a:lnTo>
                  <a:lnTo>
                    <a:pt x="0" y="611505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125" y="238125"/>
              <a:ext cx="4419600" cy="6381750"/>
            </a:xfrm>
            <a:custGeom>
              <a:avLst/>
              <a:gdLst/>
              <a:ahLst/>
              <a:cxnLst/>
              <a:rect l="l" t="t" r="r" b="b"/>
              <a:pathLst>
                <a:path w="4419600" h="6381750">
                  <a:moveTo>
                    <a:pt x="4419600" y="0"/>
                  </a:moveTo>
                  <a:lnTo>
                    <a:pt x="0" y="0"/>
                  </a:lnTo>
                  <a:lnTo>
                    <a:pt x="0" y="6381750"/>
                  </a:lnTo>
                  <a:lnTo>
                    <a:pt x="4419600" y="638175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1487" y="471487"/>
            <a:ext cx="3952875" cy="5924550"/>
          </a:xfrm>
          <a:prstGeom prst="rect">
            <a:avLst/>
          </a:prstGeom>
          <a:solidFill>
            <a:srgbClr val="000000">
              <a:alpha val="59999"/>
            </a:srgbClr>
          </a:solidFill>
          <a:ln w="953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100">
              <a:latin typeface="Times New Roman"/>
              <a:cs typeface="Times New Roman"/>
            </a:endParaRPr>
          </a:p>
          <a:p>
            <a:pPr marL="773430" marR="774065" indent="9525" algn="ctr">
              <a:lnSpc>
                <a:spcPct val="90300"/>
              </a:lnSpc>
              <a:spcBef>
                <a:spcPts val="4195"/>
              </a:spcBef>
            </a:pPr>
            <a:r>
              <a:rPr sz="4400" spc="1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400" spc="1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400" spc="1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400" spc="31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4400" spc="5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400" spc="1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4400" spc="-125" dirty="0">
                <a:solidFill>
                  <a:srgbClr val="FFFFFF"/>
                </a:solidFill>
                <a:latin typeface="Trebuchet MS"/>
                <a:cs typeface="Trebuchet MS"/>
              </a:rPr>
              <a:t>I  </a:t>
            </a:r>
            <a:r>
              <a:rPr sz="4400" spc="395" dirty="0">
                <a:solidFill>
                  <a:srgbClr val="FFFFFF"/>
                </a:solidFill>
                <a:latin typeface="Trebuchet MS"/>
                <a:cs typeface="Trebuchet MS"/>
              </a:rPr>
              <a:t>KOD  </a:t>
            </a:r>
            <a:r>
              <a:rPr sz="4400" spc="29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4400" spc="-1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4400" spc="-1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400" spc="-9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400" spc="-3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400" spc="-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400" spc="-26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4400" spc="3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1329" y="1696402"/>
            <a:ext cx="5464175" cy="3195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3675" marR="5080" indent="-180975">
              <a:lnSpc>
                <a:spcPct val="100000"/>
              </a:lnSpc>
              <a:spcBef>
                <a:spcPts val="125"/>
              </a:spcBef>
              <a:buFont typeface="Arial"/>
              <a:buChar char="◦"/>
              <a:tabLst>
                <a:tab pos="193675" algn="l"/>
              </a:tabLst>
            </a:pP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Krivična 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dela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ubistava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prate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specifični tragovi: 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tragovi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na 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lešu,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tragovi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borbe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na 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lešu,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tragovi 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koji 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ukazuju na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način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sredstvo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izvršenja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krivičnog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dela 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(vrsta 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oružja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ili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oruđa),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tragovi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na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oružju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oruđu, 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tragovi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kretanja,</a:t>
            </a:r>
            <a:r>
              <a:rPr sz="2000" spc="-4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specifični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tragovi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(mrlje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krvi,</a:t>
            </a:r>
            <a:r>
              <a:rPr sz="2000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mesta 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kojih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zrno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vatrenog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oružja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odbilo,</a:t>
            </a:r>
            <a:r>
              <a:rPr sz="2000" spc="-4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zrno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zidu, 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ostaci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kose...),</a:t>
            </a:r>
            <a:r>
              <a:rPr sz="20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tragovi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0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učiniocu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kod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učinioca.</a:t>
            </a:r>
            <a:endParaRPr sz="2000">
              <a:latin typeface="Trebuchet MS"/>
              <a:cs typeface="Trebuchet MS"/>
            </a:endParaRPr>
          </a:p>
          <a:p>
            <a:pPr marL="193675" marR="43815" indent="-180975">
              <a:lnSpc>
                <a:spcPct val="100000"/>
              </a:lnSpc>
              <a:spcBef>
                <a:spcPts val="925"/>
              </a:spcBef>
              <a:buFont typeface="Arial"/>
              <a:buChar char="◦"/>
              <a:tabLst>
                <a:tab pos="193675" algn="l"/>
              </a:tabLst>
            </a:pP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Prilikom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vršenja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uviđaja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treba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uočiti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razliku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između 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tragova 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koje 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je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ostavio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izvršilac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tragova 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koje 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je  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ostavila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žrtva.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8E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1008</Words>
  <Application>Microsoft Office PowerPoint</Application>
  <PresentationFormat>Custom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Gianni Versace,  ubistvo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TRAGOVI SA MESTA UBISTVA</vt:lpstr>
      <vt:lpstr>PowerPoint Presentation</vt:lpstr>
      <vt:lpstr>PowerPoint Presentation</vt:lpstr>
      <vt:lpstr>Analiza činjeničnog stanja u slučajevima ubistava</vt:lpstr>
      <vt:lpstr>PowerPoint Presentation</vt:lpstr>
      <vt:lpstr>PowerPoint Presentation</vt:lpstr>
      <vt:lpstr>PowerPoint Presentation</vt:lpstr>
      <vt:lpstr>PowerPoint Presentation</vt:lpstr>
      <vt:lpstr>Moguće je da nije uhvaćen za prethodna ubistva  zato što je čuo na radiu da ga policija juri.</vt:lpstr>
      <vt:lpstr>PowerPoint Presentation</vt:lpstr>
      <vt:lpstr>PowerPoint Presentation</vt:lpstr>
      <vt:lpstr>PowerPoint Presentation</vt:lpstr>
      <vt:lpstr>PREZENTACIJA  IZ PREDMETA:  KRIMINALISTIKA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Gianni Versace,  ubistvo</dc:title>
  <cp:lastModifiedBy>Windows User</cp:lastModifiedBy>
  <cp:revision>2</cp:revision>
  <dcterms:created xsi:type="dcterms:W3CDTF">2020-05-21T09:36:28Z</dcterms:created>
  <dcterms:modified xsi:type="dcterms:W3CDTF">2020-05-21T22:05:24Z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2020-05-18T00:00:00Z</vt:filetime>
  </property>
  <property fmtid="{D5CDD505-2E9C-101B-9397-08002B2CF9AE}" pid="3" name="LastSaved">
    <vt:filetime>2020-05-21T00:00:00Z</vt:filetime>
  </property>
</Properties>
</file>