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20" r:id="rId4"/>
    <p:sldMasterId id="2147483732" r:id="rId5"/>
    <p:sldMasterId id="2147483756" r:id="rId6"/>
    <p:sldMasterId id="2147483780" r:id="rId7"/>
    <p:sldMasterId id="2147483804" r:id="rId8"/>
    <p:sldMasterId id="2147483816"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9"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9900"/>
    <a:srgbClr val="FF0066"/>
    <a:srgbClr val="00FFFF"/>
    <a:srgbClr val="0066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75CE3-678E-4B30-9150-CF5F19A09196}"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38F5A1BE-C616-4AB2-B960-4E0DA95B643F}">
      <dgm:prSet custT="1"/>
      <dgm:spPr/>
      <dgm:t>
        <a:bodyPr/>
        <a:lstStyle/>
        <a:p>
          <a:pPr algn="l"/>
          <a:r>
            <a:rPr lang="sr-Cyrl-RS" sz="2000" dirty="0" smtClean="0">
              <a:solidFill>
                <a:srgbClr val="0070C0"/>
              </a:solidFill>
              <a:latin typeface="Franklin Gothic Medium Cond" pitchFamily="34" charset="0"/>
            </a:rPr>
            <a:t>Типичне трагове </a:t>
          </a:r>
          <a:r>
            <a:rPr lang="sr-Cyrl-RS" sz="2000" dirty="0" smtClean="0">
              <a:latin typeface="Franklin Gothic Medium Cond" pitchFamily="34" charset="0"/>
            </a:rPr>
            <a:t>- карактеристични су за одређени тип саобраћајне незгоде (нпр., типични трагови у случајевима страдања пешака, мотциклиста, бочни судари путничких аутомобила итд.). Чланови увиђајне екипе, а посебно руководилац увиђаја, морају бити стручни да за сваку незгоду одреде типичне трагове. Када руковдилац увиђаја схвати о каквој је незгоди реч, он би морао тачно да зна које трагове и где да тражи.  </a:t>
          </a:r>
          <a:br>
            <a:rPr lang="sr-Cyrl-RS" sz="2000" dirty="0" smtClean="0">
              <a:latin typeface="Franklin Gothic Medium Cond" pitchFamily="34" charset="0"/>
            </a:rPr>
          </a:br>
          <a:endParaRPr lang="en-US" sz="2000" dirty="0">
            <a:latin typeface="Franklin Gothic Medium Cond" pitchFamily="34" charset="0"/>
          </a:endParaRPr>
        </a:p>
      </dgm:t>
    </dgm:pt>
    <dgm:pt modelId="{09289ECF-5EEB-49C7-B2B1-EB9888AE4EC8}" type="parTrans" cxnId="{D509CF11-BF78-43AD-AD17-EB563BE70391}">
      <dgm:prSet/>
      <dgm:spPr/>
      <dgm:t>
        <a:bodyPr/>
        <a:lstStyle/>
        <a:p>
          <a:endParaRPr lang="en-US"/>
        </a:p>
      </dgm:t>
    </dgm:pt>
    <dgm:pt modelId="{4DF1AC46-12DF-4E23-8D4A-AE18F154D847}" type="sibTrans" cxnId="{D509CF11-BF78-43AD-AD17-EB563BE70391}">
      <dgm:prSet/>
      <dgm:spPr/>
      <dgm:t>
        <a:bodyPr/>
        <a:lstStyle/>
        <a:p>
          <a:endParaRPr lang="en-US"/>
        </a:p>
      </dgm:t>
    </dgm:pt>
    <dgm:pt modelId="{BC3304CB-A1F6-43D3-B8BA-5DA92D9AD0AD}">
      <dgm:prSet/>
      <dgm:spPr/>
      <dgm:t>
        <a:bodyPr/>
        <a:lstStyle/>
        <a:p>
          <a:pPr algn="just"/>
          <a:r>
            <a:rPr lang="sr-Cyrl-RS" dirty="0" smtClean="0">
              <a:solidFill>
                <a:srgbClr val="00FFFF"/>
              </a:solidFill>
              <a:latin typeface="Franklin Gothic Medium Cond" pitchFamily="34" charset="0"/>
            </a:rPr>
            <a:t>Нетипичне трагове </a:t>
          </a:r>
          <a:r>
            <a:rPr lang="sr-Cyrl-RS" dirty="0" smtClean="0">
              <a:latin typeface="Franklin Gothic Medium Cond" pitchFamily="34" charset="0"/>
            </a:rPr>
            <a:t>- то су они трагови који се не очекују за дати тип незгоде, а налазе се на лицу места. Могу бити нетипични по врсти, положају и интензитету. Ови трагови доводе у сумњу изјаве сведока и налажу планирање и проверавање додатних верзија. Нетипични трагови могу да указују на фингирања и лажне исказе сведока, али и на специфичне околности у механизму настанка саобраћјане незгоде. </a:t>
          </a:r>
          <a:endParaRPr lang="en-US" dirty="0">
            <a:latin typeface="Franklin Gothic Medium Cond" pitchFamily="34" charset="0"/>
          </a:endParaRPr>
        </a:p>
      </dgm:t>
    </dgm:pt>
    <dgm:pt modelId="{5402A5A5-D346-4EB2-868D-99F5470455F0}" type="parTrans" cxnId="{BED1736B-1CF5-40FB-8702-14C06A02F74E}">
      <dgm:prSet/>
      <dgm:spPr/>
      <dgm:t>
        <a:bodyPr/>
        <a:lstStyle/>
        <a:p>
          <a:endParaRPr lang="en-US"/>
        </a:p>
      </dgm:t>
    </dgm:pt>
    <dgm:pt modelId="{4B1EF4C2-9BD3-4376-94FB-9756DDAC5559}" type="sibTrans" cxnId="{BED1736B-1CF5-40FB-8702-14C06A02F74E}">
      <dgm:prSet/>
      <dgm:spPr/>
      <dgm:t>
        <a:bodyPr/>
        <a:lstStyle/>
        <a:p>
          <a:endParaRPr lang="en-US"/>
        </a:p>
      </dgm:t>
    </dgm:pt>
    <dgm:pt modelId="{808386D5-0352-4E27-B0BB-020C7ADBB651}" type="pres">
      <dgm:prSet presAssocID="{E4C75CE3-678E-4B30-9150-CF5F19A09196}" presName="linear" presStyleCnt="0">
        <dgm:presLayoutVars>
          <dgm:animLvl val="lvl"/>
          <dgm:resizeHandles val="exact"/>
        </dgm:presLayoutVars>
      </dgm:prSet>
      <dgm:spPr/>
      <dgm:t>
        <a:bodyPr/>
        <a:lstStyle/>
        <a:p>
          <a:endParaRPr lang="en-US"/>
        </a:p>
      </dgm:t>
    </dgm:pt>
    <dgm:pt modelId="{17EAF0D0-4319-4580-B6FD-A5380251E7ED}" type="pres">
      <dgm:prSet presAssocID="{38F5A1BE-C616-4AB2-B960-4E0DA95B643F}" presName="parentText" presStyleLbl="node1" presStyleIdx="0" presStyleCnt="2" custScaleY="88212" custLinFactNeighborX="-1526" custLinFactNeighborY="-32523">
        <dgm:presLayoutVars>
          <dgm:chMax val="0"/>
          <dgm:bulletEnabled val="1"/>
        </dgm:presLayoutVars>
      </dgm:prSet>
      <dgm:spPr/>
      <dgm:t>
        <a:bodyPr/>
        <a:lstStyle/>
        <a:p>
          <a:endParaRPr lang="en-US"/>
        </a:p>
      </dgm:t>
    </dgm:pt>
    <dgm:pt modelId="{5BD480E7-D0F9-4302-AEB0-1B8B242065D7}" type="pres">
      <dgm:prSet presAssocID="{4DF1AC46-12DF-4E23-8D4A-AE18F154D847}" presName="spacer" presStyleCnt="0"/>
      <dgm:spPr/>
    </dgm:pt>
    <dgm:pt modelId="{C4D05F27-E58F-4D4B-8BB6-6694B8E63111}" type="pres">
      <dgm:prSet presAssocID="{BC3304CB-A1F6-43D3-B8BA-5DA92D9AD0AD}" presName="parentText" presStyleLbl="node1" presStyleIdx="1" presStyleCnt="2">
        <dgm:presLayoutVars>
          <dgm:chMax val="0"/>
          <dgm:bulletEnabled val="1"/>
        </dgm:presLayoutVars>
      </dgm:prSet>
      <dgm:spPr/>
      <dgm:t>
        <a:bodyPr/>
        <a:lstStyle/>
        <a:p>
          <a:endParaRPr lang="en-US"/>
        </a:p>
      </dgm:t>
    </dgm:pt>
  </dgm:ptLst>
  <dgm:cxnLst>
    <dgm:cxn modelId="{AD40329E-2B29-42A5-B212-D49A5A29AA84}" type="presOf" srcId="{E4C75CE3-678E-4B30-9150-CF5F19A09196}" destId="{808386D5-0352-4E27-B0BB-020C7ADBB651}" srcOrd="0" destOrd="0" presId="urn:microsoft.com/office/officeart/2005/8/layout/vList2"/>
    <dgm:cxn modelId="{DEC43DE6-581E-45B1-9A30-3284695B5013}" type="presOf" srcId="{38F5A1BE-C616-4AB2-B960-4E0DA95B643F}" destId="{17EAF0D0-4319-4580-B6FD-A5380251E7ED}" srcOrd="0" destOrd="0" presId="urn:microsoft.com/office/officeart/2005/8/layout/vList2"/>
    <dgm:cxn modelId="{3E3B141E-3E15-4622-B78D-8DA81883306C}" type="presOf" srcId="{BC3304CB-A1F6-43D3-B8BA-5DA92D9AD0AD}" destId="{C4D05F27-E58F-4D4B-8BB6-6694B8E63111}" srcOrd="0" destOrd="0" presId="urn:microsoft.com/office/officeart/2005/8/layout/vList2"/>
    <dgm:cxn modelId="{D509CF11-BF78-43AD-AD17-EB563BE70391}" srcId="{E4C75CE3-678E-4B30-9150-CF5F19A09196}" destId="{38F5A1BE-C616-4AB2-B960-4E0DA95B643F}" srcOrd="0" destOrd="0" parTransId="{09289ECF-5EEB-49C7-B2B1-EB9888AE4EC8}" sibTransId="{4DF1AC46-12DF-4E23-8D4A-AE18F154D847}"/>
    <dgm:cxn modelId="{BED1736B-1CF5-40FB-8702-14C06A02F74E}" srcId="{E4C75CE3-678E-4B30-9150-CF5F19A09196}" destId="{BC3304CB-A1F6-43D3-B8BA-5DA92D9AD0AD}" srcOrd="1" destOrd="0" parTransId="{5402A5A5-D346-4EB2-868D-99F5470455F0}" sibTransId="{4B1EF4C2-9BD3-4376-94FB-9756DDAC5559}"/>
    <dgm:cxn modelId="{B6CEA544-F20C-4031-A231-8FE01F3392F0}" type="presParOf" srcId="{808386D5-0352-4E27-B0BB-020C7ADBB651}" destId="{17EAF0D0-4319-4580-B6FD-A5380251E7ED}" srcOrd="0" destOrd="0" presId="urn:microsoft.com/office/officeart/2005/8/layout/vList2"/>
    <dgm:cxn modelId="{7490EC41-2C58-436C-94AB-1F4D8D7FF56E}" type="presParOf" srcId="{808386D5-0352-4E27-B0BB-020C7ADBB651}" destId="{5BD480E7-D0F9-4302-AEB0-1B8B242065D7}" srcOrd="1" destOrd="0" presId="urn:microsoft.com/office/officeart/2005/8/layout/vList2"/>
    <dgm:cxn modelId="{CCFDB2CB-A7BF-49B2-8F69-8DE78CC53DA4}" type="presParOf" srcId="{808386D5-0352-4E27-B0BB-020C7ADBB651}" destId="{C4D05F27-E58F-4D4B-8BB6-6694B8E631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4AD6F-7FF7-4ED6-AD91-028C7816852A}" type="doc">
      <dgm:prSet loTypeId="urn:microsoft.com/office/officeart/2005/8/layout/hProcess9" loCatId="process" qsTypeId="urn:microsoft.com/office/officeart/2005/8/quickstyle/simple1" qsCatId="simple" csTypeId="urn:microsoft.com/office/officeart/2005/8/colors/accent0_3" csCatId="mainScheme" phldr="1"/>
      <dgm:spPr/>
    </dgm:pt>
    <dgm:pt modelId="{1F851D66-A36B-4D21-8284-8F087445B0EA}">
      <dgm:prSet/>
      <dgm:spPr/>
      <dgm:t>
        <a:bodyPr/>
        <a:lstStyle/>
        <a:p>
          <a:r>
            <a:rPr lang="sr-Cyrl-RS" dirty="0" smtClean="0">
              <a:solidFill>
                <a:schemeClr val="tx1"/>
              </a:solidFill>
            </a:rPr>
            <a:t>трагове који остају на месту настанка саобраћајне незгоде</a:t>
          </a:r>
          <a:endParaRPr lang="en-US" dirty="0">
            <a:solidFill>
              <a:schemeClr val="tx1"/>
            </a:solidFill>
          </a:endParaRPr>
        </a:p>
      </dgm:t>
    </dgm:pt>
    <dgm:pt modelId="{3AB26FF4-3BC5-4579-ACF7-D42BFA297994}" type="parTrans" cxnId="{EDC59EE1-6FBB-46FD-9B8A-BD1535BA56E2}">
      <dgm:prSet/>
      <dgm:spPr/>
      <dgm:t>
        <a:bodyPr/>
        <a:lstStyle/>
        <a:p>
          <a:endParaRPr lang="en-US"/>
        </a:p>
      </dgm:t>
    </dgm:pt>
    <dgm:pt modelId="{CA5715DE-4818-4E58-8BF4-6E20404B99A7}" type="sibTrans" cxnId="{EDC59EE1-6FBB-46FD-9B8A-BD1535BA56E2}">
      <dgm:prSet/>
      <dgm:spPr/>
      <dgm:t>
        <a:bodyPr/>
        <a:lstStyle/>
        <a:p>
          <a:endParaRPr lang="en-US"/>
        </a:p>
      </dgm:t>
    </dgm:pt>
    <dgm:pt modelId="{21455D1C-82B4-428A-94FA-B1910F2A768F}">
      <dgm:prSet/>
      <dgm:spPr/>
      <dgm:t>
        <a:bodyPr/>
        <a:lstStyle/>
        <a:p>
          <a:r>
            <a:rPr lang="sr-Cyrl-RS" dirty="0" smtClean="0">
              <a:solidFill>
                <a:schemeClr val="tx1"/>
              </a:solidFill>
            </a:rPr>
            <a:t>трагове на настрадалима у саобраћајној незгоди</a:t>
          </a:r>
          <a:br>
            <a:rPr lang="sr-Cyrl-RS" dirty="0" smtClean="0">
              <a:solidFill>
                <a:schemeClr val="tx1"/>
              </a:solidFill>
            </a:rPr>
          </a:br>
          <a:endParaRPr lang="en-US" dirty="0">
            <a:solidFill>
              <a:schemeClr val="tx1"/>
            </a:solidFill>
          </a:endParaRPr>
        </a:p>
      </dgm:t>
    </dgm:pt>
    <dgm:pt modelId="{9819E9F4-07EF-41EB-A77F-7B05C5C2CAF3}" type="parTrans" cxnId="{7DE703DD-0EE1-4ED5-A47C-A17F759481F1}">
      <dgm:prSet/>
      <dgm:spPr/>
      <dgm:t>
        <a:bodyPr/>
        <a:lstStyle/>
        <a:p>
          <a:endParaRPr lang="en-US"/>
        </a:p>
      </dgm:t>
    </dgm:pt>
    <dgm:pt modelId="{711B659E-117B-41FE-8F17-DC1A8A539632}" type="sibTrans" cxnId="{7DE703DD-0EE1-4ED5-A47C-A17F759481F1}">
      <dgm:prSet/>
      <dgm:spPr/>
      <dgm:t>
        <a:bodyPr/>
        <a:lstStyle/>
        <a:p>
          <a:endParaRPr lang="en-US"/>
        </a:p>
      </dgm:t>
    </dgm:pt>
    <dgm:pt modelId="{0F770105-95D0-45B8-B087-0961BF5F2CE9}">
      <dgm:prSet/>
      <dgm:spPr/>
      <dgm:t>
        <a:bodyPr/>
        <a:lstStyle/>
        <a:p>
          <a:r>
            <a:rPr lang="sr-Cyrl-RS" dirty="0" smtClean="0">
              <a:solidFill>
                <a:schemeClr val="tx1"/>
              </a:solidFill>
            </a:rPr>
            <a:t>трагове на возилу и у возилу којима је виновник саобраћајне незгоде побегао са лица места</a:t>
          </a:r>
          <a:endParaRPr lang="en-US" dirty="0">
            <a:solidFill>
              <a:schemeClr val="tx1"/>
            </a:solidFill>
          </a:endParaRPr>
        </a:p>
      </dgm:t>
    </dgm:pt>
    <dgm:pt modelId="{3D709F23-5D52-4720-819E-56D366F4FC83}" type="parTrans" cxnId="{7C65EA3D-B013-455C-91AF-F089543C912D}">
      <dgm:prSet/>
      <dgm:spPr/>
      <dgm:t>
        <a:bodyPr/>
        <a:lstStyle/>
        <a:p>
          <a:endParaRPr lang="en-US"/>
        </a:p>
      </dgm:t>
    </dgm:pt>
    <dgm:pt modelId="{6D126AE7-4726-42E7-884C-05FD19CB9A21}" type="sibTrans" cxnId="{7C65EA3D-B013-455C-91AF-F089543C912D}">
      <dgm:prSet/>
      <dgm:spPr/>
      <dgm:t>
        <a:bodyPr/>
        <a:lstStyle/>
        <a:p>
          <a:endParaRPr lang="en-US"/>
        </a:p>
      </dgm:t>
    </dgm:pt>
    <dgm:pt modelId="{48DDB9B9-D247-45CF-8369-3CD680B6372E}">
      <dgm:prSet/>
      <dgm:spPr/>
      <dgm:t>
        <a:bodyPr/>
        <a:lstStyle/>
        <a:p>
          <a:r>
            <a:rPr lang="sr-Cyrl-RS" dirty="0" smtClean="0">
              <a:solidFill>
                <a:schemeClr val="tx1"/>
              </a:solidFill>
            </a:rPr>
            <a:t>трагове на возилу и у возилу осталом на лицу места саобраћајне незгоде</a:t>
          </a:r>
          <a:br>
            <a:rPr lang="sr-Cyrl-RS" dirty="0" smtClean="0">
              <a:solidFill>
                <a:schemeClr val="tx1"/>
              </a:solidFill>
            </a:rPr>
          </a:br>
          <a:endParaRPr lang="en-US" dirty="0">
            <a:solidFill>
              <a:schemeClr val="tx1"/>
            </a:solidFill>
          </a:endParaRPr>
        </a:p>
      </dgm:t>
    </dgm:pt>
    <dgm:pt modelId="{A167E41D-28DF-4504-AEF6-FE6DDC46A9BB}" type="parTrans" cxnId="{7A4DD7C2-5A71-4270-9338-1853425278AD}">
      <dgm:prSet/>
      <dgm:spPr/>
      <dgm:t>
        <a:bodyPr/>
        <a:lstStyle/>
        <a:p>
          <a:endParaRPr lang="en-US"/>
        </a:p>
      </dgm:t>
    </dgm:pt>
    <dgm:pt modelId="{513D4608-484D-4E35-90AC-1A02ACF37487}" type="sibTrans" cxnId="{7A4DD7C2-5A71-4270-9338-1853425278AD}">
      <dgm:prSet/>
      <dgm:spPr/>
      <dgm:t>
        <a:bodyPr/>
        <a:lstStyle/>
        <a:p>
          <a:endParaRPr lang="en-US"/>
        </a:p>
      </dgm:t>
    </dgm:pt>
    <dgm:pt modelId="{AE3BB857-7AEF-4EA8-A1FA-3A06CE29C003}" type="pres">
      <dgm:prSet presAssocID="{2AD4AD6F-7FF7-4ED6-AD91-028C7816852A}" presName="CompostProcess" presStyleCnt="0">
        <dgm:presLayoutVars>
          <dgm:dir/>
          <dgm:resizeHandles val="exact"/>
        </dgm:presLayoutVars>
      </dgm:prSet>
      <dgm:spPr/>
    </dgm:pt>
    <dgm:pt modelId="{A7D8A5ED-818C-429C-97B6-6DF81DA3ED61}" type="pres">
      <dgm:prSet presAssocID="{2AD4AD6F-7FF7-4ED6-AD91-028C7816852A}" presName="arrow" presStyleLbl="bgShp" presStyleIdx="0" presStyleCnt="1"/>
      <dgm:spPr/>
    </dgm:pt>
    <dgm:pt modelId="{D7B45D22-607C-4330-AEBA-8C784EC74233}" type="pres">
      <dgm:prSet presAssocID="{2AD4AD6F-7FF7-4ED6-AD91-028C7816852A}" presName="linearProcess" presStyleCnt="0"/>
      <dgm:spPr/>
    </dgm:pt>
    <dgm:pt modelId="{A512171B-575B-4E4F-B75D-109DA25629C6}" type="pres">
      <dgm:prSet presAssocID="{1F851D66-A36B-4D21-8284-8F087445B0EA}" presName="textNode" presStyleLbl="node1" presStyleIdx="0" presStyleCnt="4">
        <dgm:presLayoutVars>
          <dgm:bulletEnabled val="1"/>
        </dgm:presLayoutVars>
      </dgm:prSet>
      <dgm:spPr/>
      <dgm:t>
        <a:bodyPr/>
        <a:lstStyle/>
        <a:p>
          <a:endParaRPr lang="en-US"/>
        </a:p>
      </dgm:t>
    </dgm:pt>
    <dgm:pt modelId="{DEBD2512-D4C9-459A-A923-AB290DED89A9}" type="pres">
      <dgm:prSet presAssocID="{CA5715DE-4818-4E58-8BF4-6E20404B99A7}" presName="sibTrans" presStyleCnt="0"/>
      <dgm:spPr/>
    </dgm:pt>
    <dgm:pt modelId="{CBC763A8-01A9-4CC9-8009-83AFCE1F7B7B}" type="pres">
      <dgm:prSet presAssocID="{21455D1C-82B4-428A-94FA-B1910F2A768F}" presName="textNode" presStyleLbl="node1" presStyleIdx="1" presStyleCnt="4">
        <dgm:presLayoutVars>
          <dgm:bulletEnabled val="1"/>
        </dgm:presLayoutVars>
      </dgm:prSet>
      <dgm:spPr/>
      <dgm:t>
        <a:bodyPr/>
        <a:lstStyle/>
        <a:p>
          <a:endParaRPr lang="en-US"/>
        </a:p>
      </dgm:t>
    </dgm:pt>
    <dgm:pt modelId="{F8685378-F29B-4E1F-AC8E-243F806ABA0D}" type="pres">
      <dgm:prSet presAssocID="{711B659E-117B-41FE-8F17-DC1A8A539632}" presName="sibTrans" presStyleCnt="0"/>
      <dgm:spPr/>
    </dgm:pt>
    <dgm:pt modelId="{C6BE66D0-504C-4BC0-B492-F326AD6A584B}" type="pres">
      <dgm:prSet presAssocID="{48DDB9B9-D247-45CF-8369-3CD680B6372E}" presName="textNode" presStyleLbl="node1" presStyleIdx="2" presStyleCnt="4">
        <dgm:presLayoutVars>
          <dgm:bulletEnabled val="1"/>
        </dgm:presLayoutVars>
      </dgm:prSet>
      <dgm:spPr/>
      <dgm:t>
        <a:bodyPr/>
        <a:lstStyle/>
        <a:p>
          <a:endParaRPr lang="en-US"/>
        </a:p>
      </dgm:t>
    </dgm:pt>
    <dgm:pt modelId="{F22DDB90-6F21-4327-877E-E9895146CC2E}" type="pres">
      <dgm:prSet presAssocID="{513D4608-484D-4E35-90AC-1A02ACF37487}" presName="sibTrans" presStyleCnt="0"/>
      <dgm:spPr/>
    </dgm:pt>
    <dgm:pt modelId="{999BCFAE-FC65-4F86-9D55-60DAF8AB7BF8}" type="pres">
      <dgm:prSet presAssocID="{0F770105-95D0-45B8-B087-0961BF5F2CE9}" presName="textNode" presStyleLbl="node1" presStyleIdx="3" presStyleCnt="4">
        <dgm:presLayoutVars>
          <dgm:bulletEnabled val="1"/>
        </dgm:presLayoutVars>
      </dgm:prSet>
      <dgm:spPr/>
      <dgm:t>
        <a:bodyPr/>
        <a:lstStyle/>
        <a:p>
          <a:endParaRPr lang="en-US"/>
        </a:p>
      </dgm:t>
    </dgm:pt>
  </dgm:ptLst>
  <dgm:cxnLst>
    <dgm:cxn modelId="{7A4DD7C2-5A71-4270-9338-1853425278AD}" srcId="{2AD4AD6F-7FF7-4ED6-AD91-028C7816852A}" destId="{48DDB9B9-D247-45CF-8369-3CD680B6372E}" srcOrd="2" destOrd="0" parTransId="{A167E41D-28DF-4504-AEF6-FE6DDC46A9BB}" sibTransId="{513D4608-484D-4E35-90AC-1A02ACF37487}"/>
    <dgm:cxn modelId="{27006DE9-5A2A-4BE9-A89F-BF1B00D19613}" type="presOf" srcId="{21455D1C-82B4-428A-94FA-B1910F2A768F}" destId="{CBC763A8-01A9-4CC9-8009-83AFCE1F7B7B}" srcOrd="0" destOrd="0" presId="urn:microsoft.com/office/officeart/2005/8/layout/hProcess9"/>
    <dgm:cxn modelId="{A9B3BBDB-8CBA-4637-8445-944AE99588EB}" type="presOf" srcId="{0F770105-95D0-45B8-B087-0961BF5F2CE9}" destId="{999BCFAE-FC65-4F86-9D55-60DAF8AB7BF8}" srcOrd="0" destOrd="0" presId="urn:microsoft.com/office/officeart/2005/8/layout/hProcess9"/>
    <dgm:cxn modelId="{7C65EA3D-B013-455C-91AF-F089543C912D}" srcId="{2AD4AD6F-7FF7-4ED6-AD91-028C7816852A}" destId="{0F770105-95D0-45B8-B087-0961BF5F2CE9}" srcOrd="3" destOrd="0" parTransId="{3D709F23-5D52-4720-819E-56D366F4FC83}" sibTransId="{6D126AE7-4726-42E7-884C-05FD19CB9A21}"/>
    <dgm:cxn modelId="{0B9C206E-DCD6-45B4-888A-0B616A5BC07F}" type="presOf" srcId="{48DDB9B9-D247-45CF-8369-3CD680B6372E}" destId="{C6BE66D0-504C-4BC0-B492-F326AD6A584B}" srcOrd="0" destOrd="0" presId="urn:microsoft.com/office/officeart/2005/8/layout/hProcess9"/>
    <dgm:cxn modelId="{7DE703DD-0EE1-4ED5-A47C-A17F759481F1}" srcId="{2AD4AD6F-7FF7-4ED6-AD91-028C7816852A}" destId="{21455D1C-82B4-428A-94FA-B1910F2A768F}" srcOrd="1" destOrd="0" parTransId="{9819E9F4-07EF-41EB-A77F-7B05C5C2CAF3}" sibTransId="{711B659E-117B-41FE-8F17-DC1A8A539632}"/>
    <dgm:cxn modelId="{CD16417F-A4C7-45C5-AE18-76DCC35FCB99}" type="presOf" srcId="{2AD4AD6F-7FF7-4ED6-AD91-028C7816852A}" destId="{AE3BB857-7AEF-4EA8-A1FA-3A06CE29C003}" srcOrd="0" destOrd="0" presId="urn:microsoft.com/office/officeart/2005/8/layout/hProcess9"/>
    <dgm:cxn modelId="{C9A0608B-B620-4238-A104-6B1CEB61BA19}" type="presOf" srcId="{1F851D66-A36B-4D21-8284-8F087445B0EA}" destId="{A512171B-575B-4E4F-B75D-109DA25629C6}" srcOrd="0" destOrd="0" presId="urn:microsoft.com/office/officeart/2005/8/layout/hProcess9"/>
    <dgm:cxn modelId="{EDC59EE1-6FBB-46FD-9B8A-BD1535BA56E2}" srcId="{2AD4AD6F-7FF7-4ED6-AD91-028C7816852A}" destId="{1F851D66-A36B-4D21-8284-8F087445B0EA}" srcOrd="0" destOrd="0" parTransId="{3AB26FF4-3BC5-4579-ACF7-D42BFA297994}" sibTransId="{CA5715DE-4818-4E58-8BF4-6E20404B99A7}"/>
    <dgm:cxn modelId="{ACFBEE4C-B39B-4851-A556-26E019F128E9}" type="presParOf" srcId="{AE3BB857-7AEF-4EA8-A1FA-3A06CE29C003}" destId="{A7D8A5ED-818C-429C-97B6-6DF81DA3ED61}" srcOrd="0" destOrd="0" presId="urn:microsoft.com/office/officeart/2005/8/layout/hProcess9"/>
    <dgm:cxn modelId="{38961B31-48AF-4068-866A-362477FA582E}" type="presParOf" srcId="{AE3BB857-7AEF-4EA8-A1FA-3A06CE29C003}" destId="{D7B45D22-607C-4330-AEBA-8C784EC74233}" srcOrd="1" destOrd="0" presId="urn:microsoft.com/office/officeart/2005/8/layout/hProcess9"/>
    <dgm:cxn modelId="{03FE454C-66DD-4B3B-8463-79ACDE82E965}" type="presParOf" srcId="{D7B45D22-607C-4330-AEBA-8C784EC74233}" destId="{A512171B-575B-4E4F-B75D-109DA25629C6}" srcOrd="0" destOrd="0" presId="urn:microsoft.com/office/officeart/2005/8/layout/hProcess9"/>
    <dgm:cxn modelId="{2CFF38BD-FE10-4C8C-AC0D-810065DAA005}" type="presParOf" srcId="{D7B45D22-607C-4330-AEBA-8C784EC74233}" destId="{DEBD2512-D4C9-459A-A923-AB290DED89A9}" srcOrd="1" destOrd="0" presId="urn:microsoft.com/office/officeart/2005/8/layout/hProcess9"/>
    <dgm:cxn modelId="{1D20E4DF-45DD-47B1-AB67-C8E609F787D4}" type="presParOf" srcId="{D7B45D22-607C-4330-AEBA-8C784EC74233}" destId="{CBC763A8-01A9-4CC9-8009-83AFCE1F7B7B}" srcOrd="2" destOrd="0" presId="urn:microsoft.com/office/officeart/2005/8/layout/hProcess9"/>
    <dgm:cxn modelId="{FEA4F7BD-130B-42EA-BCCB-B783A3B98664}" type="presParOf" srcId="{D7B45D22-607C-4330-AEBA-8C784EC74233}" destId="{F8685378-F29B-4E1F-AC8E-243F806ABA0D}" srcOrd="3" destOrd="0" presId="urn:microsoft.com/office/officeart/2005/8/layout/hProcess9"/>
    <dgm:cxn modelId="{84B6B9F3-4D80-41CB-B138-B0D812422DB3}" type="presParOf" srcId="{D7B45D22-607C-4330-AEBA-8C784EC74233}" destId="{C6BE66D0-504C-4BC0-B492-F326AD6A584B}" srcOrd="4" destOrd="0" presId="urn:microsoft.com/office/officeart/2005/8/layout/hProcess9"/>
    <dgm:cxn modelId="{29F273B1-235D-4A30-91A3-07F3C38A3391}" type="presParOf" srcId="{D7B45D22-607C-4330-AEBA-8C784EC74233}" destId="{F22DDB90-6F21-4327-877E-E9895146CC2E}" srcOrd="5" destOrd="0" presId="urn:microsoft.com/office/officeart/2005/8/layout/hProcess9"/>
    <dgm:cxn modelId="{239904C5-64DE-4E98-851E-F3F6AA1D99C0}" type="presParOf" srcId="{D7B45D22-607C-4330-AEBA-8C784EC74233}" destId="{999BCFAE-FC65-4F86-9D55-60DAF8AB7BF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4B1C70-ABD4-4437-AC38-562783FCD6D8}"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en-US"/>
        </a:p>
      </dgm:t>
    </dgm:pt>
    <dgm:pt modelId="{1086D674-176B-4CA2-8F0C-8163C227B3E8}">
      <dgm:prSet custT="1"/>
      <dgm:spPr/>
      <dgm:t>
        <a:bodyPr/>
        <a:lstStyle/>
        <a:p>
          <a:pPr algn="ctr"/>
          <a:r>
            <a:rPr lang="sr-Cyrl-RS" sz="1600" dirty="0" smtClean="0"/>
            <a:t>места деформације (аномалија) трага кочења (блокирања) која се испољава на следеће начине: у виду кратког прекида трага кочења, кратког задебљања трага кочења, таласасте деформације трага или заношења трага на коловозу (настају услед деловања спољне силе на возило, нпр., ударац у пешака, пад пешака на хаубу, доводи до поремећаја стабилности возила што се може одразити на траг пнеуматика), као и нагле промене правца у трагу кочења (услед удара у велику препреку и одбијања возила)</a:t>
          </a:r>
          <a:endParaRPr lang="en-US" sz="1600" dirty="0"/>
        </a:p>
      </dgm:t>
    </dgm:pt>
    <dgm:pt modelId="{7E2F6044-1629-4ED9-97F5-3ED446B8C347}" type="parTrans" cxnId="{CB0973F2-A1F3-434D-8B27-8637009F317A}">
      <dgm:prSet/>
      <dgm:spPr/>
      <dgm:t>
        <a:bodyPr/>
        <a:lstStyle/>
        <a:p>
          <a:endParaRPr lang="en-US"/>
        </a:p>
      </dgm:t>
    </dgm:pt>
    <dgm:pt modelId="{FE442DE0-9589-47CE-BA6C-58CEB899B147}" type="sibTrans" cxnId="{CB0973F2-A1F3-434D-8B27-8637009F317A}">
      <dgm:prSet/>
      <dgm:spPr/>
      <dgm:t>
        <a:bodyPr/>
        <a:lstStyle/>
        <a:p>
          <a:endParaRPr lang="en-US"/>
        </a:p>
      </dgm:t>
    </dgm:pt>
    <dgm:pt modelId="{6326A98F-A711-4916-A3F9-5B13A6C44845}">
      <dgm:prSet phldrT="[Text]" custT="1"/>
      <dgm:spPr/>
      <dgm:t>
        <a:bodyPr/>
        <a:lstStyle/>
        <a:p>
          <a:pPr algn="ctr"/>
          <a:r>
            <a:rPr lang="sr-Cyrl-RS" sz="2400" dirty="0" smtClean="0"/>
            <a:t>трага на коловозу насталог гребањем ђона обуће приликом удара у пешака.</a:t>
          </a:r>
          <a:endParaRPr lang="en-US" sz="2400" dirty="0"/>
        </a:p>
      </dgm:t>
    </dgm:pt>
    <dgm:pt modelId="{AA45D034-1903-47E2-930E-68CF6F41AF22}" type="sibTrans" cxnId="{2F2B36DC-F6C6-498E-AB5B-2CB1AB2E22D1}">
      <dgm:prSet/>
      <dgm:spPr/>
      <dgm:t>
        <a:bodyPr/>
        <a:lstStyle/>
        <a:p>
          <a:endParaRPr lang="en-US"/>
        </a:p>
      </dgm:t>
    </dgm:pt>
    <dgm:pt modelId="{51C6A6E9-48FA-464D-9B15-A2F0093694FA}" type="parTrans" cxnId="{2F2B36DC-F6C6-498E-AB5B-2CB1AB2E22D1}">
      <dgm:prSet/>
      <dgm:spPr/>
      <dgm:t>
        <a:bodyPr/>
        <a:lstStyle/>
        <a:p>
          <a:endParaRPr lang="en-US"/>
        </a:p>
      </dgm:t>
    </dgm:pt>
    <dgm:pt modelId="{34518BC0-CFE9-4017-B60E-DA56A8824A06}">
      <dgm:prSet custT="1"/>
      <dgm:spPr/>
      <dgm:t>
        <a:bodyPr/>
        <a:lstStyle/>
        <a:p>
          <a:pPr algn="ctr"/>
          <a:r>
            <a:rPr lang="sr-Cyrl-RS" sz="2000" dirty="0" smtClean="0"/>
            <a:t>трагова који настају услед контакта (трагови отпале боје, трагови поломљених стакала, трагови прљавштине и прашине отпали са браника и доњег построја возила) </a:t>
          </a:r>
          <a:endParaRPr lang="en-US" sz="2000" dirty="0"/>
        </a:p>
      </dgm:t>
    </dgm:pt>
    <dgm:pt modelId="{CBFB3F53-CCC9-48E3-97D6-5CC0DAE60099}" type="sibTrans" cxnId="{B76BE181-385E-44AE-B00F-A26878523EB0}">
      <dgm:prSet/>
      <dgm:spPr/>
      <dgm:t>
        <a:bodyPr/>
        <a:lstStyle/>
        <a:p>
          <a:endParaRPr lang="en-US"/>
        </a:p>
      </dgm:t>
    </dgm:pt>
    <dgm:pt modelId="{E5AE1C65-E0BE-4460-8305-53325C0D3B92}" type="parTrans" cxnId="{B76BE181-385E-44AE-B00F-A26878523EB0}">
      <dgm:prSet/>
      <dgm:spPr/>
      <dgm:t>
        <a:bodyPr/>
        <a:lstStyle/>
        <a:p>
          <a:endParaRPr lang="en-US"/>
        </a:p>
      </dgm:t>
    </dgm:pt>
    <dgm:pt modelId="{8C4B157B-64F4-4147-97F4-F938EBFA17CF}" type="pres">
      <dgm:prSet presAssocID="{BE4B1C70-ABD4-4437-AC38-562783FCD6D8}" presName="linear" presStyleCnt="0">
        <dgm:presLayoutVars>
          <dgm:dir/>
          <dgm:resizeHandles val="exact"/>
        </dgm:presLayoutVars>
      </dgm:prSet>
      <dgm:spPr/>
      <dgm:t>
        <a:bodyPr/>
        <a:lstStyle/>
        <a:p>
          <a:endParaRPr lang="en-US"/>
        </a:p>
      </dgm:t>
    </dgm:pt>
    <dgm:pt modelId="{314E870F-5F66-4B2E-95BF-65542897DBC5}" type="pres">
      <dgm:prSet presAssocID="{1086D674-176B-4CA2-8F0C-8163C227B3E8}" presName="comp" presStyleCnt="0"/>
      <dgm:spPr/>
    </dgm:pt>
    <dgm:pt modelId="{78FD4B36-C22D-420B-8C13-391C1D7DE1DF}" type="pres">
      <dgm:prSet presAssocID="{1086D674-176B-4CA2-8F0C-8163C227B3E8}" presName="box" presStyleLbl="node1" presStyleIdx="0" presStyleCnt="3" custScaleY="116032"/>
      <dgm:spPr/>
      <dgm:t>
        <a:bodyPr/>
        <a:lstStyle/>
        <a:p>
          <a:endParaRPr lang="en-US"/>
        </a:p>
      </dgm:t>
    </dgm:pt>
    <dgm:pt modelId="{1586081B-63C0-400C-9C6E-27257D10B151}" type="pres">
      <dgm:prSet presAssocID="{1086D674-176B-4CA2-8F0C-8163C227B3E8}" presName="img" presStyleLbl="fgImgPlace1" presStyleIdx="0" presStyleCnt="3" custScaleX="91998" custScaleY="97260" custLinFactNeighborX="-686" custLinFactNeighborY="-856"/>
      <dgm:spPr/>
    </dgm:pt>
    <dgm:pt modelId="{0A10AF56-5ADC-484F-AAB4-720B1D8622E0}" type="pres">
      <dgm:prSet presAssocID="{1086D674-176B-4CA2-8F0C-8163C227B3E8}" presName="text" presStyleLbl="node1" presStyleIdx="0" presStyleCnt="3">
        <dgm:presLayoutVars>
          <dgm:bulletEnabled val="1"/>
        </dgm:presLayoutVars>
      </dgm:prSet>
      <dgm:spPr/>
      <dgm:t>
        <a:bodyPr/>
        <a:lstStyle/>
        <a:p>
          <a:endParaRPr lang="en-US"/>
        </a:p>
      </dgm:t>
    </dgm:pt>
    <dgm:pt modelId="{F096A439-C575-4E26-84AC-2A935803E0ED}" type="pres">
      <dgm:prSet presAssocID="{FE442DE0-9589-47CE-BA6C-58CEB899B147}" presName="spacer" presStyleCnt="0"/>
      <dgm:spPr/>
    </dgm:pt>
    <dgm:pt modelId="{53A18773-3382-49D8-94E9-8A6AA842BF4F}" type="pres">
      <dgm:prSet presAssocID="{34518BC0-CFE9-4017-B60E-DA56A8824A06}" presName="comp" presStyleCnt="0"/>
      <dgm:spPr/>
    </dgm:pt>
    <dgm:pt modelId="{0CBB0261-29B2-4469-8DCE-BB7FACD3CCC1}" type="pres">
      <dgm:prSet presAssocID="{34518BC0-CFE9-4017-B60E-DA56A8824A06}" presName="box" presStyleLbl="node1" presStyleIdx="1" presStyleCnt="3" custLinFactNeighborY="-410"/>
      <dgm:spPr/>
      <dgm:t>
        <a:bodyPr/>
        <a:lstStyle/>
        <a:p>
          <a:endParaRPr lang="en-US"/>
        </a:p>
      </dgm:t>
    </dgm:pt>
    <dgm:pt modelId="{646141B9-BCF8-45A4-B5B6-349B706F42EA}" type="pres">
      <dgm:prSet presAssocID="{34518BC0-CFE9-4017-B60E-DA56A8824A06}" presName="img" presStyleLbl="fgImgPlace1" presStyleIdx="1" presStyleCnt="3"/>
      <dgm:spPr/>
    </dgm:pt>
    <dgm:pt modelId="{E6CBBA8F-85CA-432E-8C01-B04F3C75B827}" type="pres">
      <dgm:prSet presAssocID="{34518BC0-CFE9-4017-B60E-DA56A8824A06}" presName="text" presStyleLbl="node1" presStyleIdx="1" presStyleCnt="3">
        <dgm:presLayoutVars>
          <dgm:bulletEnabled val="1"/>
        </dgm:presLayoutVars>
      </dgm:prSet>
      <dgm:spPr/>
      <dgm:t>
        <a:bodyPr/>
        <a:lstStyle/>
        <a:p>
          <a:endParaRPr lang="en-US"/>
        </a:p>
      </dgm:t>
    </dgm:pt>
    <dgm:pt modelId="{69776F08-1FB8-4E79-B871-D3F9F4E12E60}" type="pres">
      <dgm:prSet presAssocID="{CBFB3F53-CCC9-48E3-97D6-5CC0DAE60099}" presName="spacer" presStyleCnt="0"/>
      <dgm:spPr/>
    </dgm:pt>
    <dgm:pt modelId="{37781959-AC6F-467E-B591-A61AD4268751}" type="pres">
      <dgm:prSet presAssocID="{6326A98F-A711-4916-A3F9-5B13A6C44845}" presName="comp" presStyleCnt="0"/>
      <dgm:spPr/>
    </dgm:pt>
    <dgm:pt modelId="{C605E3FC-B103-4CE8-A447-A3C1A7672EA0}" type="pres">
      <dgm:prSet presAssocID="{6326A98F-A711-4916-A3F9-5B13A6C44845}" presName="box" presStyleLbl="node1" presStyleIdx="2" presStyleCnt="3"/>
      <dgm:spPr/>
      <dgm:t>
        <a:bodyPr/>
        <a:lstStyle/>
        <a:p>
          <a:endParaRPr lang="en-US"/>
        </a:p>
      </dgm:t>
    </dgm:pt>
    <dgm:pt modelId="{8BD76AB5-179F-40C4-AF9F-163D962FF8EB}" type="pres">
      <dgm:prSet presAssocID="{6326A98F-A711-4916-A3F9-5B13A6C44845}" presName="img" presStyleLbl="fgImgPlace1" presStyleIdx="2" presStyleCnt="3"/>
      <dgm:spPr/>
    </dgm:pt>
    <dgm:pt modelId="{5D62141E-95F1-4F7E-B43F-102DB9825CA5}" type="pres">
      <dgm:prSet presAssocID="{6326A98F-A711-4916-A3F9-5B13A6C44845}" presName="text" presStyleLbl="node1" presStyleIdx="2" presStyleCnt="3">
        <dgm:presLayoutVars>
          <dgm:bulletEnabled val="1"/>
        </dgm:presLayoutVars>
      </dgm:prSet>
      <dgm:spPr/>
      <dgm:t>
        <a:bodyPr/>
        <a:lstStyle/>
        <a:p>
          <a:endParaRPr lang="en-US"/>
        </a:p>
      </dgm:t>
    </dgm:pt>
  </dgm:ptLst>
  <dgm:cxnLst>
    <dgm:cxn modelId="{8F00834E-927A-4F78-80F7-7390476185D0}" type="presOf" srcId="{34518BC0-CFE9-4017-B60E-DA56A8824A06}" destId="{E6CBBA8F-85CA-432E-8C01-B04F3C75B827}" srcOrd="1" destOrd="0" presId="urn:microsoft.com/office/officeart/2005/8/layout/vList4#1"/>
    <dgm:cxn modelId="{A28539F0-0CFB-4988-962A-42BDB922BF1A}" type="presOf" srcId="{6326A98F-A711-4916-A3F9-5B13A6C44845}" destId="{C605E3FC-B103-4CE8-A447-A3C1A7672EA0}" srcOrd="0" destOrd="0" presId="urn:microsoft.com/office/officeart/2005/8/layout/vList4#1"/>
    <dgm:cxn modelId="{287D1C8F-C651-4084-AE89-95976FACFBDB}" type="presOf" srcId="{BE4B1C70-ABD4-4437-AC38-562783FCD6D8}" destId="{8C4B157B-64F4-4147-97F4-F938EBFA17CF}" srcOrd="0" destOrd="0" presId="urn:microsoft.com/office/officeart/2005/8/layout/vList4#1"/>
    <dgm:cxn modelId="{E6A4E28D-7539-4984-80A0-EDAB2BB534A5}" type="presOf" srcId="{34518BC0-CFE9-4017-B60E-DA56A8824A06}" destId="{0CBB0261-29B2-4469-8DCE-BB7FACD3CCC1}" srcOrd="0" destOrd="0" presId="urn:microsoft.com/office/officeart/2005/8/layout/vList4#1"/>
    <dgm:cxn modelId="{F655AA84-B676-44D1-9139-C8AFAF04AE97}" type="presOf" srcId="{1086D674-176B-4CA2-8F0C-8163C227B3E8}" destId="{78FD4B36-C22D-420B-8C13-391C1D7DE1DF}" srcOrd="0" destOrd="0" presId="urn:microsoft.com/office/officeart/2005/8/layout/vList4#1"/>
    <dgm:cxn modelId="{CB0973F2-A1F3-434D-8B27-8637009F317A}" srcId="{BE4B1C70-ABD4-4437-AC38-562783FCD6D8}" destId="{1086D674-176B-4CA2-8F0C-8163C227B3E8}" srcOrd="0" destOrd="0" parTransId="{7E2F6044-1629-4ED9-97F5-3ED446B8C347}" sibTransId="{FE442DE0-9589-47CE-BA6C-58CEB899B147}"/>
    <dgm:cxn modelId="{B76BE181-385E-44AE-B00F-A26878523EB0}" srcId="{BE4B1C70-ABD4-4437-AC38-562783FCD6D8}" destId="{34518BC0-CFE9-4017-B60E-DA56A8824A06}" srcOrd="1" destOrd="0" parTransId="{E5AE1C65-E0BE-4460-8305-53325C0D3B92}" sibTransId="{CBFB3F53-CCC9-48E3-97D6-5CC0DAE60099}"/>
    <dgm:cxn modelId="{D44CB186-BB85-4BCB-8C63-4ADD85DD2B6D}" type="presOf" srcId="{1086D674-176B-4CA2-8F0C-8163C227B3E8}" destId="{0A10AF56-5ADC-484F-AAB4-720B1D8622E0}" srcOrd="1" destOrd="0" presId="urn:microsoft.com/office/officeart/2005/8/layout/vList4#1"/>
    <dgm:cxn modelId="{2F2B36DC-F6C6-498E-AB5B-2CB1AB2E22D1}" srcId="{BE4B1C70-ABD4-4437-AC38-562783FCD6D8}" destId="{6326A98F-A711-4916-A3F9-5B13A6C44845}" srcOrd="2" destOrd="0" parTransId="{51C6A6E9-48FA-464D-9B15-A2F0093694FA}" sibTransId="{AA45D034-1903-47E2-930E-68CF6F41AF22}"/>
    <dgm:cxn modelId="{8D530548-F4D5-41FB-8C5C-F4B196A1BA14}" type="presOf" srcId="{6326A98F-A711-4916-A3F9-5B13A6C44845}" destId="{5D62141E-95F1-4F7E-B43F-102DB9825CA5}" srcOrd="1" destOrd="0" presId="urn:microsoft.com/office/officeart/2005/8/layout/vList4#1"/>
    <dgm:cxn modelId="{4A331BF2-6781-4D36-8698-CB4F0E72CB23}" type="presParOf" srcId="{8C4B157B-64F4-4147-97F4-F938EBFA17CF}" destId="{314E870F-5F66-4B2E-95BF-65542897DBC5}" srcOrd="0" destOrd="0" presId="urn:microsoft.com/office/officeart/2005/8/layout/vList4#1"/>
    <dgm:cxn modelId="{DDB1A50F-4E3E-44C1-97EE-AE687F7DC36B}" type="presParOf" srcId="{314E870F-5F66-4B2E-95BF-65542897DBC5}" destId="{78FD4B36-C22D-420B-8C13-391C1D7DE1DF}" srcOrd="0" destOrd="0" presId="urn:microsoft.com/office/officeart/2005/8/layout/vList4#1"/>
    <dgm:cxn modelId="{31134A0A-FD93-4504-A5CD-EC0C37A280C6}" type="presParOf" srcId="{314E870F-5F66-4B2E-95BF-65542897DBC5}" destId="{1586081B-63C0-400C-9C6E-27257D10B151}" srcOrd="1" destOrd="0" presId="urn:microsoft.com/office/officeart/2005/8/layout/vList4#1"/>
    <dgm:cxn modelId="{E3ED9684-AD53-4D72-99EB-FEE21E01C339}" type="presParOf" srcId="{314E870F-5F66-4B2E-95BF-65542897DBC5}" destId="{0A10AF56-5ADC-484F-AAB4-720B1D8622E0}" srcOrd="2" destOrd="0" presId="urn:microsoft.com/office/officeart/2005/8/layout/vList4#1"/>
    <dgm:cxn modelId="{5C3F1D15-1FD7-40C5-A832-82E417814F4D}" type="presParOf" srcId="{8C4B157B-64F4-4147-97F4-F938EBFA17CF}" destId="{F096A439-C575-4E26-84AC-2A935803E0ED}" srcOrd="1" destOrd="0" presId="urn:microsoft.com/office/officeart/2005/8/layout/vList4#1"/>
    <dgm:cxn modelId="{8A436BD1-1B1D-48C8-AF70-6F01408BDD2C}" type="presParOf" srcId="{8C4B157B-64F4-4147-97F4-F938EBFA17CF}" destId="{53A18773-3382-49D8-94E9-8A6AA842BF4F}" srcOrd="2" destOrd="0" presId="urn:microsoft.com/office/officeart/2005/8/layout/vList4#1"/>
    <dgm:cxn modelId="{FF0C2F7C-23BE-4349-8BE3-FBF7C3127BE5}" type="presParOf" srcId="{53A18773-3382-49D8-94E9-8A6AA842BF4F}" destId="{0CBB0261-29B2-4469-8DCE-BB7FACD3CCC1}" srcOrd="0" destOrd="0" presId="urn:microsoft.com/office/officeart/2005/8/layout/vList4#1"/>
    <dgm:cxn modelId="{C399B75E-BDD4-42B0-B4E1-1E2161EC2485}" type="presParOf" srcId="{53A18773-3382-49D8-94E9-8A6AA842BF4F}" destId="{646141B9-BCF8-45A4-B5B6-349B706F42EA}" srcOrd="1" destOrd="0" presId="urn:microsoft.com/office/officeart/2005/8/layout/vList4#1"/>
    <dgm:cxn modelId="{5C89EE92-F4EB-43F2-9877-55799963462A}" type="presParOf" srcId="{53A18773-3382-49D8-94E9-8A6AA842BF4F}" destId="{E6CBBA8F-85CA-432E-8C01-B04F3C75B827}" srcOrd="2" destOrd="0" presId="urn:microsoft.com/office/officeart/2005/8/layout/vList4#1"/>
    <dgm:cxn modelId="{8160C64E-842B-49EA-9B72-CD0B76FDDF7C}" type="presParOf" srcId="{8C4B157B-64F4-4147-97F4-F938EBFA17CF}" destId="{69776F08-1FB8-4E79-B871-D3F9F4E12E60}" srcOrd="3" destOrd="0" presId="urn:microsoft.com/office/officeart/2005/8/layout/vList4#1"/>
    <dgm:cxn modelId="{8E908453-087D-4EDC-945C-D0A05D25BD50}" type="presParOf" srcId="{8C4B157B-64F4-4147-97F4-F938EBFA17CF}" destId="{37781959-AC6F-467E-B591-A61AD4268751}" srcOrd="4" destOrd="0" presId="urn:microsoft.com/office/officeart/2005/8/layout/vList4#1"/>
    <dgm:cxn modelId="{C5193FE3-98AB-4BF8-B52A-59C11A08F0B0}" type="presParOf" srcId="{37781959-AC6F-467E-B591-A61AD4268751}" destId="{C605E3FC-B103-4CE8-A447-A3C1A7672EA0}" srcOrd="0" destOrd="0" presId="urn:microsoft.com/office/officeart/2005/8/layout/vList4#1"/>
    <dgm:cxn modelId="{C1CE0173-5A53-40B6-8EB6-AE3C45E2F32F}" type="presParOf" srcId="{37781959-AC6F-467E-B591-A61AD4268751}" destId="{8BD76AB5-179F-40C4-AF9F-163D962FF8EB}" srcOrd="1" destOrd="0" presId="urn:microsoft.com/office/officeart/2005/8/layout/vList4#1"/>
    <dgm:cxn modelId="{EE870E90-C7E5-47D7-AE01-7B5AEDE1E7FF}" type="presParOf" srcId="{37781959-AC6F-467E-B591-A61AD4268751}" destId="{5D62141E-95F1-4F7E-B43F-102DB9825CA5}" srcOrd="2" destOrd="0" presId="urn:microsoft.com/office/officeart/2005/8/layout/vList4#1"/>
  </dgm:cxnLst>
  <dgm:bg/>
  <dgm:whole>
    <a:ln>
      <a:solidFill>
        <a:srgbClr val="FF0066"/>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AF0D0-4319-4580-B6FD-A5380251E7ED}">
      <dsp:nvSpPr>
        <dsp:cNvPr id="0" name=""/>
        <dsp:cNvSpPr/>
      </dsp:nvSpPr>
      <dsp:spPr>
        <a:xfrm>
          <a:off x="0" y="226228"/>
          <a:ext cx="8572560" cy="1946503"/>
        </a:xfrm>
        <a:prstGeom prst="roundRect">
          <a:avLst/>
        </a:prstGeom>
        <a:blipFill rotWithShape="0">
          <a:blip xmlns:r="http://schemas.openxmlformats.org/officeDocument/2006/relationships" r:embed="rId1">
            <a:duotone>
              <a:schemeClr val="accent6">
                <a:hueOff val="0"/>
                <a:satOff val="0"/>
                <a:lumOff val="0"/>
                <a:alphaOff val="0"/>
                <a:shade val="22000"/>
                <a:satMod val="160000"/>
              </a:schemeClr>
              <a:schemeClr val="accent6">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r-Cyrl-RS" sz="2000" kern="1200" dirty="0" smtClean="0">
              <a:solidFill>
                <a:srgbClr val="0070C0"/>
              </a:solidFill>
              <a:latin typeface="Franklin Gothic Medium Cond" pitchFamily="34" charset="0"/>
            </a:rPr>
            <a:t>Типичне трагове </a:t>
          </a:r>
          <a:r>
            <a:rPr lang="sr-Cyrl-RS" sz="2000" kern="1200" dirty="0" smtClean="0">
              <a:latin typeface="Franklin Gothic Medium Cond" pitchFamily="34" charset="0"/>
            </a:rPr>
            <a:t>- карактеристични су за одређени тип саобраћајне незгоде (нпр., типични трагови у случајевима страдања пешака, мотциклиста, бочни судари путничких аутомобила итд.). Чланови увиђајне екипе, а посебно руководилац увиђаја, морају бити стручни да за сваку незгоду одреде типичне трагове. Када руковдилац увиђаја схвати о каквој је незгоди реч, он би морао тачно да зна које трагове и где да тражи.  </a:t>
          </a:r>
          <a:br>
            <a:rPr lang="sr-Cyrl-RS" sz="2000" kern="1200" dirty="0" smtClean="0">
              <a:latin typeface="Franklin Gothic Medium Cond" pitchFamily="34" charset="0"/>
            </a:rPr>
          </a:br>
          <a:endParaRPr lang="en-US" sz="2000" kern="1200" dirty="0">
            <a:latin typeface="Franklin Gothic Medium Cond" pitchFamily="34" charset="0"/>
          </a:endParaRPr>
        </a:p>
      </dsp:txBody>
      <dsp:txXfrm>
        <a:off x="95020" y="321248"/>
        <a:ext cx="8382520" cy="1756463"/>
      </dsp:txXfrm>
    </dsp:sp>
    <dsp:sp modelId="{C4D05F27-E58F-4D4B-8BB6-6694B8E63111}">
      <dsp:nvSpPr>
        <dsp:cNvPr id="0" name=""/>
        <dsp:cNvSpPr/>
      </dsp:nvSpPr>
      <dsp:spPr>
        <a:xfrm>
          <a:off x="0" y="2260515"/>
          <a:ext cx="8572560" cy="2206620"/>
        </a:xfrm>
        <a:prstGeom prst="roundRect">
          <a:avLst/>
        </a:prstGeom>
        <a:blipFill rotWithShape="0">
          <a:blip xmlns:r="http://schemas.openxmlformats.org/officeDocument/2006/relationships" r:embed="rId1">
            <a:duotone>
              <a:schemeClr val="accent6">
                <a:hueOff val="0"/>
                <a:satOff val="0"/>
                <a:lumOff val="0"/>
                <a:alphaOff val="0"/>
                <a:shade val="22000"/>
                <a:satMod val="160000"/>
              </a:schemeClr>
              <a:schemeClr val="accent6">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sr-Cyrl-RS" sz="2200" kern="1200" dirty="0" smtClean="0">
              <a:solidFill>
                <a:srgbClr val="00FFFF"/>
              </a:solidFill>
              <a:latin typeface="Franklin Gothic Medium Cond" pitchFamily="34" charset="0"/>
            </a:rPr>
            <a:t>Нетипичне трагове </a:t>
          </a:r>
          <a:r>
            <a:rPr lang="sr-Cyrl-RS" sz="2200" kern="1200" dirty="0" smtClean="0">
              <a:latin typeface="Franklin Gothic Medium Cond" pitchFamily="34" charset="0"/>
            </a:rPr>
            <a:t>- то су они трагови који се не очекују за дати тип незгоде, а налазе се на лицу места. Могу бити нетипични по врсти, положају и интензитету. Ови трагови доводе у сумњу изјаве сведока и налажу планирање и проверавање додатних верзија. Нетипични трагови могу да указују на фингирања и лажне исказе сведока, али и на специфичне околности у механизму настанка саобраћјане незгоде. </a:t>
          </a:r>
          <a:endParaRPr lang="en-US" sz="2200" kern="1200" dirty="0">
            <a:latin typeface="Franklin Gothic Medium Cond" pitchFamily="34" charset="0"/>
          </a:endParaRPr>
        </a:p>
      </dsp:txBody>
      <dsp:txXfrm>
        <a:off x="107718" y="2368233"/>
        <a:ext cx="8357124" cy="1991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A5ED-818C-429C-97B6-6DF81DA3ED61}">
      <dsp:nvSpPr>
        <dsp:cNvPr id="0" name=""/>
        <dsp:cNvSpPr/>
      </dsp:nvSpPr>
      <dsp:spPr>
        <a:xfrm>
          <a:off x="648299" y="0"/>
          <a:ext cx="7347398" cy="51435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2171B-575B-4E4F-B75D-109DA25629C6}">
      <dsp:nvSpPr>
        <dsp:cNvPr id="0" name=""/>
        <dsp:cNvSpPr/>
      </dsp:nvSpPr>
      <dsp:spPr>
        <a:xfrm>
          <a:off x="4326" y="1543060"/>
          <a:ext cx="2080806" cy="2057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Cyrl-RS" sz="1800" kern="1200" dirty="0" smtClean="0">
              <a:solidFill>
                <a:schemeClr val="tx1"/>
              </a:solidFill>
            </a:rPr>
            <a:t>трагове који остају на месту настанка саобраћајне незгоде</a:t>
          </a:r>
          <a:endParaRPr lang="en-US" sz="1800" kern="1200" dirty="0">
            <a:solidFill>
              <a:schemeClr val="tx1"/>
            </a:solidFill>
          </a:endParaRPr>
        </a:p>
      </dsp:txBody>
      <dsp:txXfrm>
        <a:off x="104761" y="1643495"/>
        <a:ext cx="1879936" cy="1856544"/>
      </dsp:txXfrm>
    </dsp:sp>
    <dsp:sp modelId="{CBC763A8-01A9-4CC9-8009-83AFCE1F7B7B}">
      <dsp:nvSpPr>
        <dsp:cNvPr id="0" name=""/>
        <dsp:cNvSpPr/>
      </dsp:nvSpPr>
      <dsp:spPr>
        <a:xfrm>
          <a:off x="2189172" y="1543060"/>
          <a:ext cx="2080806" cy="2057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Cyrl-RS" sz="1800" kern="1200" dirty="0" smtClean="0">
              <a:solidFill>
                <a:schemeClr val="tx1"/>
              </a:solidFill>
            </a:rPr>
            <a:t>трагове на настрадалима у саобраћајној незгоди</a:t>
          </a:r>
          <a:br>
            <a:rPr lang="sr-Cyrl-RS" sz="1800" kern="1200" dirty="0" smtClean="0">
              <a:solidFill>
                <a:schemeClr val="tx1"/>
              </a:solidFill>
            </a:rPr>
          </a:br>
          <a:endParaRPr lang="en-US" sz="1800" kern="1200" dirty="0">
            <a:solidFill>
              <a:schemeClr val="tx1"/>
            </a:solidFill>
          </a:endParaRPr>
        </a:p>
      </dsp:txBody>
      <dsp:txXfrm>
        <a:off x="2289607" y="1643495"/>
        <a:ext cx="1879936" cy="1856544"/>
      </dsp:txXfrm>
    </dsp:sp>
    <dsp:sp modelId="{C6BE66D0-504C-4BC0-B492-F326AD6A584B}">
      <dsp:nvSpPr>
        <dsp:cNvPr id="0" name=""/>
        <dsp:cNvSpPr/>
      </dsp:nvSpPr>
      <dsp:spPr>
        <a:xfrm>
          <a:off x="4374019" y="1543060"/>
          <a:ext cx="2080806" cy="2057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Cyrl-RS" sz="1800" kern="1200" dirty="0" smtClean="0">
              <a:solidFill>
                <a:schemeClr val="tx1"/>
              </a:solidFill>
            </a:rPr>
            <a:t>трагове на возилу и у возилу осталом на лицу места саобраћајне незгоде</a:t>
          </a:r>
          <a:br>
            <a:rPr lang="sr-Cyrl-RS" sz="1800" kern="1200" dirty="0" smtClean="0">
              <a:solidFill>
                <a:schemeClr val="tx1"/>
              </a:solidFill>
            </a:rPr>
          </a:br>
          <a:endParaRPr lang="en-US" sz="1800" kern="1200" dirty="0">
            <a:solidFill>
              <a:schemeClr val="tx1"/>
            </a:solidFill>
          </a:endParaRPr>
        </a:p>
      </dsp:txBody>
      <dsp:txXfrm>
        <a:off x="4474454" y="1643495"/>
        <a:ext cx="1879936" cy="1856544"/>
      </dsp:txXfrm>
    </dsp:sp>
    <dsp:sp modelId="{999BCFAE-FC65-4F86-9D55-60DAF8AB7BF8}">
      <dsp:nvSpPr>
        <dsp:cNvPr id="0" name=""/>
        <dsp:cNvSpPr/>
      </dsp:nvSpPr>
      <dsp:spPr>
        <a:xfrm>
          <a:off x="6558865" y="1543060"/>
          <a:ext cx="2080806" cy="2057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Cyrl-RS" sz="1800" kern="1200" dirty="0" smtClean="0">
              <a:solidFill>
                <a:schemeClr val="tx1"/>
              </a:solidFill>
            </a:rPr>
            <a:t>трагове на возилу и у возилу којима је виновник саобраћајне незгоде побегао са лица места</a:t>
          </a:r>
          <a:endParaRPr lang="en-US" sz="1800" kern="1200" dirty="0">
            <a:solidFill>
              <a:schemeClr val="tx1"/>
            </a:solidFill>
          </a:endParaRPr>
        </a:p>
      </dsp:txBody>
      <dsp:txXfrm>
        <a:off x="6659300" y="1643495"/>
        <a:ext cx="1879936" cy="1856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4B36-C22D-420B-8C13-391C1D7DE1DF}">
      <dsp:nvSpPr>
        <dsp:cNvPr id="0" name=""/>
        <dsp:cNvSpPr/>
      </dsp:nvSpPr>
      <dsp:spPr>
        <a:xfrm>
          <a:off x="0" y="0"/>
          <a:ext cx="8929654" cy="179934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Cyrl-RS" sz="1600" kern="1200" dirty="0" smtClean="0"/>
            <a:t>места деформације (аномалија) трага кочења (блокирања) која се испољава на следеће начине: у виду кратког прекида трага кочења, кратког задебљања трага кочења, таласасте деформације трага или заношења трага на коловозу (настају услед деловања спољне силе на возило, нпр., ударац у пешака, пад пешака на хаубу, доводи до поремећаја стабилности возила што се може одразити на траг пнеуматика), као и нагле промене правца у трагу кочења (услед удара у велику препреку и одбијања возила)</a:t>
          </a:r>
          <a:endParaRPr lang="en-US" sz="1600" kern="1200" dirty="0"/>
        </a:p>
      </dsp:txBody>
      <dsp:txXfrm>
        <a:off x="1941004" y="0"/>
        <a:ext cx="6988649" cy="1799348"/>
      </dsp:txXfrm>
    </dsp:sp>
    <dsp:sp modelId="{1586081B-63C0-400C-9C6E-27257D10B151}">
      <dsp:nvSpPr>
        <dsp:cNvPr id="0" name=""/>
        <dsp:cNvSpPr/>
      </dsp:nvSpPr>
      <dsp:spPr>
        <a:xfrm>
          <a:off x="214277" y="285756"/>
          <a:ext cx="1643020" cy="1206595"/>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0261-29B2-4469-8DCE-BB7FACD3CCC1}">
      <dsp:nvSpPr>
        <dsp:cNvPr id="0" name=""/>
        <dsp:cNvSpPr/>
      </dsp:nvSpPr>
      <dsp:spPr>
        <a:xfrm>
          <a:off x="0" y="1948063"/>
          <a:ext cx="8929654" cy="15507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r-Cyrl-RS" sz="2000" kern="1200" dirty="0" smtClean="0"/>
            <a:t>трагова који настају услед контакта (трагови отпале боје, трагови поломљених стакала, трагови прљавштине и прашине отпали са браника и доњег построја возила) </a:t>
          </a:r>
          <a:endParaRPr lang="en-US" sz="2000" kern="1200" dirty="0"/>
        </a:p>
      </dsp:txBody>
      <dsp:txXfrm>
        <a:off x="1941004" y="1948063"/>
        <a:ext cx="6988649" cy="1550734"/>
      </dsp:txXfrm>
    </dsp:sp>
    <dsp:sp modelId="{646141B9-BCF8-45A4-B5B6-349B706F42EA}">
      <dsp:nvSpPr>
        <dsp:cNvPr id="0" name=""/>
        <dsp:cNvSpPr/>
      </dsp:nvSpPr>
      <dsp:spPr>
        <a:xfrm>
          <a:off x="155073" y="2109495"/>
          <a:ext cx="1785930" cy="1240587"/>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05E3FC-B103-4CE8-A447-A3C1A7672EA0}">
      <dsp:nvSpPr>
        <dsp:cNvPr id="0" name=""/>
        <dsp:cNvSpPr/>
      </dsp:nvSpPr>
      <dsp:spPr>
        <a:xfrm>
          <a:off x="0" y="3660229"/>
          <a:ext cx="8929654" cy="15507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r-Cyrl-RS" sz="2400" kern="1200" dirty="0" smtClean="0"/>
            <a:t>трага на коловозу насталог гребањем ђона обуће приликом удара у пешака.</a:t>
          </a:r>
          <a:endParaRPr lang="en-US" sz="2400" kern="1200" dirty="0"/>
        </a:p>
      </dsp:txBody>
      <dsp:txXfrm>
        <a:off x="1941004" y="3660229"/>
        <a:ext cx="6988649" cy="1550734"/>
      </dsp:txXfrm>
    </dsp:sp>
    <dsp:sp modelId="{8BD76AB5-179F-40C4-AF9F-163D962FF8EB}">
      <dsp:nvSpPr>
        <dsp:cNvPr id="0" name=""/>
        <dsp:cNvSpPr/>
      </dsp:nvSpPr>
      <dsp:spPr>
        <a:xfrm>
          <a:off x="155073" y="3815303"/>
          <a:ext cx="1785930" cy="1240587"/>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87E90DB-3A8C-431D-82AB-7424963DF97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7E90DB-3A8C-431D-82AB-7424963DF97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87E90DB-3A8C-431D-82AB-7424963DF9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87E90DB-3A8C-431D-82AB-7424963DF9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921E3B3-9CEA-4DE2-8B8F-56ECD4AB47BD}" type="datetimeFigureOut">
              <a:rPr lang="en-US" smtClean="0"/>
              <a:pPr/>
              <a:t>5/22/2020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87E90DB-3A8C-431D-82AB-7424963DF97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87E90DB-3A8C-431D-82AB-7424963DF97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87E90DB-3A8C-431D-82AB-7424963DF97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87E90DB-3A8C-431D-82AB-7424963DF97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921E3B3-9CEA-4DE2-8B8F-56ECD4AB47BD}" type="datetimeFigureOut">
              <a:rPr lang="en-US" smtClean="0"/>
              <a:pPr/>
              <a:t>5/22/2020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87E90DB-3A8C-431D-82AB-7424963DF97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87E90DB-3A8C-431D-82AB-7424963DF97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87E90DB-3A8C-431D-82AB-7424963DF97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87E90DB-3A8C-431D-82AB-7424963DF97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90DB-3A8C-431D-82AB-7424963DF97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87E90DB-3A8C-431D-82AB-7424963DF97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921E3B3-9CEA-4DE2-8B8F-56ECD4AB47BD}" type="datetimeFigureOut">
              <a:rPr lang="en-US" smtClean="0"/>
              <a:pPr/>
              <a:t>5/22/2020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87E90DB-3A8C-431D-82AB-7424963DF9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7E90DB-3A8C-431D-82AB-7424963DF97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87E90DB-3A8C-431D-82AB-7424963DF9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21E3B3-9CEA-4DE2-8B8F-56ECD4AB47BD}" type="datetimeFigureOut">
              <a:rPr lang="en-US" smtClean="0"/>
              <a:pPr/>
              <a:t>5/22/2020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7E90DB-3A8C-431D-82AB-7424963DF97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87E90DB-3A8C-431D-82AB-7424963DF97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7E90DB-3A8C-431D-82AB-7424963DF97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E90DB-3A8C-431D-82AB-7424963DF97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87E90DB-3A8C-431D-82AB-7424963DF97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87E90DB-3A8C-431D-82AB-7424963DF97E}"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87E90DB-3A8C-431D-82AB-7424963DF97E}"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87E90DB-3A8C-431D-82AB-7424963DF97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87E90DB-3A8C-431D-82AB-7424963DF97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E90DB-3A8C-431D-82AB-7424963DF9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87E90DB-3A8C-431D-82AB-7424963DF97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87E90DB-3A8C-431D-82AB-7424963DF97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E90DB-3A8C-431D-82AB-7424963DF97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21E3B3-9CEA-4DE2-8B8F-56ECD4AB47BD}" type="datetimeFigureOut">
              <a:rPr lang="en-US" smtClean="0"/>
              <a:pPr/>
              <a:t>5/22/2020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E90DB-3A8C-431D-82AB-7424963DF9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921E3B3-9CEA-4DE2-8B8F-56ECD4AB47BD}" type="datetimeFigureOut">
              <a:rPr lang="en-US" smtClean="0"/>
              <a:pPr/>
              <a:t>5/22/2020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7E90DB-3A8C-431D-82AB-7424963DF9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21E3B3-9CEA-4DE2-8B8F-56ECD4AB47BD}" type="datetimeFigureOut">
              <a:rPr lang="en-US" smtClean="0"/>
              <a:pPr/>
              <a:t>5/22/2020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87E90DB-3A8C-431D-82AB-7424963DF9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21E3B3-9CEA-4DE2-8B8F-56ECD4AB47BD}" type="datetimeFigureOut">
              <a:rPr lang="en-US" smtClean="0"/>
              <a:pPr/>
              <a:t>5/22/2020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7E90DB-3A8C-431D-82AB-7424963DF9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921E3B3-9CEA-4DE2-8B8F-56ECD4AB47BD}" type="datetimeFigureOut">
              <a:rPr lang="en-US" smtClean="0"/>
              <a:pPr/>
              <a:t>5/22/2020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87E90DB-3A8C-431D-82AB-7424963DF9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921E3B3-9CEA-4DE2-8B8F-56ECD4AB47BD}" type="datetimeFigureOut">
              <a:rPr lang="en-US" smtClean="0"/>
              <a:pPr/>
              <a:t>5/22/2020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87E90DB-3A8C-431D-82AB-7424963DF97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921E3B3-9CEA-4DE2-8B8F-56ECD4AB47BD}" type="datetimeFigureOut">
              <a:rPr lang="en-US" smtClean="0"/>
              <a:pPr/>
              <a:t>5/22/2020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87E90DB-3A8C-431D-82AB-7424963DF9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21E3B3-9CEA-4DE2-8B8F-56ECD4AB47BD}" type="datetimeFigureOut">
              <a:rPr lang="en-US" smtClean="0"/>
              <a:pPr/>
              <a:t>5/22/2020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87E90DB-3A8C-431D-82AB-7424963DF9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921E3B3-9CEA-4DE2-8B8F-56ECD4AB47BD}" type="datetimeFigureOut">
              <a:rPr lang="en-US" smtClean="0"/>
              <a:pPr/>
              <a:t>5/22/2020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7E90DB-3A8C-431D-82AB-7424963DF97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921E3B3-9CEA-4DE2-8B8F-56ECD4AB47BD}" type="datetimeFigureOut">
              <a:rPr lang="en-US" smtClean="0"/>
              <a:pPr/>
              <a:t>5/22/2020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87E90DB-3A8C-431D-82AB-7424963DF9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8.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6.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icija-ilustracija-01-foto-S-PASALIC.jpg"/>
          <p:cNvPicPr>
            <a:picLocks noChangeAspect="1"/>
          </p:cNvPicPr>
          <p:nvPr/>
        </p:nvPicPr>
        <p:blipFill>
          <a:blip r:embed="rId2"/>
          <a:stretch>
            <a:fillRect/>
          </a:stretch>
        </p:blipFill>
        <p:spPr>
          <a:xfrm>
            <a:off x="-1071602" y="0"/>
            <a:ext cx="10215602" cy="6858000"/>
          </a:xfrm>
          <a:prstGeom prst="rect">
            <a:avLst/>
          </a:prstGeom>
        </p:spPr>
      </p:pic>
      <p:sp>
        <p:nvSpPr>
          <p:cNvPr id="2" name="Title 1"/>
          <p:cNvSpPr>
            <a:spLocks noGrp="1"/>
          </p:cNvSpPr>
          <p:nvPr>
            <p:ph type="ctrTitle"/>
          </p:nvPr>
        </p:nvSpPr>
        <p:spPr>
          <a:xfrm>
            <a:off x="1000100" y="642918"/>
            <a:ext cx="8143900" cy="2500330"/>
          </a:xfrm>
        </p:spPr>
        <p:txBody>
          <a:bodyPr>
            <a:noAutofit/>
          </a:bodyPr>
          <a:lstStyle/>
          <a:p>
            <a:pPr algn="r"/>
            <a:r>
              <a:rPr lang="sr-Cyrl-RS" sz="6000" b="1" dirty="0" smtClean="0">
                <a:solidFill>
                  <a:schemeClr val="bg1"/>
                </a:solidFill>
                <a:latin typeface="Gungsuh" pitchFamily="18" charset="-127"/>
                <a:ea typeface="Gungsuh" pitchFamily="18" charset="-127"/>
              </a:rPr>
              <a:t>ТРАГОВИ КОД САОБРАЋАЈНИХ НЕЗГОДА</a:t>
            </a:r>
            <a:endParaRPr lang="en-US" sz="6000" b="1" dirty="0">
              <a:solidFill>
                <a:schemeClr val="bg1"/>
              </a:solidFill>
              <a:latin typeface="Arial Rounded MT Bold" pitchFamily="34" charset="0"/>
              <a:ea typeface="Gungsuh" pitchFamily="18" charset="-127"/>
            </a:endParaRPr>
          </a:p>
        </p:txBody>
      </p:sp>
      <p:sp>
        <p:nvSpPr>
          <p:cNvPr id="5" name="TextBox 4"/>
          <p:cNvSpPr txBox="1"/>
          <p:nvPr/>
        </p:nvSpPr>
        <p:spPr>
          <a:xfrm>
            <a:off x="3851920" y="5810935"/>
            <a:ext cx="5143536" cy="461665"/>
          </a:xfrm>
          <a:prstGeom prst="rect">
            <a:avLst/>
          </a:prstGeom>
          <a:noFill/>
        </p:spPr>
        <p:txBody>
          <a:bodyPr wrap="square" rtlCol="0">
            <a:spAutoFit/>
          </a:bodyPr>
          <a:lstStyle/>
          <a:p>
            <a:pPr algn="r"/>
            <a:r>
              <a:rPr lang="sr-Cyrl-RS" sz="2400" dirty="0" smtClean="0">
                <a:solidFill>
                  <a:schemeClr val="bg1"/>
                </a:solidFill>
              </a:rPr>
              <a:t>Шифра презентације: П0037</a:t>
            </a:r>
            <a:endParaRPr lang="en-US" sz="24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_sistem.jpg"/>
          <p:cNvPicPr>
            <a:picLocks noChangeAspect="1"/>
          </p:cNvPicPr>
          <p:nvPr/>
        </p:nvPicPr>
        <p:blipFill>
          <a:blip r:embed="rId2"/>
          <a:srcRect l="22074" r="18085" b="3213"/>
          <a:stretch>
            <a:fillRect/>
          </a:stretch>
        </p:blipFill>
        <p:spPr>
          <a:xfrm>
            <a:off x="5429256" y="2500306"/>
            <a:ext cx="3286148" cy="2991114"/>
          </a:xfrm>
          <a:prstGeom prst="rect">
            <a:avLst/>
          </a:prstGeom>
        </p:spPr>
      </p:pic>
      <p:sp>
        <p:nvSpPr>
          <p:cNvPr id="3" name="Content Placeholder 2"/>
          <p:cNvSpPr>
            <a:spLocks noGrp="1"/>
          </p:cNvSpPr>
          <p:nvPr>
            <p:ph idx="1"/>
          </p:nvPr>
        </p:nvSpPr>
        <p:spPr>
          <a:xfrm>
            <a:off x="0" y="285728"/>
            <a:ext cx="8991600" cy="6572272"/>
          </a:xfrm>
        </p:spPr>
        <p:txBody>
          <a:bodyPr>
            <a:normAutofit/>
          </a:bodyPr>
          <a:lstStyle/>
          <a:p>
            <a:pPr algn="just"/>
            <a:r>
              <a:rPr lang="sr-Cyrl-RS" sz="1600" u="sng" dirty="0" smtClean="0">
                <a:solidFill>
                  <a:srgbClr val="009900"/>
                </a:solidFill>
                <a:latin typeface="Times New Roman"/>
                <a:ea typeface="Calibri"/>
              </a:rPr>
              <a:t>Трагови снажног кочења </a:t>
            </a:r>
            <a:r>
              <a:rPr lang="sr-Cyrl-RS" sz="1600" dirty="0" smtClean="0">
                <a:solidFill>
                  <a:srgbClr val="009900"/>
                </a:solidFill>
                <a:latin typeface="Times New Roman"/>
                <a:ea typeface="Calibri"/>
              </a:rPr>
              <a:t>се уочавају по траговима код којих је одражени профил шаре газеће површине пнеуматика упадљиво издужен, развучен, искривљен, изобличен, деформисан у правцу вожње (далеко више него код слабог кочења). Одражени трагови кочења на коловозу су шири од трагова вожње и по правилу тамнији. Када је коловозни застор нераван или возач наизменично притиска и престаје да притиска ножну кочницу, долази до прекинутог трага кочења. Кратак прекид трагова кочења се често уочава на месту судара. Када трагови кочења имају лучну путању, указује по правилу на неисправан кочиони систем возила, мада могу да буду и последица заокрета управљачем возила у току кочења. </a:t>
            </a:r>
          </a:p>
          <a:p>
            <a:pPr algn="just"/>
            <a:endParaRPr lang="sr-Cyrl-RS" sz="1400" b="1" dirty="0" smtClean="0">
              <a:solidFill>
                <a:srgbClr val="009900"/>
              </a:solidFill>
              <a:latin typeface="Times New Roman"/>
            </a:endParaRPr>
          </a:p>
          <a:p>
            <a:pPr>
              <a:buNone/>
            </a:pPr>
            <a:r>
              <a:rPr lang="ru-RU" sz="1800" b="1" dirty="0" smtClean="0">
                <a:solidFill>
                  <a:schemeClr val="tx1"/>
                </a:solidFill>
              </a:rPr>
              <a:t>Савремена друмска возила имају АБС (антиблокирајући) </a:t>
            </a:r>
          </a:p>
          <a:p>
            <a:pPr>
              <a:buNone/>
            </a:pPr>
            <a:r>
              <a:rPr lang="ru-RU" sz="1800" b="1" dirty="0" smtClean="0">
                <a:solidFill>
                  <a:schemeClr val="tx1"/>
                </a:solidFill>
              </a:rPr>
              <a:t>кочни систем који спречава блокирање точкова.</a:t>
            </a:r>
          </a:p>
          <a:p>
            <a:pPr>
              <a:buNone/>
            </a:pPr>
            <a:r>
              <a:rPr lang="ru-RU" sz="1800" b="1" dirty="0" smtClean="0">
                <a:solidFill>
                  <a:schemeClr val="tx1"/>
                </a:solidFill>
              </a:rPr>
              <a:t> Проклизавање пнеуматика и коловоза своди</a:t>
            </a:r>
          </a:p>
          <a:p>
            <a:pPr>
              <a:buNone/>
            </a:pPr>
            <a:r>
              <a:rPr lang="ru-RU" sz="1800" b="1" dirty="0" smtClean="0">
                <a:solidFill>
                  <a:schemeClr val="tx1"/>
                </a:solidFill>
              </a:rPr>
              <a:t> се на минимум, па су зато трагови кочења са АБС</a:t>
            </a:r>
          </a:p>
          <a:p>
            <a:pPr>
              <a:buNone/>
            </a:pPr>
            <a:r>
              <a:rPr lang="ru-RU" sz="1800" b="1" dirty="0" smtClean="0">
                <a:solidFill>
                  <a:schemeClr val="tx1"/>
                </a:solidFill>
              </a:rPr>
              <a:t> системом светлији и испрекидани (у виду тамних </a:t>
            </a:r>
          </a:p>
          <a:p>
            <a:pPr>
              <a:buNone/>
            </a:pPr>
            <a:r>
              <a:rPr lang="ru-RU" sz="1800" b="1" dirty="0" smtClean="0">
                <a:solidFill>
                  <a:schemeClr val="tx1"/>
                </a:solidFill>
              </a:rPr>
              <a:t>флека на коловозу) или се не могу уочити </a:t>
            </a:r>
          </a:p>
          <a:p>
            <a:pPr>
              <a:buNone/>
            </a:pPr>
            <a:r>
              <a:rPr lang="ru-RU" sz="1800" b="1" dirty="0" smtClean="0">
                <a:solidFill>
                  <a:schemeClr val="tx1"/>
                </a:solidFill>
              </a:rPr>
              <a:t>обичним посматрањем на лицу места. </a:t>
            </a:r>
          </a:p>
          <a:p>
            <a:pPr>
              <a:buNone/>
            </a:pPr>
            <a:r>
              <a:rPr lang="ru-RU" sz="1800" b="1" dirty="0" smtClean="0">
                <a:solidFill>
                  <a:schemeClr val="tx1"/>
                </a:solidFill>
              </a:rPr>
              <a:t>Временско остајање трагова кочења насталих </a:t>
            </a:r>
          </a:p>
          <a:p>
            <a:pPr>
              <a:buNone/>
            </a:pPr>
            <a:r>
              <a:rPr lang="ru-RU" sz="1800" b="1" dirty="0" smtClean="0">
                <a:solidFill>
                  <a:schemeClr val="tx1"/>
                </a:solidFill>
              </a:rPr>
              <a:t>АБС системом је краће него код класичних трагова </a:t>
            </a:r>
          </a:p>
          <a:p>
            <a:pPr>
              <a:buNone/>
            </a:pPr>
            <a:r>
              <a:rPr lang="ru-RU" sz="1800" b="1" dirty="0" smtClean="0">
                <a:solidFill>
                  <a:schemeClr val="tx1"/>
                </a:solidFill>
              </a:rPr>
              <a:t>блокирања, тако да их треба што пре означити и документовати. </a:t>
            </a:r>
            <a:endParaRPr lang="en-US" sz="1800" b="1" dirty="0">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572560" cy="6172517"/>
          </a:xfrm>
        </p:spPr>
        <p:txBody>
          <a:bodyPr>
            <a:normAutofit fontScale="92500" lnSpcReduction="10000"/>
          </a:bodyPr>
          <a:lstStyle/>
          <a:p>
            <a:pPr marL="0" algn="ctr">
              <a:lnSpc>
                <a:spcPct val="115000"/>
              </a:lnSpc>
              <a:spcAft>
                <a:spcPts val="1000"/>
              </a:spcAft>
              <a:buNone/>
            </a:pPr>
            <a:r>
              <a:rPr lang="sr-Cyrl-RS" sz="2400" b="1" dirty="0" smtClean="0">
                <a:solidFill>
                  <a:schemeClr val="accent5">
                    <a:lumMod val="60000"/>
                    <a:lumOff val="40000"/>
                  </a:schemeClr>
                </a:solidFill>
              </a:rPr>
              <a:t>Дужина трага кочења која је фиксирана на коловозу краћа је од времена кочења. </a:t>
            </a:r>
          </a:p>
          <a:p>
            <a:pPr marL="0" algn="ctr">
              <a:lnSpc>
                <a:spcPct val="115000"/>
              </a:lnSpc>
              <a:spcAft>
                <a:spcPts val="1000"/>
              </a:spcAft>
              <a:buNone/>
            </a:pPr>
            <a:r>
              <a:rPr lang="sr-Cyrl-RS" sz="2400" b="1" dirty="0" smtClean="0">
                <a:solidFill>
                  <a:schemeClr val="bg2">
                    <a:lumMod val="20000"/>
                    <a:lumOff val="80000"/>
                  </a:schemeClr>
                </a:solidFill>
              </a:rPr>
              <a:t>Укупно време кочења обухвата:</a:t>
            </a:r>
          </a:p>
          <a:p>
            <a:pPr marL="0">
              <a:lnSpc>
                <a:spcPct val="115000"/>
              </a:lnSpc>
              <a:spcAft>
                <a:spcPts val="1000"/>
              </a:spcAft>
            </a:pPr>
            <a:endParaRPr lang="sr-Cyrl-RS" sz="2400" dirty="0" smtClean="0"/>
          </a:p>
          <a:p>
            <a:pPr marL="0" algn="just">
              <a:lnSpc>
                <a:spcPct val="115000"/>
              </a:lnSpc>
              <a:spcAft>
                <a:spcPts val="1000"/>
              </a:spcAft>
              <a:buNone/>
            </a:pPr>
            <a:r>
              <a:rPr lang="sr-Cyrl-RS" sz="2400" dirty="0" smtClean="0"/>
              <a:t> </a:t>
            </a:r>
            <a:r>
              <a:rPr lang="sr-Cyrl-RS" sz="2400" dirty="0" smtClean="0">
                <a:solidFill>
                  <a:srgbClr val="FF0066"/>
                </a:solidFill>
                <a:latin typeface="Times New Roman"/>
                <a:ea typeface="Calibri"/>
                <a:cs typeface="Times New Roman"/>
              </a:rPr>
              <a:t>1) </a:t>
            </a:r>
            <a:r>
              <a:rPr lang="sr-Cyrl-RS" sz="2400" dirty="0" smtClean="0">
                <a:solidFill>
                  <a:schemeClr val="accent3">
                    <a:lumMod val="75000"/>
                  </a:schemeClr>
                </a:solidFill>
                <a:latin typeface="Times New Roman"/>
                <a:ea typeface="Calibri"/>
                <a:cs typeface="Times New Roman"/>
              </a:rPr>
              <a:t>време реаговања возача, што подразумева временски интервал од када возач уочи опасност, пребаци ногу са папучице гаса на кочницу и почне да је притиска. У зависности од психофизичких способности возача ово време варира од 0,5 до 1,5 секунде (реакционо време)</a:t>
            </a:r>
            <a:endParaRPr lang="en-US" sz="2400" dirty="0" smtClean="0">
              <a:solidFill>
                <a:schemeClr val="accent3">
                  <a:lumMod val="75000"/>
                </a:schemeClr>
              </a:solidFill>
              <a:latin typeface="Calibri"/>
              <a:ea typeface="Calibri"/>
              <a:cs typeface="Times New Roman"/>
            </a:endParaRPr>
          </a:p>
          <a:p>
            <a:pPr marL="0" algn="just">
              <a:lnSpc>
                <a:spcPct val="115000"/>
              </a:lnSpc>
              <a:spcAft>
                <a:spcPts val="1000"/>
              </a:spcAft>
              <a:buNone/>
            </a:pPr>
            <a:r>
              <a:rPr lang="sr-Cyrl-RS" sz="2400" dirty="0" smtClean="0">
                <a:solidFill>
                  <a:schemeClr val="accent4">
                    <a:lumMod val="50000"/>
                  </a:schemeClr>
                </a:solidFill>
                <a:latin typeface="Times New Roman"/>
                <a:ea typeface="Calibri"/>
                <a:cs typeface="Times New Roman"/>
              </a:rPr>
              <a:t>2) време одзива кочионог система и време повећања успорења зависе од карактеристика и исправности кочионог система, оптерећења возила и карактеристика подлоге </a:t>
            </a:r>
            <a:endParaRPr lang="en-US" sz="2400" dirty="0" smtClean="0">
              <a:solidFill>
                <a:schemeClr val="accent4">
                  <a:lumMod val="50000"/>
                </a:schemeClr>
              </a:solidFill>
              <a:latin typeface="Calibri"/>
              <a:ea typeface="Calibri"/>
              <a:cs typeface="Times New Roman"/>
            </a:endParaRPr>
          </a:p>
          <a:p>
            <a:pPr marL="0">
              <a:lnSpc>
                <a:spcPct val="115000"/>
              </a:lnSpc>
              <a:spcAft>
                <a:spcPts val="1000"/>
              </a:spcAft>
              <a:buNone/>
            </a:pPr>
            <a:r>
              <a:rPr lang="sr-Cyrl-RS" sz="2400" dirty="0" smtClean="0">
                <a:latin typeface="Times New Roman"/>
                <a:ea typeface="Calibri"/>
                <a:cs typeface="Times New Roman"/>
              </a:rPr>
              <a:t>3) </a:t>
            </a:r>
            <a:r>
              <a:rPr lang="sr-Cyrl-RS" sz="2400" dirty="0" smtClean="0">
                <a:solidFill>
                  <a:srgbClr val="002060"/>
                </a:solidFill>
                <a:latin typeface="Times New Roman"/>
                <a:ea typeface="Calibri"/>
                <a:cs typeface="Times New Roman"/>
              </a:rPr>
              <a:t>време интензивног кочења обухвата период </a:t>
            </a:r>
          </a:p>
          <a:p>
            <a:pPr marL="0">
              <a:lnSpc>
                <a:spcPct val="115000"/>
              </a:lnSpc>
              <a:spcAft>
                <a:spcPts val="1000"/>
              </a:spcAft>
              <a:buNone/>
            </a:pPr>
            <a:r>
              <a:rPr lang="sr-Cyrl-RS" sz="2400" dirty="0" smtClean="0">
                <a:solidFill>
                  <a:srgbClr val="002060"/>
                </a:solidFill>
                <a:latin typeface="Times New Roman"/>
                <a:ea typeface="Calibri"/>
                <a:cs typeface="Times New Roman"/>
              </a:rPr>
              <a:t>максималног дејства кочионог система до</a:t>
            </a:r>
          </a:p>
          <a:p>
            <a:pPr marL="0">
              <a:lnSpc>
                <a:spcPct val="115000"/>
              </a:lnSpc>
              <a:spcAft>
                <a:spcPts val="1000"/>
              </a:spcAft>
              <a:buNone/>
            </a:pPr>
            <a:r>
              <a:rPr lang="sr-Cyrl-RS" sz="2400" dirty="0" smtClean="0">
                <a:solidFill>
                  <a:srgbClr val="002060"/>
                </a:solidFill>
                <a:latin typeface="Times New Roman"/>
                <a:ea typeface="Calibri"/>
                <a:cs typeface="Times New Roman"/>
              </a:rPr>
              <a:t> заустављања возила.</a:t>
            </a:r>
            <a:endParaRPr lang="en-US" sz="2400" dirty="0" smtClean="0">
              <a:solidFill>
                <a:srgbClr val="002060"/>
              </a:solidFill>
              <a:latin typeface="Calibri"/>
              <a:ea typeface="Calibri"/>
              <a:cs typeface="Times New Roman"/>
            </a:endParaRPr>
          </a:p>
          <a:p>
            <a:pPr marL="514350" indent="-514350">
              <a:buFont typeface="+mj-lt"/>
              <a:buAutoNum type="arabicPeriod"/>
            </a:pPr>
            <a:endParaRPr lang="en-US" dirty="0"/>
          </a:p>
        </p:txBody>
      </p:sp>
      <p:pic>
        <p:nvPicPr>
          <p:cNvPr id="5" name="Picture 4" descr="bf.png"/>
          <p:cNvPicPr>
            <a:picLocks noChangeAspect="1"/>
          </p:cNvPicPr>
          <p:nvPr/>
        </p:nvPicPr>
        <p:blipFill>
          <a:blip r:embed="rId2"/>
          <a:stretch>
            <a:fillRect/>
          </a:stretch>
        </p:blipFill>
        <p:spPr>
          <a:xfrm>
            <a:off x="5929322" y="4357694"/>
            <a:ext cx="2957516" cy="2235332"/>
          </a:xfrm>
          <a:prstGeom prst="rect">
            <a:avLst/>
          </a:prstGeom>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rmAutofit/>
          </a:bodyPr>
          <a:lstStyle/>
          <a:p>
            <a:pPr algn="just">
              <a:buNone/>
            </a:pPr>
            <a:r>
              <a:rPr lang="sr-Cyrl-RS" sz="1800" b="1" u="sng" dirty="0" smtClean="0">
                <a:solidFill>
                  <a:srgbClr val="002060"/>
                </a:solidFill>
              </a:rPr>
              <a:t>Трагови блокираног кочења </a:t>
            </a:r>
            <a:r>
              <a:rPr lang="sr-Cyrl-RS" sz="1800" b="1" dirty="0" smtClean="0">
                <a:solidFill>
                  <a:srgbClr val="002060"/>
                </a:solidFill>
              </a:rPr>
              <a:t>настају када су точкови незаустављеног возила потпуно</a:t>
            </a:r>
          </a:p>
          <a:p>
            <a:pPr algn="just">
              <a:buNone/>
            </a:pPr>
            <a:r>
              <a:rPr lang="sr-Cyrl-RS" sz="1800" b="1" dirty="0" smtClean="0">
                <a:solidFill>
                  <a:srgbClr val="002060"/>
                </a:solidFill>
              </a:rPr>
              <a:t>закочени (блокирани) услед чега се они више не окрећу.</a:t>
            </a:r>
          </a:p>
          <a:p>
            <a:pPr algn="just">
              <a:buNone/>
            </a:pPr>
            <a:endParaRPr lang="sr-Cyrl-RS" sz="1400" b="1" dirty="0" smtClean="0">
              <a:solidFill>
                <a:srgbClr val="0070C0"/>
              </a:solidFill>
            </a:endParaRPr>
          </a:p>
          <a:p>
            <a:pPr algn="r">
              <a:buNone/>
            </a:pPr>
            <a:r>
              <a:rPr lang="sr-Cyrl-RS" sz="1600" b="1" u="sng" dirty="0" smtClean="0"/>
              <a:t>Трагови заношења </a:t>
            </a:r>
            <a:r>
              <a:rPr lang="sr-Cyrl-RS" sz="1600" b="1" dirty="0" smtClean="0"/>
              <a:t>су трагови точкова, које на коловнозном застору остављ</a:t>
            </a:r>
            <a:r>
              <a:rPr lang="en-US" sz="1600" b="1" dirty="0" smtClean="0"/>
              <a:t>a</a:t>
            </a:r>
            <a:r>
              <a:rPr lang="sr-Cyrl-RS" sz="1600" b="1" dirty="0" smtClean="0"/>
              <a:t> возило које</a:t>
            </a:r>
          </a:p>
          <a:p>
            <a:pPr algn="r">
              <a:buNone/>
            </a:pPr>
            <a:r>
              <a:rPr lang="sr-Cyrl-RS" sz="1600" b="1" dirty="0" smtClean="0"/>
              <a:t>се занело у страну, укосо или попречно. Они настају из трага вожње, трага кочења и </a:t>
            </a:r>
          </a:p>
          <a:p>
            <a:pPr algn="r">
              <a:buNone/>
            </a:pPr>
            <a:r>
              <a:rPr lang="sr-Cyrl-RS" sz="1600" b="1" dirty="0" smtClean="0"/>
              <a:t>трага блокирања. Задњи и предњи точкови не одржавају више исти правац ти трагови се </a:t>
            </a:r>
          </a:p>
          <a:p>
            <a:pPr algn="r">
              <a:buNone/>
            </a:pPr>
            <a:r>
              <a:rPr lang="sr-Cyrl-RS" sz="1600" b="1" dirty="0" smtClean="0"/>
              <a:t>налазе најчешће у кривинама или при наиласку возила на прљав или клизав део </a:t>
            </a:r>
          </a:p>
          <a:p>
            <a:pPr algn="r">
              <a:buNone/>
            </a:pPr>
            <a:r>
              <a:rPr lang="sr-Cyrl-RS" sz="1600" b="1" dirty="0" smtClean="0"/>
              <a:t>коловоза</a:t>
            </a:r>
            <a:r>
              <a:rPr lang="sr-Cyrl-RS" sz="1600" dirty="0" smtClean="0"/>
              <a:t>. </a:t>
            </a:r>
          </a:p>
          <a:p>
            <a:pPr algn="just">
              <a:buNone/>
            </a:pPr>
            <a:r>
              <a:rPr lang="sr-Cyrl-RS" sz="1600" b="1" u="sng" dirty="0" smtClean="0">
                <a:solidFill>
                  <a:srgbClr val="FF0066"/>
                </a:solidFill>
              </a:rPr>
              <a:t>Трагови клизања </a:t>
            </a:r>
            <a:r>
              <a:rPr lang="sr-Cyrl-RS" sz="1600" b="1" dirty="0" smtClean="0">
                <a:solidFill>
                  <a:srgbClr val="FF0066"/>
                </a:solidFill>
              </a:rPr>
              <a:t>настају услед инерције, када возило наиђе на уље или </a:t>
            </a:r>
          </a:p>
          <a:p>
            <a:pPr algn="just">
              <a:buNone/>
            </a:pPr>
            <a:r>
              <a:rPr lang="sr-Cyrl-RS" sz="1600" b="1" dirty="0" smtClean="0">
                <a:solidFill>
                  <a:srgbClr val="FF0066"/>
                </a:solidFill>
              </a:rPr>
              <a:t>лед крећући се неконтролисано унапред по клизавом коловозу брже него</a:t>
            </a:r>
          </a:p>
          <a:p>
            <a:pPr algn="just">
              <a:buNone/>
            </a:pPr>
            <a:r>
              <a:rPr lang="sr-Cyrl-RS" sz="1600" b="1" dirty="0" smtClean="0">
                <a:solidFill>
                  <a:srgbClr val="FF0066"/>
                </a:solidFill>
              </a:rPr>
              <a:t> то је окретање точкова. Траг је изражен у виду испрекиданих линија. </a:t>
            </a:r>
          </a:p>
          <a:p>
            <a:pPr algn="just">
              <a:buNone/>
            </a:pPr>
            <a:endParaRPr lang="sr-Cyrl-RS" sz="1400" dirty="0" smtClean="0"/>
          </a:p>
          <a:p>
            <a:pPr algn="just">
              <a:buNone/>
            </a:pPr>
            <a:r>
              <a:rPr lang="sr-Cyrl-RS" sz="1400" b="1" dirty="0" smtClean="0">
                <a:ea typeface="Calibri"/>
              </a:rPr>
              <a:t>Као и сви други трагови описују се у записнику, маркирају (тако што се уситњена </a:t>
            </a:r>
          </a:p>
          <a:p>
            <a:pPr algn="just">
              <a:buNone/>
            </a:pPr>
            <a:r>
              <a:rPr lang="sr-Cyrl-RS" sz="1400" b="1" dirty="0">
                <a:ea typeface="Calibri"/>
              </a:rPr>
              <a:t>к</a:t>
            </a:r>
            <a:r>
              <a:rPr lang="sr-Cyrl-RS" sz="1400" b="1" dirty="0" smtClean="0">
                <a:ea typeface="Calibri"/>
              </a:rPr>
              <a:t>реда посипа поред трага), мере се, обележавају,</a:t>
            </a:r>
          </a:p>
          <a:p>
            <a:pPr algn="just">
              <a:buNone/>
            </a:pPr>
            <a:r>
              <a:rPr lang="sr-Cyrl-RS" sz="1400" b="1" dirty="0" smtClean="0">
                <a:ea typeface="Calibri"/>
              </a:rPr>
              <a:t> фотографишу и уносе у скице. Мора се тачно </a:t>
            </a:r>
          </a:p>
          <a:p>
            <a:pPr algn="just">
              <a:buNone/>
            </a:pPr>
            <a:r>
              <a:rPr lang="sr-Cyrl-RS" sz="1400" b="1" dirty="0" smtClean="0">
                <a:ea typeface="Calibri"/>
              </a:rPr>
              <a:t>обележити место на коме почиње, траје, завршава</a:t>
            </a:r>
          </a:p>
          <a:p>
            <a:pPr algn="just">
              <a:buNone/>
            </a:pPr>
            <a:r>
              <a:rPr lang="sr-Cyrl-RS" sz="1400" b="1" dirty="0" smtClean="0">
                <a:ea typeface="Calibri"/>
              </a:rPr>
              <a:t> се или прелази један траг у други (нпр. траг </a:t>
            </a:r>
          </a:p>
          <a:p>
            <a:pPr algn="just">
              <a:buNone/>
            </a:pPr>
            <a:r>
              <a:rPr lang="sr-Cyrl-RS" sz="1400" b="1" dirty="0" smtClean="0">
                <a:ea typeface="Calibri"/>
              </a:rPr>
              <a:t>кочења у траг блокирања или заношења), </a:t>
            </a:r>
          </a:p>
          <a:p>
            <a:pPr algn="just">
              <a:buNone/>
            </a:pPr>
            <a:r>
              <a:rPr lang="sr-Cyrl-RS" sz="1400" b="1" dirty="0" smtClean="0">
                <a:ea typeface="Calibri"/>
              </a:rPr>
              <a:t>као и све аномалије у траговима (прекиди, </a:t>
            </a:r>
          </a:p>
          <a:p>
            <a:pPr algn="just">
              <a:buNone/>
            </a:pPr>
            <a:r>
              <a:rPr lang="sr-Cyrl-RS" sz="1400" b="1" dirty="0" smtClean="0">
                <a:ea typeface="Calibri"/>
              </a:rPr>
              <a:t>задебљања, промена правца, валовитост </a:t>
            </a:r>
          </a:p>
          <a:p>
            <a:pPr algn="just">
              <a:buNone/>
            </a:pPr>
            <a:r>
              <a:rPr lang="sr-Cyrl-RS" sz="1400" b="1" dirty="0" smtClean="0">
                <a:ea typeface="Calibri"/>
              </a:rPr>
              <a:t>трага). </a:t>
            </a:r>
            <a:endParaRPr lang="en-US" sz="1400" b="1" dirty="0" smtClean="0"/>
          </a:p>
          <a:p>
            <a:pPr algn="just"/>
            <a:endParaRPr lang="sr-Cyrl-RS" sz="1400" dirty="0" smtClean="0"/>
          </a:p>
          <a:p>
            <a:pPr algn="just"/>
            <a:endParaRPr lang="sr-Cyrl-RS" sz="1400" dirty="0" smtClean="0"/>
          </a:p>
          <a:p>
            <a:pPr algn="just"/>
            <a:endParaRPr lang="sr-Cyrl-RS" sz="1600" dirty="0" smtClean="0"/>
          </a:p>
          <a:p>
            <a:pPr algn="just"/>
            <a:endParaRPr lang="sr-Cyrl-RS" sz="1600" dirty="0" smtClean="0"/>
          </a:p>
          <a:p>
            <a:pPr algn="just"/>
            <a:endParaRPr lang="sr-Cyrl-RS" sz="1600" dirty="0" smtClean="0"/>
          </a:p>
          <a:p>
            <a:pPr algn="just"/>
            <a:endParaRPr lang="sr-Cyrl-RS" sz="1600" dirty="0" smtClean="0"/>
          </a:p>
          <a:p>
            <a:pPr algn="just"/>
            <a:endParaRPr lang="sr-Cyrl-RS" sz="1600" dirty="0" smtClean="0"/>
          </a:p>
          <a:p>
            <a:pPr algn="just"/>
            <a:endParaRPr lang="sr-Cyrl-RS" sz="1600" dirty="0" smtClean="0"/>
          </a:p>
          <a:p>
            <a:pPr algn="just"/>
            <a:endParaRPr lang="sr-Cyrl-RS" sz="1600" dirty="0" smtClean="0"/>
          </a:p>
          <a:p>
            <a:pPr algn="just"/>
            <a:endParaRPr lang="sr-Cyrl-RS" sz="1600" dirty="0" smtClean="0"/>
          </a:p>
          <a:p>
            <a:pPr algn="just"/>
            <a:endParaRPr lang="en-US" sz="1600" dirty="0" smtClean="0"/>
          </a:p>
        </p:txBody>
      </p:sp>
      <p:pic>
        <p:nvPicPr>
          <p:cNvPr id="4" name="Picture 3" descr="tehnike-kocenja.jpg"/>
          <p:cNvPicPr>
            <a:picLocks noChangeAspect="1"/>
          </p:cNvPicPr>
          <p:nvPr/>
        </p:nvPicPr>
        <p:blipFill>
          <a:blip r:embed="rId2"/>
          <a:stretch>
            <a:fillRect/>
          </a:stretch>
        </p:blipFill>
        <p:spPr>
          <a:xfrm>
            <a:off x="4357686" y="3857628"/>
            <a:ext cx="4604853" cy="2662182"/>
          </a:xfrm>
          <a:prstGeom prst="rect">
            <a:avLst/>
          </a:prstGeom>
          <a:ln/>
        </p:spPr>
        <p:style>
          <a:lnRef idx="1">
            <a:schemeClr val="accent4"/>
          </a:lnRef>
          <a:fillRef idx="3">
            <a:schemeClr val="accent4"/>
          </a:fillRef>
          <a:effectRef idx="2">
            <a:schemeClr val="accent4"/>
          </a:effectRef>
          <a:fontRef idx="minor">
            <a:schemeClr val="lt1"/>
          </a:fontRef>
        </p:style>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143000"/>
          </a:xfrm>
        </p:spPr>
        <p:txBody>
          <a:bodyPr/>
          <a:lstStyle/>
          <a:p>
            <a:pPr algn="ctr"/>
            <a:r>
              <a:rPr lang="sr-Cyrl-RS" b="1" dirty="0"/>
              <a:t>Трагови боје возила</a:t>
            </a:r>
            <a:endParaRPr lang="en-US" b="1" dirty="0"/>
          </a:p>
        </p:txBody>
      </p:sp>
      <p:sp>
        <p:nvSpPr>
          <p:cNvPr id="3" name="Content Placeholder 2"/>
          <p:cNvSpPr>
            <a:spLocks noGrp="1"/>
          </p:cNvSpPr>
          <p:nvPr>
            <p:ph idx="1"/>
          </p:nvPr>
        </p:nvSpPr>
        <p:spPr>
          <a:xfrm>
            <a:off x="0" y="1142984"/>
            <a:ext cx="8929718" cy="5429288"/>
          </a:xfrm>
        </p:spPr>
        <p:txBody>
          <a:bodyPr>
            <a:normAutofit/>
          </a:bodyPr>
          <a:lstStyle/>
          <a:p>
            <a:pPr algn="just"/>
            <a:r>
              <a:rPr lang="sr-Cyrl-RS" sz="1600" dirty="0" smtClean="0"/>
              <a:t>Трагови боје на месту саобраћајних незгода могу се пронаћи у виду љуспи или слојевитих наноса боје на стационираним објектима са којима је возило дошло у контакт (нпр., стубови, саобраћајни знаци). Љуспе боје треба веома пажљиво прикупљати како се не би поломиле. Због тога се препоручује да се са подлоге подижу прстима, а не пинцетом и пакују у чврсте кутије обложене ватом. </a:t>
            </a:r>
          </a:p>
          <a:p>
            <a:pPr algn="just"/>
            <a:r>
              <a:rPr lang="sr-Cyrl-RS" sz="1600" dirty="0" smtClean="0"/>
              <a:t>На основу трагова боје утврђује се боја возила које је учествовало у саобраћајној незгоди чији се возач удаљио заједно са возилом, у појединим случајевима тежина оштећења возила, као и евентуално, да ли је возило домаће или иностране производње</a:t>
            </a:r>
          </a:p>
          <a:p>
            <a:pPr algn="just"/>
            <a:endParaRPr lang="sr-Cyrl-RS" sz="1600" dirty="0" smtClean="0"/>
          </a:p>
          <a:p>
            <a:pPr algn="just"/>
            <a:endParaRPr lang="en-US" sz="1600" dirty="0"/>
          </a:p>
        </p:txBody>
      </p:sp>
      <p:pic>
        <p:nvPicPr>
          <p:cNvPr id="4" name="Picture 3" descr="imagesht.jpg"/>
          <p:cNvPicPr>
            <a:picLocks noChangeAspect="1"/>
          </p:cNvPicPr>
          <p:nvPr/>
        </p:nvPicPr>
        <p:blipFill>
          <a:blip r:embed="rId2"/>
          <a:stretch>
            <a:fillRect/>
          </a:stretch>
        </p:blipFill>
        <p:spPr>
          <a:xfrm>
            <a:off x="214282" y="3714752"/>
            <a:ext cx="3542622" cy="2357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rot="21426834">
            <a:off x="13780" y="6113163"/>
            <a:ext cx="3929090" cy="646331"/>
          </a:xfrm>
          <a:prstGeom prst="rect">
            <a:avLst/>
          </a:prstGeom>
          <a:noFill/>
          <a:scene3d>
            <a:camera prst="obliqueTopRight"/>
            <a:lightRig rig="threePt" dir="t"/>
          </a:scene3d>
        </p:spPr>
        <p:txBody>
          <a:bodyPr wrap="square" rtlCol="0">
            <a:spAutoFit/>
          </a:bodyPr>
          <a:lstStyle/>
          <a:p>
            <a:pPr algn="ctr"/>
            <a:r>
              <a:rPr lang="sr-Cyrl-RS" sz="1200" b="1" dirty="0" smtClean="0"/>
              <a:t>На основу трагова боје на возилу можемо закључити да се аутомобил сударио са возилом црвене боје.</a:t>
            </a:r>
            <a:endParaRPr lang="en-US" sz="1200" b="1" dirty="0"/>
          </a:p>
        </p:txBody>
      </p:sp>
      <p:pic>
        <p:nvPicPr>
          <p:cNvPr id="6" name="Picture 5" descr="prometna-nesreca.jpg"/>
          <p:cNvPicPr>
            <a:picLocks noChangeAspect="1"/>
          </p:cNvPicPr>
          <p:nvPr/>
        </p:nvPicPr>
        <p:blipFill>
          <a:blip r:embed="rId3"/>
          <a:stretch>
            <a:fillRect/>
          </a:stretch>
        </p:blipFill>
        <p:spPr>
          <a:xfrm>
            <a:off x="3786182" y="3571876"/>
            <a:ext cx="5143536" cy="2571768"/>
          </a:xfrm>
          <a:prstGeom prst="rect">
            <a:avLst/>
          </a:prstGeom>
          <a:ln>
            <a:noFill/>
          </a:ln>
          <a:effectLst>
            <a:softEdge rad="112500"/>
          </a:effectLst>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110310"/>
          </a:xfrm>
        </p:spPr>
        <p:txBody>
          <a:bodyPr>
            <a:normAutofit/>
          </a:bodyPr>
          <a:lstStyle/>
          <a:p>
            <a:pPr algn="ctr">
              <a:buNone/>
            </a:pPr>
            <a:r>
              <a:rPr lang="sr-Cyrl-RS" sz="1800" dirty="0" smtClean="0"/>
              <a:t>Трагови љуспи имају већи значај него трагови боје који су остали у виду наноса.</a:t>
            </a:r>
          </a:p>
          <a:p>
            <a:pPr algn="ctr">
              <a:buNone/>
            </a:pPr>
            <a:r>
              <a:rPr lang="sr-Cyrl-RS" sz="1800" dirty="0" smtClean="0"/>
              <a:t>Љуспе боје могу се вештачити механоскопским методама уклапања (морфолошка</a:t>
            </a:r>
          </a:p>
          <a:p>
            <a:pPr algn="ctr">
              <a:buNone/>
            </a:pPr>
            <a:r>
              <a:rPr lang="sr-Cyrl-RS" sz="1800" dirty="0" smtClean="0"/>
              <a:t>индентификација целине по деловима), тако да се може утврдити тачно место на</a:t>
            </a:r>
          </a:p>
          <a:p>
            <a:pPr algn="ctr">
              <a:buNone/>
            </a:pPr>
            <a:r>
              <a:rPr lang="sr-Cyrl-RS" sz="1800" dirty="0" smtClean="0"/>
              <a:t>возилу са којег је отапала љуспа боје и на тај начин се непосредно идентификује</a:t>
            </a:r>
          </a:p>
          <a:p>
            <a:pPr algn="ctr">
              <a:buNone/>
            </a:pPr>
            <a:r>
              <a:rPr lang="sr-Cyrl-RS" sz="1800" dirty="0" smtClean="0"/>
              <a:t>возило које је учестововало у саобраћајној незгоди.</a:t>
            </a:r>
          </a:p>
          <a:p>
            <a:pPr algn="ctr">
              <a:buNone/>
            </a:pPr>
            <a:endParaRPr lang="sr-Cyrl-RS" sz="1800" dirty="0" smtClean="0"/>
          </a:p>
          <a:p>
            <a:pPr algn="ctr">
              <a:buNone/>
            </a:pPr>
            <a:r>
              <a:rPr lang="sr-Cyrl-RS" sz="1800" dirty="0" smtClean="0">
                <a:solidFill>
                  <a:srgbClr val="C00000"/>
                </a:solidFill>
                <a:ea typeface="Calibri"/>
              </a:rPr>
              <a:t>Љуспе боје се вештаче уклапањем ивица отпале љуспе боје на месту на каросерији</a:t>
            </a:r>
          </a:p>
          <a:p>
            <a:pPr algn="ctr">
              <a:buNone/>
            </a:pPr>
            <a:r>
              <a:rPr lang="sr-Cyrl-RS" sz="1800" dirty="0" smtClean="0">
                <a:solidFill>
                  <a:srgbClr val="C00000"/>
                </a:solidFill>
                <a:ea typeface="Calibri"/>
              </a:rPr>
              <a:t>возила са којег је она отпала. Индентитет возила на основу љуспи боје може се</a:t>
            </a:r>
          </a:p>
          <a:p>
            <a:pPr algn="ctr">
              <a:buNone/>
            </a:pPr>
            <a:r>
              <a:rPr lang="sr-Cyrl-RS" sz="1800" dirty="0" smtClean="0">
                <a:solidFill>
                  <a:srgbClr val="C00000"/>
                </a:solidFill>
                <a:ea typeface="Calibri"/>
              </a:rPr>
              <a:t>утврдити и на посредан начин, тако што се под стереомикроскопом уклапају </a:t>
            </a:r>
          </a:p>
          <a:p>
            <a:pPr algn="ctr">
              <a:buNone/>
            </a:pPr>
            <a:r>
              <a:rPr lang="sr-Cyrl-RS" sz="1800" dirty="0" smtClean="0">
                <a:solidFill>
                  <a:srgbClr val="C00000"/>
                </a:solidFill>
                <a:ea typeface="Calibri"/>
              </a:rPr>
              <a:t>евентуално постојеће браздасте неравнине на спољној површини љуспице боје са </a:t>
            </a:r>
          </a:p>
          <a:p>
            <a:pPr algn="ctr">
              <a:buNone/>
            </a:pPr>
            <a:r>
              <a:rPr lang="sr-Cyrl-RS" sz="1800" dirty="0" smtClean="0">
                <a:solidFill>
                  <a:srgbClr val="C00000"/>
                </a:solidFill>
                <a:ea typeface="Calibri"/>
              </a:rPr>
              <a:t>истим таквим неравнинама на каросерији возила. </a:t>
            </a:r>
            <a:endParaRPr lang="sr-Cyrl-RS" sz="1800" dirty="0" smtClean="0">
              <a:solidFill>
                <a:srgbClr val="C00000"/>
              </a:solidFill>
            </a:endParaRPr>
          </a:p>
          <a:p>
            <a:pPr algn="just"/>
            <a:endParaRPr lang="sr-Cyrl-RS" sz="1800" dirty="0" smtClean="0"/>
          </a:p>
          <a:p>
            <a:pPr algn="just"/>
            <a:endParaRPr lang="en-US" sz="1800" dirty="0"/>
          </a:p>
        </p:txBody>
      </p:sp>
      <p:pic>
        <p:nvPicPr>
          <p:cNvPr id="4" name="Picture 3" descr="ogrebotine-na-autu.jpg"/>
          <p:cNvPicPr>
            <a:picLocks noChangeAspect="1"/>
          </p:cNvPicPr>
          <p:nvPr/>
        </p:nvPicPr>
        <p:blipFill>
          <a:blip r:embed="rId2"/>
          <a:stretch>
            <a:fillRect/>
          </a:stretch>
        </p:blipFill>
        <p:spPr>
          <a:xfrm>
            <a:off x="642910" y="4714884"/>
            <a:ext cx="2928918" cy="1952612"/>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a:off x="3786182" y="5286388"/>
            <a:ext cx="121444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CC"/>
              </a:solidFill>
            </a:endParaRPr>
          </a:p>
        </p:txBody>
      </p:sp>
      <p:pic>
        <p:nvPicPr>
          <p:cNvPr id="6" name="Picture 5" descr="index.jpg"/>
          <p:cNvPicPr>
            <a:picLocks noChangeAspect="1"/>
          </p:cNvPicPr>
          <p:nvPr/>
        </p:nvPicPr>
        <p:blipFill>
          <a:blip r:embed="rId3"/>
          <a:stretch>
            <a:fillRect/>
          </a:stretch>
        </p:blipFill>
        <p:spPr>
          <a:xfrm>
            <a:off x="5286380" y="4500570"/>
            <a:ext cx="3251015" cy="21634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46" y="0"/>
            <a:ext cx="8901146" cy="6500834"/>
          </a:xfrm>
        </p:spPr>
        <p:txBody>
          <a:bodyPr numCol="2">
            <a:normAutofit/>
          </a:bodyPr>
          <a:lstStyle/>
          <a:p>
            <a:pPr algn="ctr">
              <a:buNone/>
            </a:pPr>
            <a:endParaRPr lang="ru-RU" sz="1800" dirty="0" smtClean="0"/>
          </a:p>
          <a:p>
            <a:pPr algn="ctr">
              <a:buNone/>
            </a:pPr>
            <a:r>
              <a:rPr lang="sr-Cyrl-RS" sz="1800" b="1" dirty="0" smtClean="0">
                <a:solidFill>
                  <a:srgbClr val="FF0000"/>
                </a:solidFill>
              </a:rPr>
              <a:t>     Отпали делови са одбеглог возила који су остали на лицу места саобраћајне незгоде</a:t>
            </a:r>
            <a:endParaRPr lang="ru-RU" sz="1800" b="1" dirty="0" smtClean="0">
              <a:solidFill>
                <a:srgbClr val="FF0000"/>
              </a:solidFill>
            </a:endParaRPr>
          </a:p>
          <a:p>
            <a:pPr algn="ctr">
              <a:buNone/>
            </a:pPr>
            <a:endParaRPr lang="ru-RU" sz="1800" dirty="0" smtClean="0"/>
          </a:p>
          <a:p>
            <a:pPr algn="ctr">
              <a:buNone/>
            </a:pPr>
            <a:r>
              <a:rPr lang="ru-RU" sz="1400" dirty="0" smtClean="0"/>
              <a:t>      На лицу места саобраћајне незгоде често остају комади разбијеног стакла од показивача правца фарова. На основу ових трагова може се утврдити марка и тип возила што може да буде од значаја приликом организовања потраге у случају бекства. Ови комади стакла могу да       послуже и за механоскопску идентификацију методом уклапања уколико се пронађе сумњиво возило пре него што се на њему изврше оправке. На лицу места саобраћајне незгоде често остају и други делови којису отпали са одбеглог возила (раткапне, украсне лајсне, одломљени бочни ретровизори, делови браника итд.) На основу ових делова може се закључити о врсти, типу и марки возила, што је од значаја при потрази за одбеглим возилом. </a:t>
            </a:r>
          </a:p>
          <a:p>
            <a:pPr algn="ctr">
              <a:buNone/>
            </a:pPr>
            <a:endParaRPr lang="ru-RU" sz="1400" dirty="0" smtClean="0"/>
          </a:p>
          <a:p>
            <a:pPr algn="ctr">
              <a:buNone/>
            </a:pPr>
            <a:endParaRPr lang="ru-RU" sz="1400" dirty="0" smtClean="0"/>
          </a:p>
          <a:p>
            <a:pPr algn="ctr">
              <a:buNone/>
            </a:pPr>
            <a:endParaRPr lang="ru-RU" sz="1400" dirty="0" smtClean="0"/>
          </a:p>
          <a:p>
            <a:pPr algn="just">
              <a:buNone/>
            </a:pPr>
            <a:endParaRPr lang="ru-RU" sz="1400" dirty="0" smtClean="0"/>
          </a:p>
          <a:p>
            <a:pPr algn="just">
              <a:buNone/>
            </a:pPr>
            <a:endParaRPr lang="ru-RU" sz="1400" dirty="0" smtClean="0"/>
          </a:p>
          <a:p>
            <a:pPr algn="just">
              <a:buNone/>
            </a:pPr>
            <a:endParaRPr lang="ru-RU" sz="1400" dirty="0" smtClean="0"/>
          </a:p>
          <a:p>
            <a:pPr algn="ctr">
              <a:buNone/>
            </a:pPr>
            <a:r>
              <a:rPr lang="sr-Cyrl-RS" sz="1800" b="1" dirty="0" smtClean="0"/>
              <a:t>   </a:t>
            </a:r>
            <a:r>
              <a:rPr lang="sr-Cyrl-RS" sz="1800" b="1" dirty="0" smtClean="0">
                <a:solidFill>
                  <a:srgbClr val="0070C0"/>
                </a:solidFill>
              </a:rPr>
              <a:t>Положај жртве саобраћајне незгоде као траг и остали биолошки трагови на лицу места</a:t>
            </a:r>
          </a:p>
          <a:p>
            <a:pPr algn="just">
              <a:buNone/>
            </a:pPr>
            <a:endParaRPr lang="sr-Cyrl-RS" sz="1800" b="1" dirty="0" smtClean="0"/>
          </a:p>
          <a:p>
            <a:pPr algn="just">
              <a:buNone/>
            </a:pPr>
            <a:r>
              <a:rPr lang="sr-Cyrl-RS" sz="1200" dirty="0" smtClean="0"/>
              <a:t>        </a:t>
            </a:r>
            <a:r>
              <a:rPr lang="sr-Cyrl-RS" sz="1400" dirty="0" smtClean="0"/>
              <a:t>Крајњи положај особе (пешака, бициклисте, возача, путника и других) директна је последица судара  и евентуално одбацивање и зависи од места судара, начина кретања особе и возила, врсте возила и  других околности судара. Коректно одређен крајњи положај жртве помаже вештаку да утврди место судара, сударне брзине (возила и особе), механизам судара итд. На лицу места налазе се и трагови крви у разним обицима (нпр., локве крви), делови ткива и косе. Значајни су због утврђивања механизма саобраћајне незгоде и повређивања.</a:t>
            </a:r>
            <a:endParaRPr lang="ru-RU" sz="1400" b="1" dirty="0" smtClean="0"/>
          </a:p>
          <a:p>
            <a:pPr algn="just">
              <a:buNone/>
            </a:pPr>
            <a:endParaRPr lang="sr-Cyrl-RS" sz="1400" dirty="0" smtClean="0"/>
          </a:p>
          <a:p>
            <a:pPr algn="just">
              <a:buNone/>
            </a:pPr>
            <a:endParaRPr lang="en-US" sz="1400" dirty="0"/>
          </a:p>
        </p:txBody>
      </p:sp>
      <p:pic>
        <p:nvPicPr>
          <p:cNvPr id="5" name="Picture 4" descr="staklo-auto.jpg"/>
          <p:cNvPicPr>
            <a:picLocks noChangeAspect="1"/>
          </p:cNvPicPr>
          <p:nvPr/>
        </p:nvPicPr>
        <p:blipFill>
          <a:blip r:embed="rId2"/>
          <a:stretch>
            <a:fillRect/>
          </a:stretch>
        </p:blipFill>
        <p:spPr>
          <a:xfrm>
            <a:off x="285720" y="5000636"/>
            <a:ext cx="3714776" cy="1857364"/>
          </a:xfrm>
          <a:prstGeom prst="rect">
            <a:avLst/>
          </a:prstGeom>
          <a:ln>
            <a:noFill/>
          </a:ln>
          <a:effectLst>
            <a:softEdge rad="112500"/>
          </a:effectLst>
        </p:spPr>
      </p:pic>
      <p:pic>
        <p:nvPicPr>
          <p:cNvPr id="6" name="Picture 5" descr="unnamed.jpg"/>
          <p:cNvPicPr>
            <a:picLocks noChangeAspect="1"/>
          </p:cNvPicPr>
          <p:nvPr/>
        </p:nvPicPr>
        <p:blipFill>
          <a:blip r:embed="rId3"/>
          <a:srcRect r="195" b="26562"/>
          <a:stretch>
            <a:fillRect/>
          </a:stretch>
        </p:blipFill>
        <p:spPr>
          <a:xfrm>
            <a:off x="4643439" y="4396536"/>
            <a:ext cx="4071966" cy="2247149"/>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858000"/>
          </a:xfrm>
        </p:spPr>
        <p:txBody>
          <a:bodyPr numCol="3">
            <a:normAutofit/>
          </a:bodyPr>
          <a:lstStyle/>
          <a:p>
            <a:pPr>
              <a:buNone/>
            </a:pPr>
            <a:r>
              <a:rPr lang="ru-RU" sz="1600" b="1" dirty="0" smtClean="0"/>
              <a:t>Делови одеће и обуће жртве као траг на лицу места саобраћајне незгоде</a:t>
            </a:r>
          </a:p>
          <a:p>
            <a:pPr>
              <a:buNone/>
            </a:pPr>
            <a:endParaRPr lang="ru-RU" sz="1600" b="1" dirty="0" smtClean="0">
              <a:solidFill>
                <a:schemeClr val="tx2"/>
              </a:solidFill>
            </a:endParaRPr>
          </a:p>
          <a:p>
            <a:pPr algn="ctr">
              <a:buNone/>
            </a:pPr>
            <a:r>
              <a:rPr lang="sr-Cyrl-RS" sz="1600" dirty="0" smtClean="0"/>
              <a:t>На основу ствари које су</a:t>
            </a:r>
          </a:p>
          <a:p>
            <a:pPr algn="ctr">
              <a:buNone/>
            </a:pPr>
            <a:r>
              <a:rPr lang="sr-Cyrl-RS" sz="1600" dirty="0" smtClean="0"/>
              <a:t>одбачене од жртве приликом </a:t>
            </a:r>
          </a:p>
          <a:p>
            <a:pPr algn="ctr">
              <a:buNone/>
            </a:pPr>
            <a:r>
              <a:rPr lang="sr-Cyrl-RS" sz="1600" dirty="0" smtClean="0"/>
              <a:t>саобраћајне незгоде могу се</a:t>
            </a:r>
          </a:p>
          <a:p>
            <a:pPr algn="ctr">
              <a:buNone/>
            </a:pPr>
            <a:r>
              <a:rPr lang="sr-Cyrl-RS" sz="1600" dirty="0" smtClean="0"/>
              <a:t>процењивати правац и дејство </a:t>
            </a:r>
          </a:p>
          <a:p>
            <a:pPr algn="ctr">
              <a:buNone/>
            </a:pPr>
            <a:r>
              <a:rPr lang="sr-Cyrl-RS" sz="1600" dirty="0" smtClean="0"/>
              <a:t>сила које су постојале у оквиру </a:t>
            </a:r>
          </a:p>
          <a:p>
            <a:pPr algn="ctr">
              <a:buNone/>
            </a:pPr>
            <a:r>
              <a:rPr lang="sr-Cyrl-RS" sz="1600" dirty="0" smtClean="0"/>
              <a:t>механизма незгоде, што може </a:t>
            </a:r>
          </a:p>
          <a:p>
            <a:pPr algn="ctr">
              <a:buNone/>
            </a:pPr>
            <a:r>
              <a:rPr lang="sr-Cyrl-RS" sz="1600" dirty="0" smtClean="0"/>
              <a:t>да послужи при реконструкцији.</a:t>
            </a:r>
          </a:p>
          <a:p>
            <a:pPr algn="ctr">
              <a:buNone/>
            </a:pPr>
            <a:r>
              <a:rPr lang="sr-Cyrl-RS" sz="1600" dirty="0" smtClean="0"/>
              <a:t> Посебно су значајни трагови </a:t>
            </a:r>
          </a:p>
          <a:p>
            <a:pPr algn="ctr">
              <a:buNone/>
            </a:pPr>
            <a:r>
              <a:rPr lang="sr-Cyrl-RS" sz="1600" dirty="0" smtClean="0"/>
              <a:t>на обући и одећи жртве због </a:t>
            </a:r>
          </a:p>
          <a:p>
            <a:pPr algn="ctr">
              <a:buNone/>
            </a:pPr>
            <a:r>
              <a:rPr lang="sr-Cyrl-RS" sz="1600" dirty="0" smtClean="0"/>
              <a:t>утврђивања правца и снаге </a:t>
            </a:r>
          </a:p>
          <a:p>
            <a:pPr algn="ctr">
              <a:buNone/>
            </a:pPr>
            <a:r>
              <a:rPr lang="sr-Cyrl-RS" sz="1600" dirty="0" smtClean="0"/>
              <a:t>деловања сила (трагови</a:t>
            </a:r>
          </a:p>
          <a:p>
            <a:pPr algn="ctr">
              <a:buNone/>
            </a:pPr>
            <a:r>
              <a:rPr lang="sr-Cyrl-RS" sz="1600" dirty="0" smtClean="0"/>
              <a:t>гребања, вучења, удара итд.)</a:t>
            </a:r>
          </a:p>
          <a:p>
            <a:pPr algn="just">
              <a:buNone/>
            </a:pPr>
            <a:endParaRPr lang="sr-Cyrl-RS" sz="1600" dirty="0" smtClean="0"/>
          </a:p>
          <a:p>
            <a:pPr algn="just">
              <a:buNone/>
            </a:pPr>
            <a:endParaRPr lang="sr-Cyrl-RS" sz="1600" b="1" dirty="0" smtClean="0"/>
          </a:p>
          <a:p>
            <a:pPr algn="just">
              <a:buNone/>
            </a:pPr>
            <a:endParaRPr lang="sr-Cyrl-RS" sz="1600" b="1" dirty="0" smtClean="0"/>
          </a:p>
          <a:p>
            <a:pPr algn="just">
              <a:buNone/>
            </a:pPr>
            <a:endParaRPr lang="sr-Cyrl-RS" sz="1600" b="1" dirty="0" smtClean="0"/>
          </a:p>
          <a:p>
            <a:pPr algn="just">
              <a:buNone/>
            </a:pPr>
            <a:endParaRPr lang="sr-Cyrl-RS" sz="1600" b="1" dirty="0" smtClean="0"/>
          </a:p>
          <a:p>
            <a:pPr algn="just">
              <a:buNone/>
            </a:pPr>
            <a:endParaRPr lang="sr-Cyrl-RS" sz="1600" b="1" dirty="0" smtClean="0"/>
          </a:p>
          <a:p>
            <a:pPr algn="ctr">
              <a:buNone/>
            </a:pPr>
            <a:r>
              <a:rPr lang="sr-Cyrl-RS" sz="1600" b="1" dirty="0" smtClean="0"/>
              <a:t>    Трагови земље отпали са возила на коловоз</a:t>
            </a:r>
          </a:p>
          <a:p>
            <a:pPr algn="ctr">
              <a:buNone/>
            </a:pPr>
            <a:endParaRPr lang="sr-Cyrl-RS" sz="1600" b="1" dirty="0" smtClean="0"/>
          </a:p>
          <a:p>
            <a:pPr algn="ctr">
              <a:buNone/>
            </a:pPr>
            <a:r>
              <a:rPr lang="sr-Cyrl-RS" sz="1600" dirty="0" smtClean="0"/>
              <a:t>       На лицу места саобраћајне незгоде могу се пронаћи трагови земље, прашине и сасушеног блата који су отпали са блатобрана и доњег построја возила у моменту судара. Ови трагови су значајни за одређење места на коме је дошло до судара (контакта) зато што су они најближи њему. </a:t>
            </a:r>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ctr">
              <a:buNone/>
            </a:pPr>
            <a:endParaRPr lang="sr-Cyrl-RS" sz="1600" b="1" dirty="0" smtClean="0"/>
          </a:p>
          <a:p>
            <a:pPr algn="just">
              <a:buNone/>
            </a:pPr>
            <a:endParaRPr lang="sr-Cyrl-RS" sz="1600" b="1" dirty="0" smtClean="0"/>
          </a:p>
          <a:p>
            <a:pPr algn="ctr">
              <a:buNone/>
            </a:pPr>
            <a:r>
              <a:rPr lang="sr-Cyrl-RS" sz="1600" b="1" dirty="0" smtClean="0"/>
              <a:t>Трагови на стационираним објектима</a:t>
            </a:r>
          </a:p>
          <a:p>
            <a:pPr algn="ctr">
              <a:buNone/>
            </a:pPr>
            <a:r>
              <a:rPr lang="sr-Cyrl-RS" sz="1600" dirty="0" smtClean="0"/>
              <a:t>Трагови од возила, могу се пронаћи на стационираним објектима поред коловоза(на браницима, </a:t>
            </a:r>
          </a:p>
          <a:p>
            <a:pPr algn="ctr">
              <a:buNone/>
            </a:pPr>
            <a:r>
              <a:rPr lang="sr-Cyrl-RS" sz="1600" dirty="0" smtClean="0"/>
              <a:t>соабраћајним знацима, стубовима, дрвећу). Услед контакта возила са тим објектима отпадају боја и </a:t>
            </a:r>
          </a:p>
          <a:p>
            <a:pPr algn="ctr">
              <a:buNone/>
            </a:pPr>
            <a:r>
              <a:rPr lang="sr-Cyrl-RS" sz="1600" dirty="0" smtClean="0"/>
              <a:t>делови са каросерије. На основу трагова који остају на стационираним објектима може се </a:t>
            </a:r>
          </a:p>
          <a:p>
            <a:pPr algn="ctr">
              <a:buNone/>
            </a:pPr>
            <a:r>
              <a:rPr lang="sr-Cyrl-RS" sz="1600" dirty="0" smtClean="0"/>
              <a:t> утврђивати механизам настанка незгоде и претпоставити степен оштећења на одбеглом возилу, што може да оријентише потрагу. </a:t>
            </a:r>
          </a:p>
          <a:p>
            <a:pPr algn="just">
              <a:buNone/>
            </a:pPr>
            <a:endParaRPr lang="sr-Cyrl-RS" sz="1600" b="1" dirty="0" smtClean="0"/>
          </a:p>
          <a:p>
            <a:pPr algn="just">
              <a:buNone/>
            </a:pPr>
            <a:endParaRPr lang="en-US" sz="1600" b="1" dirty="0"/>
          </a:p>
        </p:txBody>
      </p:sp>
      <p:cxnSp>
        <p:nvCxnSpPr>
          <p:cNvPr id="8" name="Straight Connector 7"/>
          <p:cNvCxnSpPr/>
          <p:nvPr/>
        </p:nvCxnSpPr>
        <p:spPr>
          <a:xfrm rot="5400000">
            <a:off x="-214322" y="3429000"/>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678905" y="3464731"/>
            <a:ext cx="7000900" cy="7143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esreca-indjija2-foto-sk_620x0.jpg"/>
          <p:cNvPicPr>
            <a:picLocks noChangeAspect="1"/>
          </p:cNvPicPr>
          <p:nvPr/>
        </p:nvPicPr>
        <p:blipFill>
          <a:blip r:embed="rId2" cstate="print"/>
          <a:stretch>
            <a:fillRect/>
          </a:stretch>
        </p:blipFill>
        <p:spPr>
          <a:xfrm>
            <a:off x="285753" y="4929198"/>
            <a:ext cx="2571735" cy="1928802"/>
          </a:xfrm>
          <a:prstGeom prst="rect">
            <a:avLst/>
          </a:prstGeom>
          <a:ln>
            <a:noFill/>
          </a:ln>
          <a:effectLst>
            <a:softEdge rad="112500"/>
          </a:effectLst>
        </p:spPr>
      </p:pic>
      <p:pic>
        <p:nvPicPr>
          <p:cNvPr id="12" name="Picture 11" descr="imagesh.jpg"/>
          <p:cNvPicPr>
            <a:picLocks noChangeAspect="1"/>
          </p:cNvPicPr>
          <p:nvPr/>
        </p:nvPicPr>
        <p:blipFill>
          <a:blip r:embed="rId3"/>
          <a:stretch>
            <a:fillRect/>
          </a:stretch>
        </p:blipFill>
        <p:spPr>
          <a:xfrm>
            <a:off x="6429388" y="5162463"/>
            <a:ext cx="2547937" cy="1695537"/>
          </a:xfrm>
          <a:prstGeom prst="rect">
            <a:avLst/>
          </a:prstGeom>
          <a:ln>
            <a:noFill/>
          </a:ln>
          <a:effectLst>
            <a:softEdge rad="112500"/>
          </a:effectLst>
        </p:spPr>
      </p:pic>
      <p:pic>
        <p:nvPicPr>
          <p:cNvPr id="13" name="Picture 12" descr="59e5b600-f9d4-4ec9-a8bb-7ad60a0a0a67-nesreca1-690x480.jpg"/>
          <p:cNvPicPr>
            <a:picLocks noChangeAspect="1"/>
          </p:cNvPicPr>
          <p:nvPr/>
        </p:nvPicPr>
        <p:blipFill>
          <a:blip r:embed="rId4"/>
          <a:stretch>
            <a:fillRect/>
          </a:stretch>
        </p:blipFill>
        <p:spPr>
          <a:xfrm>
            <a:off x="3500430" y="4214818"/>
            <a:ext cx="2567280" cy="1785934"/>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Autofit/>
          </a:bodyPr>
          <a:lstStyle/>
          <a:p>
            <a:r>
              <a:rPr lang="sr-Cyrl-RS" sz="2800" dirty="0" smtClean="0">
                <a:solidFill>
                  <a:schemeClr val="tx2"/>
                </a:solidFill>
                <a:effectLst/>
              </a:rPr>
              <a:t>Одређивање места (тачке) где је дошло до судара, тј. колизије установљава се на основу:</a:t>
            </a:r>
            <a:endParaRPr lang="en-US" sz="2800" dirty="0">
              <a:solidFill>
                <a:schemeClr val="tx2"/>
              </a:solidFill>
              <a:effectLst/>
            </a:endParaRPr>
          </a:p>
        </p:txBody>
      </p:sp>
      <p:graphicFrame>
        <p:nvGraphicFramePr>
          <p:cNvPr id="4" name="Content Placeholder 3"/>
          <p:cNvGraphicFramePr>
            <a:graphicFrameLocks noGrp="1"/>
          </p:cNvGraphicFramePr>
          <p:nvPr>
            <p:ph idx="1"/>
          </p:nvPr>
        </p:nvGraphicFramePr>
        <p:xfrm>
          <a:off x="0" y="1428736"/>
          <a:ext cx="8929654" cy="52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Autofit/>
          </a:bodyPr>
          <a:lstStyle/>
          <a:p>
            <a:r>
              <a:rPr lang="sr-Cyrl-RS" sz="2800" dirty="0" smtClean="0">
                <a:solidFill>
                  <a:schemeClr val="accent3">
                    <a:lumMod val="20000"/>
                    <a:lumOff val="80000"/>
                  </a:schemeClr>
                </a:solidFill>
                <a:effectLst/>
              </a:rPr>
              <a:t/>
            </a:r>
            <a:br>
              <a:rPr lang="sr-Cyrl-RS" sz="2800" dirty="0" smtClean="0">
                <a:solidFill>
                  <a:schemeClr val="accent3">
                    <a:lumMod val="20000"/>
                    <a:lumOff val="80000"/>
                  </a:schemeClr>
                </a:solidFill>
                <a:effectLst/>
              </a:rPr>
            </a:br>
            <a:r>
              <a:rPr lang="sr-Cyrl-RS" sz="2800" dirty="0" smtClean="0">
                <a:solidFill>
                  <a:schemeClr val="accent3">
                    <a:lumMod val="20000"/>
                    <a:lumOff val="80000"/>
                  </a:schemeClr>
                </a:solidFill>
                <a:effectLst/>
              </a:rPr>
              <a:t>Трагови на жртви саобраћајне незгоде</a:t>
            </a:r>
            <a:r>
              <a:rPr lang="en-US" sz="2800" dirty="0" smtClean="0">
                <a:solidFill>
                  <a:schemeClr val="accent3">
                    <a:lumMod val="20000"/>
                    <a:lumOff val="80000"/>
                  </a:schemeClr>
                </a:solidFill>
              </a:rPr>
              <a:t/>
            </a:r>
            <a:br>
              <a:rPr lang="en-US" sz="2800" dirty="0" smtClean="0">
                <a:solidFill>
                  <a:schemeClr val="accent3">
                    <a:lumMod val="20000"/>
                    <a:lumOff val="80000"/>
                  </a:schemeClr>
                </a:solidFill>
              </a:rPr>
            </a:br>
            <a:endParaRPr lang="en-US" sz="2800" dirty="0">
              <a:solidFill>
                <a:schemeClr val="accent3">
                  <a:lumMod val="20000"/>
                  <a:lumOff val="80000"/>
                </a:schemeClr>
              </a:solidFill>
            </a:endParaRPr>
          </a:p>
        </p:txBody>
      </p:sp>
      <p:sp>
        <p:nvSpPr>
          <p:cNvPr id="3" name="Content Placeholder 2"/>
          <p:cNvSpPr>
            <a:spLocks noGrp="1"/>
          </p:cNvSpPr>
          <p:nvPr>
            <p:ph idx="1"/>
          </p:nvPr>
        </p:nvSpPr>
        <p:spPr>
          <a:xfrm>
            <a:off x="-214346" y="1000108"/>
            <a:ext cx="9358346" cy="5857892"/>
          </a:xfrm>
        </p:spPr>
        <p:txBody>
          <a:bodyPr>
            <a:normAutofit lnSpcReduction="10000"/>
          </a:bodyPr>
          <a:lstStyle/>
          <a:p>
            <a:pPr algn="ctr">
              <a:buNone/>
            </a:pPr>
            <a:r>
              <a:rPr lang="sr-Cyrl-RS" sz="1600" dirty="0" smtClean="0">
                <a:solidFill>
                  <a:srgbClr val="FF99CC"/>
                </a:solidFill>
              </a:rPr>
              <a:t>Трагови шаре пнеуматика на телу, одећи и предметима жртве - </a:t>
            </a:r>
            <a:r>
              <a:rPr lang="sr-Cyrl-RS" sz="1600" dirty="0" smtClean="0">
                <a:solidFill>
                  <a:srgbClr val="00FFFF"/>
                </a:solidFill>
              </a:rPr>
              <a:t>су релативно чести у случајевима када је</a:t>
            </a:r>
          </a:p>
          <a:p>
            <a:pPr algn="ctr">
              <a:buNone/>
            </a:pPr>
            <a:r>
              <a:rPr lang="sr-Cyrl-RS" sz="1600" dirty="0" smtClean="0">
                <a:solidFill>
                  <a:srgbClr val="00FFFF"/>
                </a:solidFill>
              </a:rPr>
              <a:t>дошло до гажења пешака. На телу, одећи пешака, као и на предметима (нпр., кожним ташнама), могу да </a:t>
            </a:r>
          </a:p>
          <a:p>
            <a:pPr algn="ctr">
              <a:buNone/>
            </a:pPr>
            <a:r>
              <a:rPr lang="sr-Cyrl-RS" sz="1600" dirty="0" smtClean="0">
                <a:solidFill>
                  <a:srgbClr val="00FFFF"/>
                </a:solidFill>
              </a:rPr>
              <a:t>остану трагови шара пнеуматика на основу чега се може закључити о врсти возила и пнеуматика. </a:t>
            </a:r>
          </a:p>
          <a:p>
            <a:pPr algn="ctr">
              <a:buNone/>
            </a:pPr>
            <a:r>
              <a:rPr lang="sr-Cyrl-RS" sz="1600" dirty="0" smtClean="0">
                <a:solidFill>
                  <a:srgbClr val="00FFFF"/>
                </a:solidFill>
              </a:rPr>
              <a:t>На основу шаре пнеуматика може се организовати потрага за одбеглим возилом и евентуално извршити </a:t>
            </a:r>
          </a:p>
          <a:p>
            <a:pPr algn="ctr">
              <a:buNone/>
            </a:pPr>
            <a:r>
              <a:rPr lang="sr-Cyrl-RS" sz="1600" dirty="0" smtClean="0">
                <a:solidFill>
                  <a:srgbClr val="00FFFF"/>
                </a:solidFill>
              </a:rPr>
              <a:t>идентификационо вештачење.</a:t>
            </a:r>
          </a:p>
          <a:p>
            <a:pPr algn="ctr">
              <a:buNone/>
            </a:pPr>
            <a:endParaRPr lang="sr-Cyrl-RS" sz="1600" dirty="0" smtClean="0"/>
          </a:p>
          <a:p>
            <a:pPr algn="ctr">
              <a:buNone/>
            </a:pPr>
            <a:r>
              <a:rPr lang="sr-Cyrl-RS" sz="1600" dirty="0" smtClean="0">
                <a:solidFill>
                  <a:srgbClr val="FF99CC"/>
                </a:solidFill>
              </a:rPr>
              <a:t>Трагови боје на телу, одећи и предметима жртве</a:t>
            </a:r>
            <a:r>
              <a:rPr lang="sr-Cyrl-RS" sz="1600" dirty="0" smtClean="0"/>
              <a:t> </a:t>
            </a:r>
            <a:r>
              <a:rPr lang="sr-Cyrl-RS" sz="1600" dirty="0" smtClean="0">
                <a:solidFill>
                  <a:srgbClr val="FF99CC"/>
                </a:solidFill>
              </a:rPr>
              <a:t>–</a:t>
            </a:r>
            <a:r>
              <a:rPr lang="sr-Cyrl-RS" sz="1600" dirty="0" smtClean="0">
                <a:solidFill>
                  <a:srgbClr val="00FFFF"/>
                </a:solidFill>
              </a:rPr>
              <a:t>могу да остану у виду љуспи или наноса боје на телу, одећи или предметима жртве. Понекад се могу пронаћи и у рани настрадале особе. Трагови се фиксирају и користе на описани начин. </a:t>
            </a:r>
          </a:p>
          <a:p>
            <a:pPr algn="ctr">
              <a:buNone/>
            </a:pPr>
            <a:endParaRPr lang="sr-Cyrl-RS" sz="1600" dirty="0" smtClean="0"/>
          </a:p>
          <a:p>
            <a:pPr algn="ctr">
              <a:buNone/>
            </a:pPr>
            <a:r>
              <a:rPr lang="sr-Cyrl-RS" sz="1600" dirty="0" smtClean="0">
                <a:solidFill>
                  <a:srgbClr val="FF99CC"/>
                </a:solidFill>
              </a:rPr>
              <a:t>Трагови стакла на телу, одећи и предметима жртве – </a:t>
            </a:r>
            <a:r>
              <a:rPr lang="sr-Cyrl-RS" sz="1600" dirty="0" smtClean="0">
                <a:solidFill>
                  <a:srgbClr val="00FFFF"/>
                </a:solidFill>
              </a:rPr>
              <a:t>релативно често се налазе. Трагови разбијеног стакла од мигаваца и фарова су од значаја приликом потраге у случајевима бекства с лица места саобраћајне незгоде зато зато што указују на врсту возила као и за идентификациона вештачења целине по деловима.</a:t>
            </a:r>
          </a:p>
          <a:p>
            <a:pPr algn="ctr">
              <a:buNone/>
            </a:pPr>
            <a:endParaRPr lang="sr-Cyrl-RS" sz="1600" dirty="0" smtClean="0"/>
          </a:p>
          <a:p>
            <a:pPr algn="ctr">
              <a:buNone/>
            </a:pPr>
            <a:r>
              <a:rPr lang="sr-Cyrl-RS" sz="1600" dirty="0" smtClean="0">
                <a:solidFill>
                  <a:srgbClr val="FF99CC"/>
                </a:solidFill>
              </a:rPr>
              <a:t>Трагови прљавштине и уља на одећи и телу жртве</a:t>
            </a:r>
            <a:r>
              <a:rPr lang="sr-Cyrl-RS" sz="1600" dirty="0" smtClean="0"/>
              <a:t> </a:t>
            </a:r>
            <a:r>
              <a:rPr lang="sr-Cyrl-RS" sz="1600" dirty="0" smtClean="0">
                <a:solidFill>
                  <a:srgbClr val="00FFFF"/>
                </a:solidFill>
              </a:rPr>
              <a:t>настају приликом контакта одеће пешака који је прегажен или вучен са истуреним деловима доњега построја возила. Трагови су од значаја за утврђивање механизма незгоде.</a:t>
            </a:r>
          </a:p>
          <a:p>
            <a:pPr algn="ctr">
              <a:buNone/>
            </a:pPr>
            <a:endParaRPr lang="sr-Cyrl-RS" sz="1600" dirty="0" smtClean="0">
              <a:solidFill>
                <a:srgbClr val="00FFFF"/>
              </a:solidFill>
            </a:endParaRPr>
          </a:p>
          <a:p>
            <a:pPr algn="ctr">
              <a:buNone/>
            </a:pPr>
            <a:r>
              <a:rPr lang="sr-Cyrl-RS" sz="1600" dirty="0" smtClean="0">
                <a:solidFill>
                  <a:srgbClr val="FF99CC"/>
                </a:solidFill>
              </a:rPr>
              <a:t>Повреде на жртви саобраћајне незгоде - </a:t>
            </a:r>
            <a:r>
              <a:rPr lang="sr-Cyrl-RS" sz="1600" dirty="0" smtClean="0">
                <a:solidFill>
                  <a:srgbClr val="00FFFF"/>
                </a:solidFill>
              </a:rPr>
              <a:t>На основу повреда (преломи костију или лобање, модрице, огуљотине итд.), може се претпоставити положај жртве у моменту контакта, тежина повреда, правац дејства сила , врста возила која је учествовала у незгоди, могућа оштећења на возилу и места налажења биолошких трагова и трагова тканина.</a:t>
            </a:r>
            <a:endParaRPr lang="en-US" sz="1600" dirty="0" smtClean="0">
              <a:solidFill>
                <a:srgbClr val="00FFFF"/>
              </a:solidFill>
            </a:endParaRPr>
          </a:p>
          <a:p>
            <a:pPr algn="ctr">
              <a:buNone/>
            </a:pPr>
            <a:endParaRPr lang="en-US" sz="1600" dirty="0" smtClean="0"/>
          </a:p>
          <a:p>
            <a:pPr algn="ctr">
              <a:buNone/>
            </a:pPr>
            <a:endParaRPr lang="en-US" sz="1600" dirty="0"/>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338"/>
            <a:ext cx="8229600" cy="1417638"/>
          </a:xfrm>
        </p:spPr>
        <p:txBody>
          <a:bodyPr>
            <a:normAutofit/>
          </a:bodyPr>
          <a:lstStyle/>
          <a:p>
            <a:pPr algn="just"/>
            <a:r>
              <a:rPr lang="sr-Cyrl-RS" sz="2000" dirty="0" smtClean="0">
                <a:solidFill>
                  <a:schemeClr val="bg2">
                    <a:lumMod val="25000"/>
                  </a:schemeClr>
                </a:solidFill>
                <a:effectLst/>
              </a:rPr>
              <a:t/>
            </a:r>
            <a:br>
              <a:rPr lang="sr-Cyrl-RS" sz="2000" dirty="0" smtClean="0">
                <a:solidFill>
                  <a:schemeClr val="bg2">
                    <a:lumMod val="25000"/>
                  </a:schemeClr>
                </a:solidFill>
                <a:effectLst/>
              </a:rPr>
            </a:br>
            <a:r>
              <a:rPr lang="sr-Cyrl-RS" sz="2000" dirty="0" smtClean="0">
                <a:solidFill>
                  <a:schemeClr val="bg2">
                    <a:lumMod val="25000"/>
                  </a:schemeClr>
                </a:solidFill>
                <a:effectLst/>
              </a:rPr>
              <a:t>Трагови на возилу и у возилу које је остало на лицу места незгоде</a:t>
            </a:r>
            <a:r>
              <a:rPr lang="en-US" sz="2000" dirty="0" smtClean="0">
                <a:solidFill>
                  <a:schemeClr val="bg2">
                    <a:lumMod val="25000"/>
                  </a:schemeClr>
                </a:solidFill>
                <a:effectLst/>
              </a:rPr>
              <a:t/>
            </a:r>
            <a:br>
              <a:rPr lang="en-US" sz="2000" dirty="0" smtClean="0">
                <a:solidFill>
                  <a:schemeClr val="bg2">
                    <a:lumMod val="25000"/>
                  </a:schemeClr>
                </a:solidFill>
                <a:effectLst/>
              </a:rPr>
            </a:br>
            <a:endParaRPr lang="en-US" sz="2000" dirty="0">
              <a:solidFill>
                <a:schemeClr val="bg2">
                  <a:lumMod val="25000"/>
                </a:schemeClr>
              </a:solidFill>
              <a:effectLst/>
            </a:endParaRPr>
          </a:p>
        </p:txBody>
      </p:sp>
      <p:sp>
        <p:nvSpPr>
          <p:cNvPr id="3" name="Content Placeholder 2"/>
          <p:cNvSpPr>
            <a:spLocks noGrp="1"/>
          </p:cNvSpPr>
          <p:nvPr>
            <p:ph idx="1"/>
          </p:nvPr>
        </p:nvSpPr>
        <p:spPr>
          <a:xfrm>
            <a:off x="285720" y="1000108"/>
            <a:ext cx="8401080" cy="5857892"/>
          </a:xfrm>
        </p:spPr>
        <p:txBody>
          <a:bodyPr>
            <a:normAutofit/>
          </a:bodyPr>
          <a:lstStyle/>
          <a:p>
            <a:pPr algn="just">
              <a:buNone/>
            </a:pPr>
            <a:r>
              <a:rPr lang="sr-Cyrl-RS" sz="1600" dirty="0" smtClean="0">
                <a:solidFill>
                  <a:srgbClr val="009900"/>
                </a:solidFill>
                <a:effectLst>
                  <a:outerShdw blurRad="38100" dist="38100" dir="2700000" algn="tl">
                    <a:srgbClr val="000000">
                      <a:alpha val="43137"/>
                    </a:srgbClr>
                  </a:outerShdw>
                </a:effectLst>
              </a:rPr>
              <a:t>Трагови на возилима која су остала на месту саобраћајне незгоде могу бити у виду</a:t>
            </a:r>
          </a:p>
          <a:p>
            <a:pPr algn="just">
              <a:buNone/>
            </a:pPr>
            <a:r>
              <a:rPr lang="sr-Cyrl-RS" sz="1600" dirty="0" smtClean="0">
                <a:solidFill>
                  <a:srgbClr val="009900"/>
                </a:solidFill>
                <a:effectLst>
                  <a:outerShdw blurRad="38100" dist="38100" dir="2700000" algn="tl">
                    <a:srgbClr val="000000">
                      <a:alpha val="43137"/>
                    </a:srgbClr>
                  </a:outerShdw>
                </a:effectLst>
              </a:rPr>
              <a:t>оштећења каросерије (ломљење, кривљење лима, одламање већих или мањих делова). </a:t>
            </a:r>
          </a:p>
          <a:p>
            <a:pPr algn="just">
              <a:buNone/>
            </a:pPr>
            <a:r>
              <a:rPr lang="sr-Cyrl-RS" sz="1600" dirty="0" smtClean="0">
                <a:solidFill>
                  <a:srgbClr val="009900"/>
                </a:solidFill>
                <a:effectLst>
                  <a:outerShdw blurRad="38100" dist="38100" dir="2700000" algn="tl">
                    <a:srgbClr val="000000">
                      <a:alpha val="43137"/>
                    </a:srgbClr>
                  </a:outerShdw>
                </a:effectLst>
              </a:rPr>
              <a:t>Они су значајни за утврђивање механизма настанка незгоде, правца деловања сила, </a:t>
            </a:r>
          </a:p>
          <a:p>
            <a:pPr algn="just">
              <a:buNone/>
            </a:pPr>
            <a:r>
              <a:rPr lang="sr-Cyrl-RS" sz="1600" dirty="0" smtClean="0">
                <a:solidFill>
                  <a:srgbClr val="009900"/>
                </a:solidFill>
                <a:effectLst>
                  <a:outerShdw blurRad="38100" dist="38100" dir="2700000" algn="tl">
                    <a:srgbClr val="000000">
                      <a:alpha val="43137"/>
                    </a:srgbClr>
                  </a:outerShdw>
                </a:effectLst>
              </a:rPr>
              <a:t>процену настале штете, утврђивања кривице итд.</a:t>
            </a:r>
            <a:r>
              <a:rPr lang="ru-RU" sz="1600" dirty="0" smtClean="0">
                <a:solidFill>
                  <a:srgbClr val="009900"/>
                </a:solidFill>
                <a:effectLst>
                  <a:outerShdw blurRad="38100" dist="38100" dir="2700000" algn="tl">
                    <a:srgbClr val="000000">
                      <a:alpha val="43137"/>
                    </a:srgbClr>
                  </a:outerShdw>
                </a:effectLst>
              </a:rPr>
              <a:t> Треба обратити посебну пажњу и на </a:t>
            </a:r>
          </a:p>
          <a:p>
            <a:pPr algn="just">
              <a:buNone/>
            </a:pPr>
            <a:r>
              <a:rPr lang="ru-RU" sz="1600" dirty="0" smtClean="0">
                <a:solidFill>
                  <a:srgbClr val="009900"/>
                </a:solidFill>
                <a:effectLst>
                  <a:outerShdw blurRad="38100" dist="38100" dir="2700000" algn="tl">
                    <a:srgbClr val="000000">
                      <a:alpha val="43137"/>
                    </a:srgbClr>
                  </a:outerShdw>
                </a:effectLst>
              </a:rPr>
              <a:t>оштећења возила у унутрашњости каросерије и потражити биолошке трагове који се у њој </a:t>
            </a:r>
          </a:p>
          <a:p>
            <a:pPr algn="just">
              <a:buNone/>
            </a:pPr>
            <a:r>
              <a:rPr lang="ru-RU" sz="1600" dirty="0" smtClean="0">
                <a:solidFill>
                  <a:srgbClr val="009900"/>
                </a:solidFill>
                <a:effectLst>
                  <a:outerShdw blurRad="38100" dist="38100" dir="2700000" algn="tl">
                    <a:srgbClr val="000000">
                      <a:alpha val="43137"/>
                    </a:srgbClr>
                  </a:outerShdw>
                </a:effectLst>
              </a:rPr>
              <a:t>могу пронаћи . </a:t>
            </a: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endParaRPr lang="ru-RU" sz="1600" dirty="0" smtClean="0">
              <a:solidFill>
                <a:srgbClr val="009900"/>
              </a:solidFill>
              <a:effectLst>
                <a:outerShdw blurRad="38100" dist="38100" dir="2700000" algn="tl">
                  <a:srgbClr val="000000">
                    <a:alpha val="43137"/>
                  </a:srgbClr>
                </a:outerShdw>
              </a:effectLst>
            </a:endParaRPr>
          </a:p>
          <a:p>
            <a:pPr algn="just">
              <a:buNone/>
            </a:pPr>
            <a:r>
              <a:rPr lang="ru-RU" sz="1600" dirty="0" smtClean="0">
                <a:solidFill>
                  <a:srgbClr val="FF0066"/>
                </a:solidFill>
                <a:effectLst>
                  <a:outerShdw blurRad="38100" dist="38100" dir="2700000" algn="tl">
                    <a:srgbClr val="000000">
                      <a:alpha val="43137"/>
                    </a:srgbClr>
                  </a:outerShdw>
                </a:effectLst>
              </a:rPr>
              <a:t>По неки пут се указује потреба да се после саобраћајне незгоде изврши преглед сијалица са </a:t>
            </a:r>
          </a:p>
          <a:p>
            <a:pPr algn="just">
              <a:buNone/>
            </a:pPr>
            <a:r>
              <a:rPr lang="ru-RU" sz="1600" dirty="0" smtClean="0">
                <a:solidFill>
                  <a:srgbClr val="FF0066"/>
                </a:solidFill>
                <a:effectLst>
                  <a:outerShdw blurRad="38100" dist="38100" dir="2700000" algn="tl">
                    <a:srgbClr val="000000">
                      <a:alpha val="43137"/>
                    </a:srgbClr>
                  </a:outerShdw>
                </a:effectLst>
              </a:rPr>
              <a:t>моторних возила, у циљу добијања одговора на питање да ли су светлосни уређаји на возилу </a:t>
            </a:r>
          </a:p>
          <a:p>
            <a:pPr algn="just">
              <a:buNone/>
            </a:pPr>
            <a:r>
              <a:rPr lang="ru-RU" sz="1600" dirty="0" smtClean="0">
                <a:solidFill>
                  <a:srgbClr val="FF0066"/>
                </a:solidFill>
                <a:effectLst>
                  <a:outerShdw blurRad="38100" dist="38100" dir="2700000" algn="tl">
                    <a:srgbClr val="000000">
                      <a:alpha val="43137"/>
                    </a:srgbClr>
                  </a:outerShdw>
                </a:effectLst>
              </a:rPr>
              <a:t>радили у тренутку незгоде. На пример, потребно је одговорити на следећа питања: Да ли  су </a:t>
            </a:r>
          </a:p>
          <a:p>
            <a:pPr algn="just">
              <a:buNone/>
            </a:pPr>
            <a:r>
              <a:rPr lang="ru-RU" sz="1600" dirty="0" smtClean="0">
                <a:solidFill>
                  <a:srgbClr val="FF0066"/>
                </a:solidFill>
                <a:effectLst>
                  <a:outerShdw blurRad="38100" dist="38100" dir="2700000" algn="tl">
                    <a:srgbClr val="000000">
                      <a:alpha val="43137"/>
                    </a:srgbClr>
                  </a:outerShdw>
                </a:effectLst>
              </a:rPr>
              <a:t>на возилу била укључена и исправна средња светла за осветљавање пута у току ноћне </a:t>
            </a:r>
          </a:p>
          <a:p>
            <a:pPr algn="just">
              <a:buNone/>
            </a:pPr>
            <a:r>
              <a:rPr lang="ru-RU" sz="1600" dirty="0" smtClean="0">
                <a:solidFill>
                  <a:srgbClr val="FF0066"/>
                </a:solidFill>
                <a:effectLst>
                  <a:outerShdw blurRad="38100" dist="38100" dir="2700000" algn="tl">
                    <a:srgbClr val="000000">
                      <a:alpha val="43137"/>
                    </a:srgbClr>
                  </a:outerShdw>
                </a:effectLst>
              </a:rPr>
              <a:t>вожње? Да ли је била исправна сигнализација којом се обавештавају остали учесници о </a:t>
            </a:r>
          </a:p>
          <a:p>
            <a:pPr algn="just">
              <a:buNone/>
            </a:pPr>
            <a:r>
              <a:rPr lang="ru-RU" sz="1600" dirty="0" smtClean="0">
                <a:solidFill>
                  <a:srgbClr val="FF0066"/>
                </a:solidFill>
                <a:effectLst>
                  <a:outerShdw blurRad="38100" dist="38100" dir="2700000" algn="tl">
                    <a:srgbClr val="000000">
                      <a:alpha val="43137"/>
                    </a:srgbClr>
                  </a:outerShdw>
                </a:effectLst>
              </a:rPr>
              <a:t>промени правца кретања? Да ли је возач укључио показивач правца приликом скретања на </a:t>
            </a:r>
          </a:p>
          <a:p>
            <a:pPr algn="just">
              <a:buNone/>
            </a:pPr>
            <a:r>
              <a:rPr lang="ru-RU" sz="1600" dirty="0" smtClean="0">
                <a:solidFill>
                  <a:srgbClr val="FF0066"/>
                </a:solidFill>
                <a:effectLst>
                  <a:outerShdw blurRad="38100" dist="38100" dir="2700000" algn="tl">
                    <a:srgbClr val="000000">
                      <a:alpha val="43137"/>
                    </a:srgbClr>
                  </a:outerShdw>
                </a:effectLst>
              </a:rPr>
              <a:t>раскрсници или упозорио возача иза себе да почиње претицање?</a:t>
            </a:r>
          </a:p>
          <a:p>
            <a:pPr algn="just">
              <a:buNone/>
            </a:pPr>
            <a:endParaRPr lang="en-US" sz="1600" dirty="0">
              <a:solidFill>
                <a:srgbClr val="FF0066"/>
              </a:solidFill>
              <a:effectLst>
                <a:outerShdw blurRad="38100" dist="38100" dir="2700000" algn="tl">
                  <a:srgbClr val="000000">
                    <a:alpha val="43137"/>
                  </a:srgbClr>
                </a:outerShdw>
              </a:effectLst>
            </a:endParaRPr>
          </a:p>
        </p:txBody>
      </p:sp>
      <p:pic>
        <p:nvPicPr>
          <p:cNvPr id="4" name="Picture 3" descr="96084004_858734131270888_5609744415523340288_n.jpg"/>
          <p:cNvPicPr>
            <a:picLocks noChangeAspect="1"/>
          </p:cNvPicPr>
          <p:nvPr/>
        </p:nvPicPr>
        <p:blipFill>
          <a:blip r:embed="rId3" cstate="print"/>
          <a:stretch>
            <a:fillRect/>
          </a:stretch>
        </p:blipFill>
        <p:spPr>
          <a:xfrm>
            <a:off x="2786050" y="2643182"/>
            <a:ext cx="2786082" cy="1779392"/>
          </a:xfrm>
          <a:prstGeom prst="rect">
            <a:avLst/>
          </a:prstGeom>
          <a:ln>
            <a:noFill/>
          </a:ln>
          <a:effectLst>
            <a:outerShdw blurRad="292100" dist="139700" dir="2700000" algn="tl" rotWithShape="0">
              <a:srgbClr val="333333">
                <a:alpha val="65000"/>
              </a:srgbClr>
            </a:outerShdw>
          </a:effectLst>
        </p:spPr>
      </p:pic>
      <p:pic>
        <p:nvPicPr>
          <p:cNvPr id="5" name="Picture 4" descr="800x450_1_0.jpg"/>
          <p:cNvPicPr>
            <a:picLocks noChangeAspect="1"/>
          </p:cNvPicPr>
          <p:nvPr/>
        </p:nvPicPr>
        <p:blipFill>
          <a:blip r:embed="rId4" cstate="print"/>
          <a:stretch>
            <a:fillRect/>
          </a:stretch>
        </p:blipFill>
        <p:spPr>
          <a:xfrm>
            <a:off x="6000760" y="2643182"/>
            <a:ext cx="2428892" cy="1821669"/>
          </a:xfrm>
          <a:prstGeom prst="rect">
            <a:avLst/>
          </a:prstGeom>
          <a:ln>
            <a:noFill/>
          </a:ln>
          <a:effectLst>
            <a:outerShdw blurRad="292100" dist="139700" dir="2700000" algn="tl" rotWithShape="0">
              <a:srgbClr val="333333">
                <a:alpha val="65000"/>
              </a:srgbClr>
            </a:outerShdw>
          </a:effectLst>
        </p:spPr>
      </p:pic>
      <p:pic>
        <p:nvPicPr>
          <p:cNvPr id="6" name="Picture 5" descr="saobracajka-motocikl.jpg"/>
          <p:cNvPicPr>
            <a:picLocks noChangeAspect="1"/>
          </p:cNvPicPr>
          <p:nvPr/>
        </p:nvPicPr>
        <p:blipFill>
          <a:blip r:embed="rId5"/>
          <a:stretch>
            <a:fillRect/>
          </a:stretch>
        </p:blipFill>
        <p:spPr>
          <a:xfrm>
            <a:off x="428596" y="2857496"/>
            <a:ext cx="2071702" cy="1553777"/>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ograd-nadeno-bezivotno-tijelo-muskarca-u-parku.jpg"/>
          <p:cNvPicPr>
            <a:picLocks noChangeAspect="1"/>
          </p:cNvPicPr>
          <p:nvPr/>
        </p:nvPicPr>
        <p:blipFill>
          <a:blip r:embed="rId2"/>
          <a:stretch>
            <a:fillRect/>
          </a:stretch>
        </p:blipFill>
        <p:spPr>
          <a:xfrm>
            <a:off x="-293202" y="0"/>
            <a:ext cx="9674588" cy="7072338"/>
          </a:xfrm>
          <a:prstGeom prst="rect">
            <a:avLst/>
          </a:prstGeom>
        </p:spPr>
      </p:pic>
      <p:sp>
        <p:nvSpPr>
          <p:cNvPr id="2" name="Title 1"/>
          <p:cNvSpPr>
            <a:spLocks noGrp="1"/>
          </p:cNvSpPr>
          <p:nvPr>
            <p:ph type="title"/>
          </p:nvPr>
        </p:nvSpPr>
        <p:spPr>
          <a:xfrm>
            <a:off x="428596" y="214290"/>
            <a:ext cx="8229600" cy="1143000"/>
          </a:xfrm>
        </p:spPr>
        <p:txBody>
          <a:bodyPr>
            <a:normAutofit fontScale="90000"/>
          </a:bodyPr>
          <a:lstStyle/>
          <a:p>
            <a:pPr algn="ctr"/>
            <a:r>
              <a:rPr lang="sr-Cyrl-RS" b="1" dirty="0" smtClean="0">
                <a:solidFill>
                  <a:schemeClr val="bg1"/>
                </a:solidFill>
              </a:rPr>
              <a:t>Појам саобраћајне незгоде и трагова код саобраћајне незгоде</a:t>
            </a:r>
            <a:endParaRPr lang="en-US" b="1" dirty="0">
              <a:solidFill>
                <a:schemeClr val="bg1"/>
              </a:solidFill>
            </a:endParaRPr>
          </a:p>
        </p:txBody>
      </p:sp>
      <p:sp>
        <p:nvSpPr>
          <p:cNvPr id="5" name="TextBox 4"/>
          <p:cNvSpPr txBox="1"/>
          <p:nvPr/>
        </p:nvSpPr>
        <p:spPr>
          <a:xfrm>
            <a:off x="0" y="1785926"/>
            <a:ext cx="9144000" cy="101566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sr-Cyrl-RS" sz="2000" b="1" dirty="0" smtClean="0">
                <a:solidFill>
                  <a:srgbClr val="00B0F0"/>
                </a:solidFill>
                <a:latin typeface="Century Gothic" pitchFamily="34" charset="0"/>
              </a:rPr>
              <a:t>Саобраћајна незгода је догађај на путу у коме је учествовало најмање једно возило у покрету и у коме је једно или више особа погинуло или повређено или је изазвана материјална штета. </a:t>
            </a:r>
          </a:p>
        </p:txBody>
      </p:sp>
      <p:sp>
        <p:nvSpPr>
          <p:cNvPr id="6" name="TextBox 5"/>
          <p:cNvSpPr txBox="1"/>
          <p:nvPr/>
        </p:nvSpPr>
        <p:spPr>
          <a:xfrm>
            <a:off x="214282" y="4643446"/>
            <a:ext cx="8715436"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sr-Cyrl-RS" sz="1600" b="1" dirty="0" smtClean="0">
                <a:solidFill>
                  <a:srgbClr val="00B0F0"/>
                </a:solidFill>
              </a:rPr>
              <a:t>Трагови који се проналазе и фиксирају код саобраћајних незгода имају вишеструку важност: од значаја су за проналажење особе која је проузроковала саобраћајну незгоду</a:t>
            </a:r>
            <a:r>
              <a:rPr lang="en-US" sz="1600" b="1" dirty="0" smtClean="0">
                <a:solidFill>
                  <a:srgbClr val="00B0F0"/>
                </a:solidFill>
              </a:rPr>
              <a:t>; </a:t>
            </a:r>
            <a:r>
              <a:rPr lang="sr-Cyrl-RS" sz="1600" b="1" dirty="0" smtClean="0">
                <a:solidFill>
                  <a:srgbClr val="00B0F0"/>
                </a:solidFill>
              </a:rPr>
              <a:t>на основу трагова утврђује се потупуно чињенично стање саобраћајне незгоде и проверавају се друге врсте доказа; од значаја су за развој и организовање превентивних мера и стратегија на основу утврђених услова и узрока саобраћајних незгода, на пример, прописивање обавеза везивања појасева, развој конструкцијских мера за повећање сигурности путника, дефинисање садржаја едукативних програма превенције итд.</a:t>
            </a:r>
            <a:endParaRPr lang="en-US" sz="1600" b="1"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08" y="0"/>
            <a:ext cx="9501222" cy="6858000"/>
          </a:xfrm>
        </p:spPr>
        <p:style>
          <a:lnRef idx="1">
            <a:schemeClr val="accent5"/>
          </a:lnRef>
          <a:fillRef idx="2">
            <a:schemeClr val="accent5"/>
          </a:fillRef>
          <a:effectRef idx="1">
            <a:schemeClr val="accent5"/>
          </a:effectRef>
          <a:fontRef idx="minor">
            <a:schemeClr val="dk1"/>
          </a:fontRef>
        </p:style>
        <p:txBody>
          <a:bodyPr>
            <a:normAutofit/>
          </a:bodyPr>
          <a:lstStyle/>
          <a:p>
            <a:pPr algn="ctr">
              <a:buNone/>
            </a:pPr>
            <a:r>
              <a:rPr lang="sr-Cyrl-RS" sz="2400" b="1" dirty="0" smtClean="0"/>
              <a:t>Трагови који остају на возилу и у возилу које је удаљено са места незгоде</a:t>
            </a:r>
          </a:p>
          <a:p>
            <a:pPr algn="ctr">
              <a:buNone/>
            </a:pPr>
            <a:endParaRPr lang="sr-Cyrl-RS" sz="1600" b="1" dirty="0" smtClean="0"/>
          </a:p>
          <a:p>
            <a:pPr algn="ctr">
              <a:buNone/>
            </a:pPr>
            <a:r>
              <a:rPr lang="sr-Cyrl-RS" sz="1600" b="1" dirty="0" smtClean="0"/>
              <a:t>Трагови контакта са другим возилима </a:t>
            </a:r>
            <a:r>
              <a:rPr lang="sr-Cyrl-RS" sz="1600" dirty="0" smtClean="0"/>
              <a:t>– На одбеглом возилу са лица места саобраћајне незгоде остају </a:t>
            </a:r>
          </a:p>
          <a:p>
            <a:pPr algn="ctr">
              <a:buNone/>
            </a:pPr>
            <a:r>
              <a:rPr lang="sr-Cyrl-RS" sz="1600" dirty="0" smtClean="0"/>
              <a:t>оштећења у виду улубљеног лима, отпале боје, разбијених стакала (нпр., од показивача правца) или у </a:t>
            </a:r>
          </a:p>
          <a:p>
            <a:pPr algn="ctr">
              <a:buNone/>
            </a:pPr>
            <a:r>
              <a:rPr lang="sr-Cyrl-RS" sz="1600" dirty="0" smtClean="0"/>
              <a:t>виду оштећења са којих су се одвалили делови са каросерије. Због тога је потребно одмах после </a:t>
            </a:r>
          </a:p>
          <a:p>
            <a:pPr algn="ctr">
              <a:buNone/>
            </a:pPr>
            <a:r>
              <a:rPr lang="sr-Cyrl-RS" sz="1600" dirty="0" smtClean="0"/>
              <a:t>сазнања за незгоду прикупити изјаве од особа које су могле да дају корисна обавештења, организовати </a:t>
            </a:r>
          </a:p>
          <a:p>
            <a:pPr algn="ctr">
              <a:buNone/>
            </a:pPr>
            <a:r>
              <a:rPr lang="sr-Cyrl-RS" sz="1600" dirty="0" smtClean="0"/>
              <a:t>потрагу за сумњивим возилом, појачати контролу саобраћаја, паркинга, гаража, аутомеханичарских </a:t>
            </a:r>
          </a:p>
          <a:p>
            <a:pPr algn="ctr">
              <a:buNone/>
            </a:pPr>
            <a:r>
              <a:rPr lang="sr-Cyrl-RS" sz="1600" dirty="0" smtClean="0"/>
              <a:t>радњи. Сумњива возила треба детаљно прегледати. </a:t>
            </a:r>
          </a:p>
          <a:p>
            <a:pPr algn="ctr">
              <a:buNone/>
            </a:pPr>
            <a:endParaRPr lang="en-US" sz="1600" dirty="0" smtClean="0"/>
          </a:p>
          <a:p>
            <a:pPr algn="ctr">
              <a:buNone/>
            </a:pPr>
            <a:r>
              <a:rPr lang="sr-Cyrl-RS" sz="1600" b="1" i="1" dirty="0" smtClean="0">
                <a:solidFill>
                  <a:srgbClr val="FF0000"/>
                </a:solidFill>
              </a:rPr>
              <a:t>Трагови људског порекла</a:t>
            </a:r>
            <a:r>
              <a:rPr lang="sr-Cyrl-RS" sz="1600" i="1" dirty="0" smtClean="0">
                <a:solidFill>
                  <a:srgbClr val="FF0000"/>
                </a:solidFill>
              </a:rPr>
              <a:t>– На каросерији одбеглог возила у случајевима страдања пешака, бициклиста и моторциклиста проналазе се многобројни биолошки трагови који потичу од жртве (трагови крви, ткива, косе итд.) Трагови се уочавају на каросерији, бранику, гумама, доњем построју одбеглог возила уколико је жртва прегажена. </a:t>
            </a:r>
          </a:p>
          <a:p>
            <a:pPr algn="ctr">
              <a:buNone/>
            </a:pPr>
            <a:endParaRPr lang="sr-Cyrl-RS" sz="1600" i="1" dirty="0" smtClean="0">
              <a:solidFill>
                <a:srgbClr val="FF0000"/>
              </a:solidFill>
            </a:endParaRPr>
          </a:p>
          <a:p>
            <a:pPr algn="ctr">
              <a:buNone/>
            </a:pPr>
            <a:r>
              <a:rPr lang="sr-Cyrl-RS" sz="1600" b="1" dirty="0" smtClean="0"/>
              <a:t>Трагови од одеће жртве </a:t>
            </a:r>
            <a:r>
              <a:rPr lang="sr-Cyrl-RS" sz="1600" dirty="0" smtClean="0"/>
              <a:t>– На истуреним деловима одбеглог возила (браницима, доњем построју итд.) могу се пронаћи откинути делови или влакна са одеће жртве. Они на директан начин повезују сумњиво возило са саобраћајном незгодом и страдањем жртве.</a:t>
            </a:r>
          </a:p>
          <a:p>
            <a:pPr algn="ctr">
              <a:buNone/>
            </a:pPr>
            <a:endParaRPr lang="sr-Cyrl-RS" sz="1600" i="1" dirty="0" smtClean="0">
              <a:solidFill>
                <a:srgbClr val="FF0000"/>
              </a:solidFill>
            </a:endParaRPr>
          </a:p>
          <a:p>
            <a:pPr algn="ctr">
              <a:buNone/>
            </a:pPr>
            <a:r>
              <a:rPr lang="sr-Cyrl-RS" sz="1600" b="1" dirty="0" smtClean="0">
                <a:solidFill>
                  <a:srgbClr val="FF0000"/>
                </a:solidFill>
              </a:rPr>
              <a:t>Трагови прстију</a:t>
            </a:r>
            <a:r>
              <a:rPr lang="sr-Cyrl-RS" sz="1600" dirty="0" smtClean="0">
                <a:solidFill>
                  <a:srgbClr val="FF0000"/>
                </a:solidFill>
              </a:rPr>
              <a:t> – На каросерији одбеглог возила могу се пронаћи и отисци прстију жртве који су настали приликом њеног покушаја да се ослони на хаубу како би ублажила снагу удара. Трагови се проналазе и фиксирају класичним дактилоскопским методама.</a:t>
            </a:r>
            <a:endParaRPr lang="en-US" sz="1600" dirty="0" smtClean="0">
              <a:solidFill>
                <a:srgbClr val="FF0000"/>
              </a:solidFill>
            </a:endParaRPr>
          </a:p>
          <a:p>
            <a:pPr algn="ctr">
              <a:buNone/>
            </a:pPr>
            <a:endParaRPr lang="sr-Cyrl-RS" sz="1600" i="1" dirty="0" smtClean="0">
              <a:solidFill>
                <a:srgbClr val="FF0000"/>
              </a:solidFill>
            </a:endParaRPr>
          </a:p>
          <a:p>
            <a:pPr algn="ctr">
              <a:buNone/>
            </a:pPr>
            <a:endParaRPr lang="sr-Cyrl-RS" sz="1600" i="1" dirty="0" smtClean="0">
              <a:solidFill>
                <a:srgbClr val="FF0000"/>
              </a:solidFill>
            </a:endParaRPr>
          </a:p>
          <a:p>
            <a:pPr algn="ctr"/>
            <a:endParaRPr lang="en-US" sz="1600" b="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183880" cy="1051560"/>
          </a:xfrm>
        </p:spPr>
        <p:txBody>
          <a:bodyPr>
            <a:normAutofit/>
          </a:bodyPr>
          <a:lstStyle/>
          <a:p>
            <a:pPr algn="ctr"/>
            <a:r>
              <a:rPr lang="sr-Cyrl-RS" sz="2000" b="1" dirty="0" smtClean="0">
                <a:solidFill>
                  <a:srgbClr val="FF0000"/>
                </a:solidFill>
                <a:effectLst/>
              </a:rPr>
              <a:t>Трагови који указују на особу која је у моменту саобраћајне незгоде управљала возилом </a:t>
            </a:r>
            <a:r>
              <a:rPr lang="en-US" sz="2000" dirty="0" smtClean="0">
                <a:solidFill>
                  <a:srgbClr val="FF0000"/>
                </a:solidFill>
                <a:effectLst/>
              </a:rPr>
              <a:t/>
            </a:r>
            <a:br>
              <a:rPr lang="en-US" sz="2000" dirty="0" smtClean="0">
                <a:solidFill>
                  <a:srgbClr val="FF0000"/>
                </a:solidFill>
                <a:effectLst/>
              </a:rPr>
            </a:br>
            <a:endParaRPr lang="en-US" sz="2000" dirty="0">
              <a:solidFill>
                <a:srgbClr val="FF0000"/>
              </a:solidFill>
              <a:effectLst/>
            </a:endParaRPr>
          </a:p>
        </p:txBody>
      </p:sp>
      <p:sp>
        <p:nvSpPr>
          <p:cNvPr id="3" name="Content Placeholder 2"/>
          <p:cNvSpPr>
            <a:spLocks noGrp="1"/>
          </p:cNvSpPr>
          <p:nvPr>
            <p:ph idx="1"/>
          </p:nvPr>
        </p:nvSpPr>
        <p:spPr>
          <a:xfrm>
            <a:off x="571472" y="1357298"/>
            <a:ext cx="8183880" cy="4857784"/>
          </a:xfrm>
        </p:spPr>
        <p:txBody>
          <a:bodyPr>
            <a:normAutofit/>
          </a:bodyPr>
          <a:lstStyle/>
          <a:p>
            <a:pPr algn="ctr">
              <a:buNone/>
            </a:pPr>
            <a:r>
              <a:rPr lang="sr-Cyrl-RS" sz="1400" dirty="0" smtClean="0"/>
              <a:t>Дешава се да возач преживи незгоду, а да сапутник страда. Како би избегао</a:t>
            </a:r>
          </a:p>
          <a:p>
            <a:pPr algn="ctr">
              <a:buNone/>
            </a:pPr>
            <a:r>
              <a:rPr lang="sr-Cyrl-RS" sz="1400" dirty="0" smtClean="0"/>
              <a:t>кривичну одговорност, возач премешта настрадалог на место возача. Након тога се у процесу утврђивања одговорности поставља питање ко је био за управљачем у моменту незгоде. Тај проблем се решава на више начина:</a:t>
            </a:r>
          </a:p>
          <a:p>
            <a:pPr algn="ctr">
              <a:buNone/>
            </a:pPr>
            <a:endParaRPr lang="sr-Cyrl-RS" sz="1400" dirty="0" smtClean="0"/>
          </a:p>
          <a:p>
            <a:pPr algn="ctr"/>
            <a:endParaRPr lang="en-US" sz="1400" dirty="0" smtClean="0"/>
          </a:p>
          <a:p>
            <a:pPr algn="ctr">
              <a:buNone/>
            </a:pPr>
            <a:endParaRPr lang="sr-Cyrl-RS" sz="1400" dirty="0" smtClean="0"/>
          </a:p>
          <a:p>
            <a:pPr algn="ctr">
              <a:buNone/>
            </a:pPr>
            <a:endParaRPr lang="en-US" sz="1400" dirty="0"/>
          </a:p>
        </p:txBody>
      </p:sp>
      <p:sp>
        <p:nvSpPr>
          <p:cNvPr id="4" name="Oval 3"/>
          <p:cNvSpPr/>
          <p:nvPr/>
        </p:nvSpPr>
        <p:spPr>
          <a:xfrm>
            <a:off x="428596" y="2643182"/>
            <a:ext cx="2857520" cy="207170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 name="Oval 4"/>
          <p:cNvSpPr/>
          <p:nvPr/>
        </p:nvSpPr>
        <p:spPr>
          <a:xfrm>
            <a:off x="3071802" y="2643182"/>
            <a:ext cx="2786082" cy="207170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a:off x="1071538" y="4071942"/>
            <a:ext cx="2786082" cy="235745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p:cNvSpPr/>
          <p:nvPr/>
        </p:nvSpPr>
        <p:spPr>
          <a:xfrm>
            <a:off x="3143240" y="4429132"/>
            <a:ext cx="2643206"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910" y="3071810"/>
            <a:ext cx="2286016" cy="1015663"/>
          </a:xfrm>
          <a:prstGeom prst="rect">
            <a:avLst/>
          </a:prstGeom>
          <a:noFill/>
        </p:spPr>
        <p:txBody>
          <a:bodyPr wrap="square" rtlCol="0">
            <a:spAutoFit/>
          </a:bodyPr>
          <a:lstStyle/>
          <a:p>
            <a:pPr algn="ctr"/>
            <a:r>
              <a:rPr lang="sr-Cyrl-RS" sz="1200" dirty="0" smtClean="0">
                <a:solidFill>
                  <a:schemeClr val="bg1"/>
                </a:solidFill>
              </a:rPr>
              <a:t>Проналажењем </a:t>
            </a:r>
            <a:r>
              <a:rPr lang="sr-Cyrl-RS" sz="1200" dirty="0">
                <a:solidFill>
                  <a:schemeClr val="bg1"/>
                </a:solidFill>
              </a:rPr>
              <a:t>отисака прстију у возилу и њиховим упоређивањем са отисцима особа које су биле у кабини.</a:t>
            </a:r>
            <a:endParaRPr lang="en-US" sz="1200" dirty="0">
              <a:solidFill>
                <a:schemeClr val="bg1"/>
              </a:solidFill>
            </a:endParaRPr>
          </a:p>
        </p:txBody>
      </p:sp>
      <p:sp>
        <p:nvSpPr>
          <p:cNvPr id="12" name="TextBox 11"/>
          <p:cNvSpPr txBox="1"/>
          <p:nvPr/>
        </p:nvSpPr>
        <p:spPr>
          <a:xfrm>
            <a:off x="3571868" y="2786058"/>
            <a:ext cx="1714512" cy="1615827"/>
          </a:xfrm>
          <a:prstGeom prst="rect">
            <a:avLst/>
          </a:prstGeom>
          <a:noFill/>
        </p:spPr>
        <p:txBody>
          <a:bodyPr wrap="square" rtlCol="0">
            <a:spAutoFit/>
          </a:bodyPr>
          <a:lstStyle/>
          <a:p>
            <a:pPr algn="ctr"/>
            <a:r>
              <a:rPr lang="sr-Cyrl-RS" sz="1100" dirty="0">
                <a:solidFill>
                  <a:schemeClr val="bg1"/>
                </a:solidFill>
              </a:rPr>
              <a:t>П</a:t>
            </a:r>
            <a:r>
              <a:rPr lang="sr-Cyrl-RS" sz="1100" dirty="0" smtClean="0">
                <a:solidFill>
                  <a:schemeClr val="bg1"/>
                </a:solidFill>
              </a:rPr>
              <a:t>репоручују </a:t>
            </a:r>
            <a:r>
              <a:rPr lang="sr-Cyrl-RS" sz="1100" dirty="0">
                <a:solidFill>
                  <a:schemeClr val="bg1"/>
                </a:solidFill>
              </a:rPr>
              <a:t>се и вршење упоредних вештачења влакана са одеће осумњичене особе и пресвлаке возачевог седишта из возила у коме је дошло до незгоде</a:t>
            </a:r>
            <a:endParaRPr lang="en-US" sz="1100" dirty="0">
              <a:solidFill>
                <a:schemeClr val="bg1"/>
              </a:solidFill>
            </a:endParaRPr>
          </a:p>
        </p:txBody>
      </p:sp>
      <p:sp>
        <p:nvSpPr>
          <p:cNvPr id="13" name="TextBox 12"/>
          <p:cNvSpPr txBox="1"/>
          <p:nvPr/>
        </p:nvSpPr>
        <p:spPr>
          <a:xfrm>
            <a:off x="1643042" y="4071942"/>
            <a:ext cx="1571636" cy="2469907"/>
          </a:xfrm>
          <a:prstGeom prst="rect">
            <a:avLst/>
          </a:prstGeom>
          <a:noFill/>
        </p:spPr>
        <p:txBody>
          <a:bodyPr wrap="square" rtlCol="0">
            <a:spAutoFit/>
          </a:bodyPr>
          <a:lstStyle/>
          <a:p>
            <a:pPr algn="ctr"/>
            <a:r>
              <a:rPr lang="sr-Cyrl-RS" sz="1050" dirty="0" smtClean="0">
                <a:solidFill>
                  <a:schemeClr val="bg1"/>
                </a:solidFill>
              </a:rPr>
              <a:t>Траговима </a:t>
            </a:r>
            <a:r>
              <a:rPr lang="sr-Cyrl-RS" sz="1050" dirty="0">
                <a:solidFill>
                  <a:schemeClr val="bg1"/>
                </a:solidFill>
              </a:rPr>
              <a:t>утискивања, тј. фузије шаре текстилних влакана од одеће особа које су биле у возилу на пластичним површинама или материјалу од седишта настали моментом судара возила. </a:t>
            </a:r>
            <a:r>
              <a:rPr lang="sr-Cyrl-RS" dirty="0"/>
              <a:t/>
            </a:r>
            <a:br>
              <a:rPr lang="sr-Cyrl-RS" dirty="0"/>
            </a:br>
            <a:endParaRPr lang="en-US" dirty="0"/>
          </a:p>
        </p:txBody>
      </p:sp>
      <p:sp>
        <p:nvSpPr>
          <p:cNvPr id="14" name="Oval 13"/>
          <p:cNvSpPr/>
          <p:nvPr/>
        </p:nvSpPr>
        <p:spPr>
          <a:xfrm>
            <a:off x="5286380" y="4500570"/>
            <a:ext cx="2928958" cy="21431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Oval 5"/>
          <p:cNvSpPr/>
          <p:nvPr/>
        </p:nvSpPr>
        <p:spPr>
          <a:xfrm>
            <a:off x="5500694" y="2500306"/>
            <a:ext cx="2857520" cy="23574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1681" name="Rectangle 1"/>
          <p:cNvSpPr>
            <a:spLocks noChangeArrowheads="1"/>
          </p:cNvSpPr>
          <p:nvPr/>
        </p:nvSpPr>
        <p:spPr bwMode="auto">
          <a:xfrm>
            <a:off x="5929322" y="2643183"/>
            <a:ext cx="1928826" cy="2192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050" dirty="0" err="1" smtClean="0">
                <a:solidFill>
                  <a:schemeClr val="bg1"/>
                </a:solidFill>
                <a:latin typeface="+mj-lt"/>
                <a:ea typeface="Calibri" pitchFamily="34" charset="0"/>
                <a:cs typeface="Times New Roman" pitchFamily="18" charset="0"/>
              </a:rPr>
              <a:t>Р</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ади</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решавања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овог</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питања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може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endParaRPr kumimoji="0" lang="sr-Cyrl-RS" sz="105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у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појединим</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случајевима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да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послужи</a:t>
            </a:r>
            <a:endParaRPr kumimoji="0" lang="sr-Cyrl-RS" sz="105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и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вештачење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трага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отиска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папуче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кочнице</a:t>
            </a:r>
            <a:endParaRPr kumimoji="0" lang="sr-Cyrl-RS" sz="105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на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ђону</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возача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у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ситуацијама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када</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је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пре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незгоде</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возач</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покушавао</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да</a:t>
            </a:r>
            <a:endParaRPr kumimoji="0" lang="sr-Cyrl-RS" sz="105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закочи</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снажно</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притискајући</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педалу</a:t>
            </a:r>
            <a:r>
              <a:rPr kumimoji="0" lang="en-US" sz="1050" b="0" i="0" u="none" strike="noStrike" cap="none" normalizeH="0" baseline="0" dirty="0" smtClean="0">
                <a:ln>
                  <a:noFill/>
                </a:ln>
                <a:solidFill>
                  <a:schemeClr val="bg1"/>
                </a:solidFill>
                <a:effectLst/>
                <a:latin typeface="+mj-lt"/>
                <a:ea typeface="Calibri" pitchFamily="34" charset="0"/>
                <a:cs typeface="Times New Roman" pitchFamily="18" charset="0"/>
              </a:rPr>
              <a:t> </a:t>
            </a:r>
            <a:r>
              <a:rPr kumimoji="0" lang="en-US" sz="1050" b="0" i="0" u="none" strike="noStrike" cap="none" normalizeH="0" baseline="0" dirty="0" err="1" smtClean="0">
                <a:ln>
                  <a:noFill/>
                </a:ln>
                <a:solidFill>
                  <a:schemeClr val="bg1"/>
                </a:solidFill>
                <a:effectLst/>
                <a:latin typeface="+mj-lt"/>
                <a:ea typeface="Calibri" pitchFamily="34" charset="0"/>
                <a:cs typeface="Times New Roman" pitchFamily="18" charset="0"/>
              </a:rPr>
              <a:t>кочнице</a:t>
            </a:r>
            <a:endParaRPr kumimoji="0" lang="en-US" sz="1050" b="0" i="0" u="none" strike="noStrike" cap="none" normalizeH="0" baseline="0" dirty="0" smtClean="0">
              <a:ln>
                <a:noFill/>
              </a:ln>
              <a:solidFill>
                <a:schemeClr val="bg1"/>
              </a:solidFill>
              <a:effectLst/>
              <a:latin typeface="+mj-lt"/>
              <a:cs typeface="Arial" pitchFamily="34" charset="0"/>
            </a:endParaRPr>
          </a:p>
        </p:txBody>
      </p:sp>
      <p:sp>
        <p:nvSpPr>
          <p:cNvPr id="15" name="TextBox 14"/>
          <p:cNvSpPr txBox="1"/>
          <p:nvPr/>
        </p:nvSpPr>
        <p:spPr>
          <a:xfrm>
            <a:off x="3571868" y="4572008"/>
            <a:ext cx="1643074" cy="1708160"/>
          </a:xfrm>
          <a:prstGeom prst="rect">
            <a:avLst/>
          </a:prstGeom>
          <a:noFill/>
        </p:spPr>
        <p:txBody>
          <a:bodyPr wrap="square" rtlCol="0">
            <a:spAutoFit/>
          </a:bodyPr>
          <a:lstStyle/>
          <a:p>
            <a:pPr algn="ctr"/>
            <a:r>
              <a:rPr lang="sr-Cyrl-RS" sz="1050" dirty="0">
                <a:solidFill>
                  <a:schemeClr val="bg1"/>
                </a:solidFill>
              </a:rPr>
              <a:t>У</a:t>
            </a:r>
            <a:r>
              <a:rPr lang="sr-Cyrl-RS" sz="1050" dirty="0" smtClean="0">
                <a:solidFill>
                  <a:schemeClr val="bg1"/>
                </a:solidFill>
              </a:rPr>
              <a:t>тврђује </a:t>
            </a:r>
            <a:r>
              <a:rPr lang="sr-Cyrl-RS" sz="1050" dirty="0">
                <a:solidFill>
                  <a:schemeClr val="bg1"/>
                </a:solidFill>
              </a:rPr>
              <a:t>се корелација између оштећења која су се испољила у унутрашњости кабине са повредама особа које су биле у возилу и у моменту незгоде</a:t>
            </a:r>
            <a:endParaRPr lang="en-US" sz="1050" dirty="0">
              <a:solidFill>
                <a:schemeClr val="bg1"/>
              </a:solidFill>
            </a:endParaRPr>
          </a:p>
        </p:txBody>
      </p:sp>
      <p:sp>
        <p:nvSpPr>
          <p:cNvPr id="16" name="TextBox 15"/>
          <p:cNvSpPr txBox="1"/>
          <p:nvPr/>
        </p:nvSpPr>
        <p:spPr>
          <a:xfrm>
            <a:off x="5786446" y="4857760"/>
            <a:ext cx="1928826" cy="1708160"/>
          </a:xfrm>
          <a:prstGeom prst="rect">
            <a:avLst/>
          </a:prstGeom>
          <a:noFill/>
        </p:spPr>
        <p:txBody>
          <a:bodyPr wrap="square" rtlCol="0">
            <a:spAutoFit/>
          </a:bodyPr>
          <a:lstStyle/>
          <a:p>
            <a:pPr algn="ctr"/>
            <a:r>
              <a:rPr lang="sr-Cyrl-RS" sz="1050" dirty="0" smtClean="0"/>
              <a:t>Упоређивањем </a:t>
            </a:r>
            <a:r>
              <a:rPr lang="sr-Cyrl-RS" sz="1050" dirty="0"/>
              <a:t>биолошких трагова нађених у кабини са узорцима узетим од путника који су били у возилу може се реконструисати место седења. Посебно треба братити пажњу на трагове косе и крви. </a:t>
            </a:r>
            <a:endParaRPr lang="en-US" sz="1050" dirty="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noAutofit/>
          </a:bodyPr>
          <a:lstStyle/>
          <a:p>
            <a:r>
              <a:rPr lang="ru-RU" sz="1400" dirty="0" smtClean="0">
                <a:solidFill>
                  <a:schemeClr val="bg1"/>
                </a:solidFill>
                <a:effectLst/>
                <a:cs typeface="Aharoni" pitchFamily="2" charset="-79"/>
              </a:rPr>
              <a:t>У видеу се налазе симулације саобраћајних незгода рађене у софтверу за симулације последње генерације. Програм може да на персоналном рачунару у реалном времену детаљно прикаже сложене догађаје у саобраћају. Његовом употребом се могу анализирати елементи на основу којих је могуће утврдити узроке и околности под којима се догодила нека саобраћајна незгода. </a:t>
            </a:r>
            <a:r>
              <a:rPr lang="en-US" sz="1400" dirty="0" smtClean="0">
                <a:solidFill>
                  <a:schemeClr val="bg1"/>
                </a:solidFill>
                <a:effectLst/>
                <a:cs typeface="Aharoni" pitchFamily="2" charset="-79"/>
              </a:rPr>
              <a:t>Virtual Crash </a:t>
            </a:r>
            <a:r>
              <a:rPr lang="ru-RU" sz="1400" dirty="0" smtClean="0">
                <a:solidFill>
                  <a:schemeClr val="bg1"/>
                </a:solidFill>
                <a:effectLst/>
                <a:cs typeface="Aharoni" pitchFamily="2" charset="-79"/>
              </a:rPr>
              <a:t>је програм који обавља сложене прорачуне које без употребе рачунара није могуће спровести.</a:t>
            </a:r>
            <a:endParaRPr lang="en-US" sz="1400" dirty="0">
              <a:solidFill>
                <a:schemeClr val="bg1"/>
              </a:solidFill>
              <a:effectLst/>
              <a:latin typeface="Aharoni" pitchFamily="2" charset="-79"/>
              <a:cs typeface="Aharoni" pitchFamily="2" charset="-79"/>
            </a:endParaRPr>
          </a:p>
        </p:txBody>
      </p:sp>
      <p:sp>
        <p:nvSpPr>
          <p:cNvPr id="5" name="TextBox 4"/>
          <p:cNvSpPr txBox="1"/>
          <p:nvPr/>
        </p:nvSpPr>
        <p:spPr>
          <a:xfrm>
            <a:off x="6854170" y="6581001"/>
            <a:ext cx="2286016" cy="276999"/>
          </a:xfrm>
          <a:prstGeom prst="rect">
            <a:avLst/>
          </a:prstGeom>
          <a:noFill/>
        </p:spPr>
        <p:txBody>
          <a:bodyPr wrap="square" rtlCol="0">
            <a:spAutoFit/>
          </a:bodyPr>
          <a:lstStyle/>
          <a:p>
            <a:pPr algn="r"/>
            <a:r>
              <a:rPr lang="sr-Cyrl-RS" sz="1200" b="1" dirty="0" smtClean="0">
                <a:solidFill>
                  <a:schemeClr val="bg1"/>
                </a:solidFill>
              </a:rPr>
              <a:t>Извор: </a:t>
            </a:r>
            <a:r>
              <a:rPr lang="en-US" sz="1200" b="1" dirty="0" smtClean="0">
                <a:solidFill>
                  <a:schemeClr val="bg1"/>
                </a:solidFill>
              </a:rPr>
              <a:t>www.vcrash3.com</a:t>
            </a:r>
            <a:endParaRPr lang="en-US" sz="1200" b="1" dirty="0">
              <a:solidFill>
                <a:schemeClr val="bg1"/>
              </a:solidFill>
            </a:endParaRPr>
          </a:p>
        </p:txBody>
      </p:sp>
      <p:pic>
        <p:nvPicPr>
          <p:cNvPr id="6" name="video-1590099360.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331640" y="1556792"/>
            <a:ext cx="6577035" cy="4604079"/>
          </a:xfr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icija-rotacija-2-e1589228268679.jpg"/>
          <p:cNvPicPr>
            <a:picLocks noGrp="1" noChangeAspect="1"/>
          </p:cNvPicPr>
          <p:nvPr>
            <p:ph idx="1"/>
          </p:nvPr>
        </p:nvPicPr>
        <p:blipFill>
          <a:blip r:embed="rId2"/>
          <a:stretch>
            <a:fillRect/>
          </a:stretch>
        </p:blipFill>
        <p:spPr>
          <a:xfrm>
            <a:off x="1" y="0"/>
            <a:ext cx="9144000" cy="6858000"/>
          </a:xfrm>
        </p:spPr>
      </p:pic>
      <p:sp>
        <p:nvSpPr>
          <p:cNvPr id="5" name="TextBox 4"/>
          <p:cNvSpPr txBox="1"/>
          <p:nvPr/>
        </p:nvSpPr>
        <p:spPr>
          <a:xfrm>
            <a:off x="428596" y="428604"/>
            <a:ext cx="7786742" cy="2123658"/>
          </a:xfrm>
          <a:prstGeom prst="rect">
            <a:avLst/>
          </a:prstGeom>
          <a:noFill/>
        </p:spPr>
        <p:txBody>
          <a:bodyPr wrap="square" rtlCol="0">
            <a:spAutoFit/>
          </a:bodyPr>
          <a:lstStyle/>
          <a:p>
            <a:pPr algn="ctr"/>
            <a:r>
              <a:rPr lang="sr-Cyrl-RS" sz="6600" dirty="0" smtClean="0">
                <a:solidFill>
                  <a:schemeClr val="bg1"/>
                </a:solidFill>
              </a:rPr>
              <a:t>ХВАЛА НА ПАЖЊИ!</a:t>
            </a:r>
            <a:endParaRPr lang="en-US" sz="6600" dirty="0">
              <a:solidFill>
                <a:schemeClr val="bg1"/>
              </a:solidFill>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15370" cy="785794"/>
          </a:xfrm>
        </p:spPr>
        <p:style>
          <a:lnRef idx="1">
            <a:schemeClr val="accent5"/>
          </a:lnRef>
          <a:fillRef idx="2">
            <a:schemeClr val="accent5"/>
          </a:fillRef>
          <a:effectRef idx="1">
            <a:schemeClr val="accent5"/>
          </a:effectRef>
          <a:fontRef idx="minor">
            <a:schemeClr val="dk1"/>
          </a:fontRef>
        </p:style>
        <p:txBody>
          <a:bodyPr>
            <a:noAutofit/>
          </a:bodyPr>
          <a:lstStyle/>
          <a:p>
            <a:r>
              <a:rPr lang="sr-Cyrl-RS" sz="2000" dirty="0" smtClean="0">
                <a:solidFill>
                  <a:schemeClr val="bg1"/>
                </a:solidFill>
                <a:effectLst/>
              </a:rPr>
              <a:t>Подела </a:t>
            </a:r>
            <a:r>
              <a:rPr lang="sr-Cyrl-RS" sz="2000" dirty="0">
                <a:solidFill>
                  <a:schemeClr val="bg1"/>
                </a:solidFill>
                <a:effectLst/>
              </a:rPr>
              <a:t>трагова саобраћајних </a:t>
            </a:r>
            <a:r>
              <a:rPr lang="sr-Cyrl-RS" sz="2000" dirty="0" smtClean="0">
                <a:solidFill>
                  <a:schemeClr val="bg1"/>
                </a:solidFill>
                <a:effectLst/>
              </a:rPr>
              <a:t>незгода која се темељи на динамици њиховог настанка у оквиру механизма саобраћајне незгоде</a:t>
            </a:r>
            <a:endParaRPr lang="en-US" sz="2000" dirty="0">
              <a:solidFill>
                <a:schemeClr val="bg1"/>
              </a:solidFill>
              <a:effectLst/>
            </a:endParaRPr>
          </a:p>
        </p:txBody>
      </p:sp>
      <p:sp>
        <p:nvSpPr>
          <p:cNvPr id="6" name="Down Arrow 5"/>
          <p:cNvSpPr/>
          <p:nvPr/>
        </p:nvSpPr>
        <p:spPr>
          <a:xfrm rot="2251049">
            <a:off x="938011" y="993472"/>
            <a:ext cx="1143008" cy="135732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0" y="2428868"/>
            <a:ext cx="2714612" cy="4247317"/>
          </a:xfrm>
          <a:prstGeom prst="rect">
            <a:avLst/>
          </a:prstGeom>
          <a:noFill/>
        </p:spPr>
        <p:txBody>
          <a:bodyPr wrap="square" rtlCol="0">
            <a:spAutoFit/>
          </a:bodyPr>
          <a:lstStyle/>
          <a:p>
            <a:pPr lvl="0" algn="ctr"/>
            <a:r>
              <a:rPr lang="sr-Cyrl-RS" b="1" dirty="0" smtClean="0">
                <a:solidFill>
                  <a:schemeClr val="bg1"/>
                </a:solidFill>
              </a:rPr>
              <a:t>трагови који су настали непосредно пре наступања саобраћајне незгоде, тј. у претколизионој фази (трагови вожње, трагови кочења, трагови блокирања, трагови заношења, трагови клизања, али и трагови који указују на понашање и грешке возача непосредно пред наступање саобраћајне незгоде) </a:t>
            </a:r>
            <a:endParaRPr lang="en-US" b="1" dirty="0">
              <a:solidFill>
                <a:schemeClr val="bg1"/>
              </a:solidFill>
            </a:endParaRPr>
          </a:p>
        </p:txBody>
      </p:sp>
      <p:sp>
        <p:nvSpPr>
          <p:cNvPr id="8" name="Down Arrow 7"/>
          <p:cNvSpPr/>
          <p:nvPr/>
        </p:nvSpPr>
        <p:spPr>
          <a:xfrm>
            <a:off x="3714744" y="928670"/>
            <a:ext cx="1214446" cy="142876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3143240" y="2357430"/>
            <a:ext cx="2357454" cy="4247317"/>
          </a:xfrm>
          <a:prstGeom prst="rect">
            <a:avLst/>
          </a:prstGeom>
          <a:noFill/>
        </p:spPr>
        <p:txBody>
          <a:bodyPr wrap="square" rtlCol="0">
            <a:spAutoFit/>
          </a:bodyPr>
          <a:lstStyle/>
          <a:p>
            <a:pPr lvl="0" algn="ctr"/>
            <a:r>
              <a:rPr lang="sr-Cyrl-RS" b="1" dirty="0" smtClean="0">
                <a:solidFill>
                  <a:schemeClr val="bg1"/>
                </a:solidFill>
              </a:rPr>
              <a:t>трагови који настају у моменту наступања саобраћајне незгоде, тј. у фази колизије (трагови судара, трагови у виду окрзотина са другим возилом или стационираним објектима, трагови гребања, трагови и повреде на жртви и возилу настали у моменту удара)</a:t>
            </a:r>
            <a:endParaRPr lang="en-US" b="1" dirty="0">
              <a:solidFill>
                <a:schemeClr val="bg1"/>
              </a:solidFill>
            </a:endParaRPr>
          </a:p>
        </p:txBody>
      </p:sp>
      <p:sp>
        <p:nvSpPr>
          <p:cNvPr id="10" name="Down Arrow 9"/>
          <p:cNvSpPr/>
          <p:nvPr/>
        </p:nvSpPr>
        <p:spPr>
          <a:xfrm rot="20317364">
            <a:off x="6370362" y="981566"/>
            <a:ext cx="1357322" cy="150019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p:cNvSpPr txBox="1"/>
          <p:nvPr/>
        </p:nvSpPr>
        <p:spPr>
          <a:xfrm>
            <a:off x="6215074" y="2571744"/>
            <a:ext cx="2643206" cy="3416320"/>
          </a:xfrm>
          <a:prstGeom prst="rect">
            <a:avLst/>
          </a:prstGeom>
          <a:noFill/>
        </p:spPr>
        <p:txBody>
          <a:bodyPr wrap="square" rtlCol="0">
            <a:spAutoFit/>
          </a:bodyPr>
          <a:lstStyle/>
          <a:p>
            <a:pPr lvl="0" algn="ctr"/>
            <a:r>
              <a:rPr lang="sr-Cyrl-RS" b="1" dirty="0" smtClean="0">
                <a:solidFill>
                  <a:schemeClr val="bg1"/>
                </a:solidFill>
              </a:rPr>
              <a:t>трагови који су настали у фази заустављања возила или пешака до коначне позиције мировања, тј. у постколизионој фази (трагови крви на асфалту, оштећења на возилу настала у току заустављања, трагови исцурелог уља из возила итд.)</a:t>
            </a:r>
            <a:endParaRPr lang="en-US" b="1"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rv u Humskoj_1000x0.jpg"/>
          <p:cNvPicPr>
            <a:picLocks noChangeAspect="1"/>
          </p:cNvPicPr>
          <p:nvPr/>
        </p:nvPicPr>
        <p:blipFill>
          <a:blip r:embed="rId2"/>
          <a:stretch>
            <a:fillRect/>
          </a:stretch>
        </p:blipFill>
        <p:spPr>
          <a:xfrm>
            <a:off x="214282" y="0"/>
            <a:ext cx="2947536" cy="3929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descr="Muskarac-koristi-mobilni-telefon-tokom-voznje-automobila.jpg"/>
          <p:cNvPicPr>
            <a:picLocks noGrp="1" noChangeAspect="1"/>
          </p:cNvPicPr>
          <p:nvPr>
            <p:ph sz="quarter" idx="1"/>
          </p:nvPr>
        </p:nvPicPr>
        <p:blipFill>
          <a:blip r:embed="rId3"/>
          <a:stretch>
            <a:fillRect/>
          </a:stretch>
        </p:blipFill>
        <p:spPr>
          <a:xfrm>
            <a:off x="4714844" y="1285860"/>
            <a:ext cx="4429156" cy="295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31889.jpg"/>
          <p:cNvPicPr>
            <a:picLocks noChangeAspect="1"/>
          </p:cNvPicPr>
          <p:nvPr/>
        </p:nvPicPr>
        <p:blipFill>
          <a:blip r:embed="rId4"/>
          <a:stretch>
            <a:fillRect/>
          </a:stretch>
        </p:blipFill>
        <p:spPr>
          <a:xfrm>
            <a:off x="1785918" y="4518284"/>
            <a:ext cx="3502569" cy="23397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1276952">
            <a:off x="4538347" y="128466"/>
            <a:ext cx="2853958" cy="2462213"/>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1400" b="1" dirty="0" smtClean="0">
                <a:solidFill>
                  <a:schemeClr val="bg1"/>
                </a:solidFill>
              </a:rPr>
              <a:t>трагови који су настали непосредно пре наступања саобраћајне незгоде, тј. у претколизионој фази , нпр. </a:t>
            </a:r>
            <a:r>
              <a:rPr lang="sr-Cyrl-RS" sz="1400" b="1" dirty="0">
                <a:solidFill>
                  <a:schemeClr val="bg1"/>
                </a:solidFill>
              </a:rPr>
              <a:t>разговор мобилним телефоном у току вожње, покушај паљења цигарете, трагови који указују на интимна понашања сапутника у току вожње, нпр., неуредност одеће возача као траг </a:t>
            </a:r>
            <a:r>
              <a:rPr lang="sr-Cyrl-RS" sz="1400" b="1" dirty="0" smtClean="0">
                <a:solidFill>
                  <a:schemeClr val="bg1"/>
                </a:solidFill>
              </a:rPr>
              <a:t> итд.</a:t>
            </a:r>
            <a:endParaRPr lang="ru-RU" sz="1400" b="1" dirty="0">
              <a:solidFill>
                <a:schemeClr val="bg1"/>
              </a:solidFill>
            </a:endParaRPr>
          </a:p>
        </p:txBody>
      </p:sp>
      <p:sp>
        <p:nvSpPr>
          <p:cNvPr id="9" name="TextBox 8"/>
          <p:cNvSpPr txBox="1"/>
          <p:nvPr/>
        </p:nvSpPr>
        <p:spPr>
          <a:xfrm rot="21188815">
            <a:off x="5358730" y="4685392"/>
            <a:ext cx="3429024"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sr-Cyrl-RS" sz="1600" b="1" dirty="0">
                <a:solidFill>
                  <a:schemeClr val="bg1"/>
                </a:solidFill>
              </a:rPr>
              <a:t>трагови који настају у моменту наступања саобраћајне незгоде, тј. у фази </a:t>
            </a:r>
            <a:r>
              <a:rPr lang="sr-Cyrl-RS" sz="1600" b="1" dirty="0" smtClean="0">
                <a:solidFill>
                  <a:schemeClr val="bg1"/>
                </a:solidFill>
              </a:rPr>
              <a:t>колизије, нпр. </a:t>
            </a:r>
            <a:r>
              <a:rPr lang="sr-Cyrl-RS" sz="1600" b="1" dirty="0">
                <a:solidFill>
                  <a:schemeClr val="bg1"/>
                </a:solidFill>
              </a:rPr>
              <a:t>у виду трагова прелома ногу и/или оштећења одеће настрадалог пешака, оштећења браника на возилу итд.</a:t>
            </a:r>
            <a:endParaRPr lang="en-US" sz="1600" b="1" dirty="0">
              <a:solidFill>
                <a:schemeClr val="bg1"/>
              </a:solidFill>
            </a:endParaRPr>
          </a:p>
        </p:txBody>
      </p:sp>
      <p:sp>
        <p:nvSpPr>
          <p:cNvPr id="10" name="TextBox 9"/>
          <p:cNvSpPr txBox="1"/>
          <p:nvPr/>
        </p:nvSpPr>
        <p:spPr>
          <a:xfrm rot="21083274">
            <a:off x="195477" y="2573420"/>
            <a:ext cx="4143404"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just"/>
            <a:r>
              <a:rPr lang="sr-Cyrl-RS" b="1" dirty="0">
                <a:solidFill>
                  <a:schemeClr val="bg1"/>
                </a:solidFill>
              </a:rPr>
              <a:t>трагови који су настали у фази заустављања возила или пешака до коначне позиције мировања, тј. у постколизионој </a:t>
            </a:r>
            <a:r>
              <a:rPr lang="sr-Cyrl-RS" b="1" dirty="0" smtClean="0">
                <a:solidFill>
                  <a:schemeClr val="bg1"/>
                </a:solidFill>
              </a:rPr>
              <a:t>фази, нпр. </a:t>
            </a:r>
            <a:r>
              <a:rPr lang="sr-Cyrl-RS" b="1" dirty="0">
                <a:solidFill>
                  <a:schemeClr val="bg1"/>
                </a:solidFill>
              </a:rPr>
              <a:t>трагови крви на асфалту, оштећења на возилу настала у току заустављања, трагови исцурелог уља из возила </a:t>
            </a:r>
            <a:r>
              <a:rPr lang="sr-Cyrl-RS" b="1" dirty="0" smtClean="0">
                <a:solidFill>
                  <a:schemeClr val="bg1"/>
                </a:solidFill>
              </a:rPr>
              <a:t>итд.</a:t>
            </a:r>
            <a:endParaRPr lang="en-US" b="1"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1446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just"/>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
            </a:r>
            <a:br>
              <a:rPr lang="sr-Cyrl-RS" b="1" dirty="0" smtClean="0">
                <a:solidFill>
                  <a:schemeClr val="accent4">
                    <a:lumMod val="75000"/>
                  </a:schemeClr>
                </a:solidFill>
              </a:rPr>
            </a:br>
            <a:r>
              <a:rPr lang="sr-Cyrl-RS" b="1" dirty="0" smtClean="0">
                <a:solidFill>
                  <a:schemeClr val="accent4">
                    <a:lumMod val="75000"/>
                  </a:schemeClr>
                </a:solidFill>
              </a:rPr>
              <a:t>Трагови саобраћајних незгода деле се на:</a:t>
            </a:r>
            <a:br>
              <a:rPr lang="sr-Cyrl-RS" b="1" dirty="0" smtClean="0">
                <a:solidFill>
                  <a:schemeClr val="accent4">
                    <a:lumMod val="75000"/>
                  </a:schemeClr>
                </a:solidFill>
              </a:rPr>
            </a:br>
            <a:endParaRPr lang="en-US" b="1" dirty="0">
              <a:solidFill>
                <a:schemeClr val="accent4">
                  <a:lumMod val="75000"/>
                </a:schemeClr>
              </a:solidFill>
            </a:endParaRPr>
          </a:p>
        </p:txBody>
      </p:sp>
      <p:graphicFrame>
        <p:nvGraphicFramePr>
          <p:cNvPr id="4" name="Content Placeholder 3"/>
          <p:cNvGraphicFramePr>
            <a:graphicFrameLocks noGrp="1"/>
          </p:cNvGraphicFramePr>
          <p:nvPr>
            <p:ph sz="quarter" idx="1"/>
          </p:nvPr>
        </p:nvGraphicFramePr>
        <p:xfrm>
          <a:off x="285720" y="1785926"/>
          <a:ext cx="857256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472518" cy="1274786"/>
          </a:xfrm>
        </p:spPr>
        <p:txBody>
          <a:bodyPr>
            <a:noAutofit/>
          </a:bodyPr>
          <a:lstStyle/>
          <a:p>
            <a:pPr algn="ctr"/>
            <a:r>
              <a:rPr lang="ru-RU" sz="2800" b="1" dirty="0" smtClean="0">
                <a:solidFill>
                  <a:schemeClr val="tx1"/>
                </a:solidFill>
                <a:latin typeface="Franklin Gothic Heavy" pitchFamily="34" charset="0"/>
              </a:rPr>
              <a:t>Према месту где се могу пронаћи, сви трагови саобраћајних незгода обично се деле на: </a:t>
            </a:r>
            <a:endParaRPr lang="en-US" sz="2800" b="1" dirty="0">
              <a:solidFill>
                <a:schemeClr val="tx1"/>
              </a:solidFill>
              <a:latin typeface="Franklin Gothic Heavy" pitchFamily="34" charset="0"/>
            </a:endParaRPr>
          </a:p>
        </p:txBody>
      </p:sp>
      <p:graphicFrame>
        <p:nvGraphicFramePr>
          <p:cNvPr id="4" name="Content Placeholder 3"/>
          <p:cNvGraphicFramePr>
            <a:graphicFrameLocks noGrp="1"/>
          </p:cNvGraphicFramePr>
          <p:nvPr>
            <p:ph sz="quarter" idx="1"/>
          </p:nvPr>
        </p:nvGraphicFramePr>
        <p:xfrm>
          <a:off x="285720" y="1428736"/>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8736"/>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ru-RU" sz="3200" b="1" dirty="0" smtClean="0">
                <a:solidFill>
                  <a:schemeClr val="bg1"/>
                </a:solidFill>
                <a:effectLst>
                  <a:outerShdw blurRad="38100" dist="38100" dir="2700000" algn="tl">
                    <a:srgbClr val="000000">
                      <a:alpha val="43137"/>
                    </a:srgbClr>
                  </a:outerShdw>
                </a:effectLst>
                <a:ea typeface="DFKai-SB" pitchFamily="65" charset="-120"/>
                <a:cs typeface="Angsana New" pitchFamily="18" charset="-34"/>
              </a:rPr>
              <a:t/>
            </a:r>
            <a:br>
              <a:rPr lang="ru-RU" sz="3200" b="1" dirty="0" smtClean="0">
                <a:solidFill>
                  <a:schemeClr val="bg1"/>
                </a:solidFill>
                <a:effectLst>
                  <a:outerShdw blurRad="38100" dist="38100" dir="2700000" algn="tl">
                    <a:srgbClr val="000000">
                      <a:alpha val="43137"/>
                    </a:srgbClr>
                  </a:outerShdw>
                </a:effectLst>
                <a:ea typeface="DFKai-SB" pitchFamily="65" charset="-120"/>
                <a:cs typeface="Angsana New" pitchFamily="18" charset="-34"/>
              </a:rPr>
            </a:br>
            <a:r>
              <a:rPr lang="ru-RU" sz="3200" b="1" dirty="0" smtClean="0">
                <a:solidFill>
                  <a:schemeClr val="bg1"/>
                </a:solidFill>
                <a:effectLst>
                  <a:outerShdw blurRad="38100" dist="38100" dir="2700000" algn="tl">
                    <a:srgbClr val="000000">
                      <a:alpha val="43137"/>
                    </a:srgbClr>
                  </a:outerShdw>
                </a:effectLst>
                <a:ea typeface="DFKai-SB" pitchFamily="65" charset="-120"/>
                <a:cs typeface="Angsana New" pitchFamily="18" charset="-34"/>
              </a:rPr>
              <a:t>Трагови који остају на месту настанка саобраћајне незгоде:</a:t>
            </a:r>
            <a:br>
              <a:rPr lang="ru-RU" sz="3200" b="1" dirty="0" smtClean="0">
                <a:solidFill>
                  <a:schemeClr val="bg1"/>
                </a:solidFill>
                <a:effectLst>
                  <a:outerShdw blurRad="38100" dist="38100" dir="2700000" algn="tl">
                    <a:srgbClr val="000000">
                      <a:alpha val="43137"/>
                    </a:srgbClr>
                  </a:outerShdw>
                </a:effectLst>
                <a:ea typeface="DFKai-SB" pitchFamily="65" charset="-120"/>
                <a:cs typeface="Angsana New" pitchFamily="18" charset="-34"/>
              </a:rPr>
            </a:br>
            <a:endParaRPr lang="en-US" sz="3200" b="1" dirty="0">
              <a:solidFill>
                <a:schemeClr val="bg1"/>
              </a:solidFill>
              <a:effectLst>
                <a:outerShdw blurRad="38100" dist="38100" dir="2700000" algn="tl">
                  <a:srgbClr val="000000">
                    <a:alpha val="43137"/>
                  </a:srgbClr>
                </a:outerShdw>
              </a:effectLst>
              <a:latin typeface="DFKai-SB" pitchFamily="65" charset="-120"/>
              <a:ea typeface="DFKai-SB" pitchFamily="65" charset="-120"/>
              <a:cs typeface="Angsana New" pitchFamily="18" charset="-34"/>
            </a:endParaRPr>
          </a:p>
        </p:txBody>
      </p:sp>
      <p:sp>
        <p:nvSpPr>
          <p:cNvPr id="3" name="Content Placeholder 2"/>
          <p:cNvSpPr>
            <a:spLocks noGrp="1"/>
          </p:cNvSpPr>
          <p:nvPr>
            <p:ph idx="1"/>
          </p:nvPr>
        </p:nvSpPr>
        <p:spPr>
          <a:xfrm>
            <a:off x="0" y="1571588"/>
            <a:ext cx="9144000" cy="5286412"/>
          </a:xfrm>
        </p:spPr>
        <p:txBody>
          <a:bodyPr>
            <a:normAutofit/>
          </a:bodyPr>
          <a:lstStyle/>
          <a:p>
            <a:pPr marL="514350" indent="-514350" algn="just">
              <a:buFont typeface="+mj-lt"/>
              <a:buAutoNum type="arabicPeriod"/>
            </a:pPr>
            <a:r>
              <a:rPr lang="sr-Cyrl-RS" sz="2400" dirty="0" smtClean="0"/>
              <a:t>Трагови гума (пнеуматика)</a:t>
            </a:r>
          </a:p>
          <a:p>
            <a:pPr marL="514350" indent="-514350" algn="just">
              <a:buFont typeface="+mj-lt"/>
              <a:buAutoNum type="arabicPeriod"/>
            </a:pPr>
            <a:r>
              <a:rPr lang="sr-Cyrl-RS" sz="2400" dirty="0" smtClean="0"/>
              <a:t>Трагови боје возила</a:t>
            </a:r>
          </a:p>
          <a:p>
            <a:pPr marL="514350" indent="-514350" algn="just">
              <a:buFont typeface="+mj-lt"/>
              <a:buAutoNum type="arabicPeriod"/>
            </a:pPr>
            <a:r>
              <a:rPr lang="sr-Cyrl-RS" sz="2400" dirty="0" smtClean="0"/>
              <a:t>Отпали делови са одбеглог возила који су остали на лица уместа саобраћајне незгоде</a:t>
            </a:r>
          </a:p>
          <a:p>
            <a:pPr marL="514350" indent="-514350" algn="just">
              <a:buFont typeface="+mj-lt"/>
              <a:buAutoNum type="arabicPeriod"/>
            </a:pPr>
            <a:r>
              <a:rPr lang="sr-Cyrl-RS" sz="2400" dirty="0" smtClean="0"/>
              <a:t>Положај жртве саобраћајне незгоде као траг и остали биолошки трагови на лицу места</a:t>
            </a:r>
          </a:p>
          <a:p>
            <a:pPr marL="514350" indent="-514350" algn="just">
              <a:buFont typeface="+mj-lt"/>
              <a:buAutoNum type="arabicPeriod"/>
            </a:pPr>
            <a:r>
              <a:rPr lang="sr-Cyrl-RS" sz="2400" dirty="0" smtClean="0"/>
              <a:t>Делови одеће и обуће жртве као траг на лицу места саобраћајне незгоде</a:t>
            </a:r>
          </a:p>
          <a:p>
            <a:pPr marL="514350" indent="-514350" algn="just">
              <a:buFont typeface="+mj-lt"/>
              <a:buAutoNum type="arabicPeriod"/>
            </a:pPr>
            <a:r>
              <a:rPr lang="sr-Cyrl-RS" sz="2400" dirty="0" smtClean="0"/>
              <a:t>Трагови земље отпали са возила на коловоз</a:t>
            </a:r>
          </a:p>
          <a:p>
            <a:pPr marL="514350" indent="-514350" algn="just">
              <a:buFont typeface="+mj-lt"/>
              <a:buAutoNum type="arabicPeriod"/>
            </a:pPr>
            <a:r>
              <a:rPr lang="sr-Cyrl-RS" sz="2400" dirty="0" smtClean="0"/>
              <a:t>Трагови на стационираним објектима</a:t>
            </a:r>
          </a:p>
          <a:p>
            <a:pPr marL="514350" indent="-514350" algn="just">
              <a:buFont typeface="+mj-lt"/>
              <a:buAutoNum type="arabicPeriod"/>
            </a:pPr>
            <a:r>
              <a:rPr lang="sr-Cyrl-RS" sz="2400" dirty="0" smtClean="0"/>
              <a:t>Одређивање места (тачке) где је дошло до судара, тј. колизије</a:t>
            </a:r>
            <a:endParaRPr lang="en-US" sz="2400" dirty="0">
              <a:latin typeface="Gill Sans MT Ext Condensed Bold" pitchFamily="34" charset="-18"/>
            </a:endParaRPr>
          </a:p>
        </p:txBody>
      </p:sp>
      <p:pic>
        <p:nvPicPr>
          <p:cNvPr id="4" name="Picture 3" descr="b54eddca8562cc7e2ab0eb37703edb38.jpg"/>
          <p:cNvPicPr>
            <a:picLocks noChangeAspect="1"/>
          </p:cNvPicPr>
          <p:nvPr/>
        </p:nvPicPr>
        <p:blipFill>
          <a:blip r:embed="rId2" cstate="print"/>
          <a:stretch>
            <a:fillRect/>
          </a:stretch>
        </p:blipFill>
        <p:spPr>
          <a:xfrm>
            <a:off x="7000892" y="500042"/>
            <a:ext cx="1857388" cy="1857388"/>
          </a:xfrm>
          <a:prstGeom prst="ellipse">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2984"/>
          </a:xfrm>
        </p:spPr>
        <p:txBody>
          <a:bodyPr/>
          <a:lstStyle/>
          <a:p>
            <a:r>
              <a:rPr lang="sr-Cyrl-RS" b="1" dirty="0" smtClean="0"/>
              <a:t>Трагови гума (пнеуматика)</a:t>
            </a:r>
            <a:endParaRPr lang="en-US" b="1" dirty="0"/>
          </a:p>
        </p:txBody>
      </p:sp>
      <p:sp>
        <p:nvSpPr>
          <p:cNvPr id="3" name="Content Placeholder 2"/>
          <p:cNvSpPr>
            <a:spLocks noGrp="1"/>
          </p:cNvSpPr>
          <p:nvPr>
            <p:ph idx="1"/>
          </p:nvPr>
        </p:nvSpPr>
        <p:spPr>
          <a:xfrm>
            <a:off x="-285784" y="1071546"/>
            <a:ext cx="9429784" cy="5572140"/>
          </a:xfrm>
        </p:spPr>
        <p:txBody>
          <a:bodyPr numCol="2">
            <a:normAutofit/>
          </a:bodyPr>
          <a:lstStyle/>
          <a:p>
            <a:pPr algn="just"/>
            <a:r>
              <a:rPr lang="sr-Cyrl-RS" sz="1800" dirty="0" smtClean="0"/>
              <a:t>Ови трагови се појављују на лицу места саобраћајне незгоде у виду површинских трагова (отисака) газеће површине пнеуматика на чврстом коловозном застору (уколико су гуме мокре, прљаве, итд.) или као рељефни трагови (утисци) уколико су остали на меканом коловозу (земљаној подлози, банкини поред коловоза, на асфалту који је омекшан услед летњих врућина, снегу, блату итд.).</a:t>
            </a:r>
          </a:p>
          <a:p>
            <a:pPr algn="just"/>
            <a:r>
              <a:rPr lang="sr-Cyrl-RS" sz="1800" dirty="0" smtClean="0">
                <a:solidFill>
                  <a:srgbClr val="FF99CC"/>
                </a:solidFill>
              </a:rPr>
              <a:t>Површински трагови </a:t>
            </a:r>
            <a:r>
              <a:rPr lang="sr-Cyrl-RS" sz="1800" dirty="0" smtClean="0"/>
              <a:t>фиксирају се размерном фотографијом, а рељефни се мулажирају (и фотографишу). Мери се и фиксира ширина трага, обим точка, облик шара. На основу трагова пнеуматика може се закључити о брзини возила, правцу и смеру кретања, механизму настанка саобраћајне незгоде, врсти возила (да ли је путничко, теретно, мотоцикл итд.). Уколико су се одразиле шаре пнеуматика, може се утврдити поризвођач, марка, врста, тип и величина гуме, што може да усмери потрагу у случајевима бекства возила са лица места. Уколико је гумаимала неке дефекте (оштећења, закрпе) који су се одразили у трагу, на основу њих може се индентификовати возило.</a:t>
            </a:r>
            <a:endParaRPr lang="en-US" sz="1800" dirty="0" smtClean="0"/>
          </a:p>
          <a:p>
            <a:pPr algn="just"/>
            <a:endParaRPr lang="en-US" sz="1800" dirty="0">
              <a:latin typeface="Arial Rounded MT Bold" pitchFamily="34" charset="0"/>
            </a:endParaRPr>
          </a:p>
        </p:txBody>
      </p:sp>
      <p:pic>
        <p:nvPicPr>
          <p:cNvPr id="4" name="Picture 3" descr="images.png"/>
          <p:cNvPicPr>
            <a:picLocks noChangeAspect="1"/>
          </p:cNvPicPr>
          <p:nvPr/>
        </p:nvPicPr>
        <p:blipFill>
          <a:blip r:embed="rId2"/>
          <a:stretch>
            <a:fillRect/>
          </a:stretch>
        </p:blipFill>
        <p:spPr>
          <a:xfrm>
            <a:off x="5143504" y="5286388"/>
            <a:ext cx="3643338" cy="1365083"/>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jkontakt_435.jpg"/>
          <p:cNvPicPr>
            <a:picLocks noGrp="1" noChangeAspect="1"/>
          </p:cNvPicPr>
          <p:nvPr>
            <p:ph idx="1"/>
          </p:nvPr>
        </p:nvPicPr>
        <p:blipFill>
          <a:blip r:embed="rId2"/>
          <a:stretch>
            <a:fillRect/>
          </a:stretch>
        </p:blipFill>
        <p:spPr>
          <a:xfrm>
            <a:off x="4714876" y="214290"/>
            <a:ext cx="3800605" cy="2428892"/>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285720" y="285728"/>
            <a:ext cx="4071966"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sr-Cyrl-RS" sz="1400" b="1" dirty="0" smtClean="0">
                <a:latin typeface="Times New Roman"/>
                <a:ea typeface="Calibri"/>
              </a:rPr>
              <a:t>Трагови вожње </a:t>
            </a:r>
            <a:r>
              <a:rPr lang="sr-Cyrl-RS" sz="1400" dirty="0" smtClean="0">
                <a:latin typeface="Times New Roman"/>
                <a:ea typeface="Calibri"/>
              </a:rPr>
              <a:t>настају када се возило креће незакоченим точковима. Ови трагови се не уочавају на чистом и тврдом коловозу. Јасно су уочљиви на меканом коловозном застору (нпр., земљаном путу, расквашеној банкини, снегу), а на савременој асфалтној подлози уколико је пнеуматик био прљав, или је прошао преко баре на путу. Уочљиви трагови вожње разликују се од осталих трагова по томе што имају јасно изражене попоречне и уздужне шаре пнеуматика. </a:t>
            </a:r>
            <a:endParaRPr lang="en-US" sz="1400" dirty="0"/>
          </a:p>
        </p:txBody>
      </p:sp>
      <p:sp>
        <p:nvSpPr>
          <p:cNvPr id="16" name="TextBox 15"/>
          <p:cNvSpPr txBox="1"/>
          <p:nvPr/>
        </p:nvSpPr>
        <p:spPr>
          <a:xfrm>
            <a:off x="0" y="2786058"/>
            <a:ext cx="9144000" cy="28575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sr-Cyrl-RS" b="1" u="sng" dirty="0" smtClean="0">
                <a:latin typeface="Times New Roman"/>
                <a:ea typeface="Calibri"/>
              </a:rPr>
              <a:t>Трагови кочења </a:t>
            </a:r>
            <a:r>
              <a:rPr lang="sr-Cyrl-RS" b="1" dirty="0" smtClean="0">
                <a:latin typeface="Times New Roman"/>
                <a:ea typeface="Calibri"/>
              </a:rPr>
              <a:t>код саобраћајних незгода настају</a:t>
            </a:r>
          </a:p>
          <a:p>
            <a:pPr algn="r"/>
            <a:r>
              <a:rPr lang="sr-Cyrl-RS" b="1" dirty="0" smtClean="0">
                <a:latin typeface="Times New Roman"/>
                <a:ea typeface="Calibri"/>
              </a:rPr>
              <a:t> од точкова који су нагло закочени али се још увек котрљају. </a:t>
            </a:r>
          </a:p>
          <a:p>
            <a:pPr algn="r"/>
            <a:r>
              <a:rPr lang="sr-Cyrl-RS" b="1" dirty="0" smtClean="0">
                <a:latin typeface="Times New Roman"/>
                <a:ea typeface="Calibri"/>
              </a:rPr>
              <a:t>Почетак трага кочења показује када је возач реаговао на</a:t>
            </a:r>
          </a:p>
          <a:p>
            <a:pPr algn="r"/>
            <a:r>
              <a:rPr lang="sr-Cyrl-RS" b="1" dirty="0" smtClean="0">
                <a:latin typeface="Times New Roman"/>
                <a:ea typeface="Calibri"/>
              </a:rPr>
              <a:t> опасност, а његова дужина омогућава закључак</a:t>
            </a:r>
          </a:p>
          <a:p>
            <a:pPr algn="r"/>
            <a:r>
              <a:rPr lang="sr-Cyrl-RS" b="1" dirty="0" smtClean="0">
                <a:latin typeface="Times New Roman"/>
                <a:ea typeface="Calibri"/>
              </a:rPr>
              <a:t> о брзини вожње. Код форсираног кочења које </a:t>
            </a:r>
          </a:p>
          <a:p>
            <a:pPr algn="r"/>
            <a:r>
              <a:rPr lang="sr-Cyrl-RS" b="1" dirty="0" smtClean="0">
                <a:latin typeface="Times New Roman"/>
                <a:ea typeface="Calibri"/>
              </a:rPr>
              <a:t>се среће у ситуацијама које претходе</a:t>
            </a:r>
          </a:p>
          <a:p>
            <a:pPr algn="r"/>
            <a:r>
              <a:rPr lang="sr-Cyrl-RS" b="1" dirty="0" smtClean="0">
                <a:latin typeface="Times New Roman"/>
                <a:ea typeface="Calibri"/>
              </a:rPr>
              <a:t> саобраћајној </a:t>
            </a:r>
            <a:r>
              <a:rPr lang="ru-RU" b="1" dirty="0" smtClean="0">
                <a:latin typeface="Times New Roman"/>
                <a:ea typeface="Calibri"/>
              </a:rPr>
              <a:t>незгоди, трагови кочења су најчешће лако </a:t>
            </a:r>
          </a:p>
          <a:p>
            <a:pPr algn="r"/>
            <a:r>
              <a:rPr lang="ru-RU" b="1" dirty="0" smtClean="0">
                <a:latin typeface="Times New Roman"/>
                <a:ea typeface="Calibri"/>
              </a:rPr>
              <a:t>уочљиви на свим врстама коловозног застора.</a:t>
            </a:r>
          </a:p>
          <a:p>
            <a:pPr algn="r"/>
            <a:r>
              <a:rPr lang="sr-Cyrl-RS" b="1" dirty="0" smtClean="0">
                <a:latin typeface="Times New Roman"/>
                <a:ea typeface="Calibri"/>
              </a:rPr>
              <a:t> </a:t>
            </a:r>
          </a:p>
          <a:p>
            <a:endParaRPr lang="en-US" dirty="0"/>
          </a:p>
        </p:txBody>
      </p:sp>
      <p:pic>
        <p:nvPicPr>
          <p:cNvPr id="17" name="Picture 16" descr="20110928_public_shutterstock__Di003203490_1000x0.jpg"/>
          <p:cNvPicPr>
            <a:picLocks noChangeAspect="1"/>
          </p:cNvPicPr>
          <p:nvPr/>
        </p:nvPicPr>
        <p:blipFill>
          <a:blip r:embed="rId3" cstate="print"/>
          <a:stretch>
            <a:fillRect/>
          </a:stretch>
        </p:blipFill>
        <p:spPr>
          <a:xfrm>
            <a:off x="500034" y="3000372"/>
            <a:ext cx="2373339" cy="3571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descr="2525image.inc-3.jpg"/>
          <p:cNvPicPr>
            <a:picLocks noChangeAspect="1"/>
          </p:cNvPicPr>
          <p:nvPr/>
        </p:nvPicPr>
        <p:blipFill>
          <a:blip r:embed="rId4"/>
          <a:srcRect t="44215"/>
          <a:stretch>
            <a:fillRect/>
          </a:stretch>
        </p:blipFill>
        <p:spPr>
          <a:xfrm>
            <a:off x="3935033" y="5357826"/>
            <a:ext cx="5208967" cy="1500174"/>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Trek">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Module">
  <a:themeElements>
    <a:clrScheme name="Custom 1">
      <a:dk1>
        <a:sysClr val="windowText" lastClr="000000"/>
      </a:dk1>
      <a:lt1>
        <a:sysClr val="window" lastClr="FFFFFF"/>
      </a:lt1>
      <a:dk2>
        <a:srgbClr val="5A6378"/>
      </a:dk2>
      <a:lt2>
        <a:srgbClr val="F0A6B1"/>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1_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470</TotalTime>
  <Words>3330</Words>
  <Application>Microsoft Office PowerPoint</Application>
  <PresentationFormat>On-screen Show (4:3)</PresentationFormat>
  <Paragraphs>229</Paragraphs>
  <Slides>23</Slides>
  <Notes>0</Notes>
  <HiddenSlides>0</HiddenSlides>
  <MMClips>1</MMClips>
  <ScaleCrop>false</ScaleCrop>
  <HeadingPairs>
    <vt:vector size="4" baseType="variant">
      <vt:variant>
        <vt:lpstr>Theme</vt:lpstr>
      </vt:variant>
      <vt:variant>
        <vt:i4>9</vt:i4>
      </vt:variant>
      <vt:variant>
        <vt:lpstr>Slide Titles</vt:lpstr>
      </vt:variant>
      <vt:variant>
        <vt:i4>23</vt:i4>
      </vt:variant>
    </vt:vector>
  </HeadingPairs>
  <TitlesOfParts>
    <vt:vector size="32" baseType="lpstr">
      <vt:lpstr>Equity</vt:lpstr>
      <vt:lpstr>Apex</vt:lpstr>
      <vt:lpstr>Flow</vt:lpstr>
      <vt:lpstr>Verve</vt:lpstr>
      <vt:lpstr>Trek</vt:lpstr>
      <vt:lpstr>Module</vt:lpstr>
      <vt:lpstr>1_Apex</vt:lpstr>
      <vt:lpstr>Civic</vt:lpstr>
      <vt:lpstr>Aspect</vt:lpstr>
      <vt:lpstr>ТРАГОВИ КОД САОБРАЋАЈНИХ НЕЗГОДА</vt:lpstr>
      <vt:lpstr>Појам саобраћајне незгоде и трагова код саобраћајне незгоде</vt:lpstr>
      <vt:lpstr>Подела трагова саобраћајних незгода која се темељи на динамици њиховог настанка у оквиру механизма саобраћајне незгоде</vt:lpstr>
      <vt:lpstr>PowerPoint Presentation</vt:lpstr>
      <vt:lpstr>        Трагови саобраћајних незгода деле се на: </vt:lpstr>
      <vt:lpstr>Према месту где се могу пронаћи, сви трагови саобраћајних незгода обично се деле на: </vt:lpstr>
      <vt:lpstr> Трагови који остају на месту настанка саобраћајне незгоде: </vt:lpstr>
      <vt:lpstr>Трагови гума (пнеуматика)</vt:lpstr>
      <vt:lpstr>PowerPoint Presentation</vt:lpstr>
      <vt:lpstr>PowerPoint Presentation</vt:lpstr>
      <vt:lpstr>PowerPoint Presentation</vt:lpstr>
      <vt:lpstr>PowerPoint Presentation</vt:lpstr>
      <vt:lpstr>Трагови боје возила</vt:lpstr>
      <vt:lpstr>PowerPoint Presentation</vt:lpstr>
      <vt:lpstr>PowerPoint Presentation</vt:lpstr>
      <vt:lpstr>PowerPoint Presentation</vt:lpstr>
      <vt:lpstr>Одређивање места (тачке) где је дошло до судара, тј. колизије установљава се на основу:</vt:lpstr>
      <vt:lpstr> Трагови на жртви саобраћајне незгоде </vt:lpstr>
      <vt:lpstr> Трагови на возилу и у возилу које је остало на лицу места незгоде </vt:lpstr>
      <vt:lpstr>PowerPoint Presentation</vt:lpstr>
      <vt:lpstr>Трагови који указују на особу која је у моменту саобраћајне незгоде управљала возилом  </vt:lpstr>
      <vt:lpstr>У видеу се налазе симулације саобраћајних незгода рађене у софтверу за симулације последње генерације. Програм може да на персоналном рачунару у реалном времену детаљно прикаже сложене догађаје у саобраћају. Његовом употребом се могу анализирати елементи на основу којих је могуће утврдити узроке и околности под којима се догодила нека саобраћајна незгода. Virtual Crash је програм који обавља сложене прорачуне које без употребе рачунара није могуће спровести.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ТРАГОВИ КОД САОБРАЋАЈНИХ НЕЗГОДА</dc:title>
  <dc:creator>Jeca</dc:creator>
  <cp:lastModifiedBy>Windows User</cp:lastModifiedBy>
  <cp:revision>50</cp:revision>
  <dcterms:created xsi:type="dcterms:W3CDTF">2020-05-20T20:11:28Z</dcterms:created>
  <dcterms:modified xsi:type="dcterms:W3CDTF">2020-05-22T06:13:47Z</dcterms:modified>
</cp:coreProperties>
</file>