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9CE467-44E9-4CB4-972C-FD1994CD4819}" type="datetimeFigureOut">
              <a:rPr lang="en-US" smtClean="0"/>
              <a:pPr/>
              <a:t>5/21/2020</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38C53A3-6419-4982-8249-476D474AA7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9CE467-44E9-4CB4-972C-FD1994CD4819}"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C53A3-6419-4982-8249-476D474AA7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9CE467-44E9-4CB4-972C-FD1994CD4819}" type="datetimeFigureOut">
              <a:rPr lang="en-US" smtClean="0"/>
              <a:pPr/>
              <a:t>5/21/2020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8C53A3-6419-4982-8249-476D474AA7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9CE467-44E9-4CB4-972C-FD1994CD4819}" type="datetimeFigureOut">
              <a:rPr lang="en-US" smtClean="0"/>
              <a:pPr/>
              <a:t>5/21/2020</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738C53A3-6419-4982-8249-476D474AA7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9CE467-44E9-4CB4-972C-FD1994CD4819}" type="datetimeFigureOut">
              <a:rPr lang="en-US" smtClean="0"/>
              <a:pPr/>
              <a:t>5/21/2020</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738C53A3-6419-4982-8249-476D474AA765}"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9CE467-44E9-4CB4-972C-FD1994CD4819}" type="datetimeFigureOut">
              <a:rPr lang="en-US" smtClean="0"/>
              <a:pPr/>
              <a:t>5/21/2020</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738C53A3-6419-4982-8249-476D474AA7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9CE467-44E9-4CB4-972C-FD1994CD4819}" type="datetimeFigureOut">
              <a:rPr lang="en-US" smtClean="0"/>
              <a:pPr/>
              <a:t>5/21/2020</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738C53A3-6419-4982-8249-476D474AA7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9CE467-44E9-4CB4-972C-FD1994CD4819}" type="datetimeFigureOut">
              <a:rPr lang="en-US" smtClean="0"/>
              <a:pPr/>
              <a:t>5/21/2020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8C53A3-6419-4982-8249-476D474AA7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9CE467-44E9-4CB4-972C-FD1994CD4819}" type="datetimeFigureOut">
              <a:rPr lang="en-US" smtClean="0"/>
              <a:pPr/>
              <a:t>5/21/2020</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738C53A3-6419-4982-8249-476D474AA7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9CE467-44E9-4CB4-972C-FD1994CD4819}" type="datetimeFigureOut">
              <a:rPr lang="en-US" smtClean="0"/>
              <a:pPr/>
              <a:t>5/21/2020</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738C53A3-6419-4982-8249-476D474AA7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9CE467-44E9-4CB4-972C-FD1994CD4819}" type="datetimeFigureOut">
              <a:rPr lang="en-US" smtClean="0"/>
              <a:pPr/>
              <a:t>5/21/2020</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738C53A3-6419-4982-8249-476D474AA76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9CE467-44E9-4CB4-972C-FD1994CD4819}" type="datetimeFigureOut">
              <a:rPr lang="en-US" smtClean="0"/>
              <a:pPr/>
              <a:t>5/21/2020</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38C53A3-6419-4982-8249-476D474AA76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studentius.wordpres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sr-Cyrl-CS" sz="5400" dirty="0" smtClean="0"/>
              <a:t>ДНК </a:t>
            </a:r>
            <a:r>
              <a:rPr lang="sr-Cyrl-RS" sz="5400" dirty="0" smtClean="0"/>
              <a:t>ДОКАЗ У КРИМИНАЛИСТИЦИ</a:t>
            </a:r>
            <a:endParaRPr lang="en-US" sz="5400" dirty="0"/>
          </a:p>
        </p:txBody>
      </p:sp>
      <p:pic>
        <p:nvPicPr>
          <p:cNvPr id="4" name="Picture 3" descr="DNK.jpg"/>
          <p:cNvPicPr>
            <a:picLocks noChangeAspect="1"/>
          </p:cNvPicPr>
          <p:nvPr/>
        </p:nvPicPr>
        <p:blipFill>
          <a:blip r:embed="rId2"/>
          <a:stretch>
            <a:fillRect/>
          </a:stretch>
        </p:blipFill>
        <p:spPr>
          <a:xfrm>
            <a:off x="1714480" y="2214554"/>
            <a:ext cx="6096000" cy="4067175"/>
          </a:xfrm>
          <a:prstGeom prst="rect">
            <a:avLst/>
          </a:prstGeom>
        </p:spPr>
      </p:pic>
      <p:sp>
        <p:nvSpPr>
          <p:cNvPr id="5" name="TextBox 4"/>
          <p:cNvSpPr txBox="1"/>
          <p:nvPr/>
        </p:nvSpPr>
        <p:spPr>
          <a:xfrm>
            <a:off x="22637" y="6281729"/>
            <a:ext cx="5436096"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r-Cyrl-RS" sz="2400" dirty="0" smtClean="0">
                <a:solidFill>
                  <a:srgbClr val="FFFF00"/>
                </a:solidFill>
                <a:latin typeface="Times New Roman" pitchFamily="18" charset="0"/>
                <a:cs typeface="Times New Roman" pitchFamily="18" charset="0"/>
              </a:rPr>
              <a:t>Шифра презентације: </a:t>
            </a:r>
            <a:r>
              <a:rPr lang="sr-Cyrl-RS" sz="2400" b="1" dirty="0" smtClean="0">
                <a:solidFill>
                  <a:srgbClr val="FFFF00"/>
                </a:solidFill>
                <a:latin typeface="Times New Roman" pitchFamily="18" charset="0"/>
                <a:cs typeface="Times New Roman" pitchFamily="18" charset="0"/>
              </a:rPr>
              <a:t>П0110</a:t>
            </a:r>
            <a:endParaRPr lang="en-US" sz="2400" b="1"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dnk maska.jpg"/>
          <p:cNvPicPr>
            <a:picLocks noGrp="1" noChangeAspect="1"/>
          </p:cNvPicPr>
          <p:nvPr>
            <p:ph idx="1"/>
          </p:nvPr>
        </p:nvPicPr>
        <p:blipFill>
          <a:blip r:embed="rId2"/>
          <a:stretch>
            <a:fillRect/>
          </a:stretch>
        </p:blipFill>
        <p:spPr>
          <a:xfrm>
            <a:off x="285720" y="1214422"/>
            <a:ext cx="3492298" cy="5357850"/>
          </a:xfrm>
        </p:spPr>
      </p:pic>
      <p:pic>
        <p:nvPicPr>
          <p:cNvPr id="5" name="Picture 4" descr="dnk 2.jpg"/>
          <p:cNvPicPr>
            <a:picLocks noChangeAspect="1"/>
          </p:cNvPicPr>
          <p:nvPr/>
        </p:nvPicPr>
        <p:blipFill>
          <a:blip r:embed="rId3"/>
          <a:stretch>
            <a:fillRect/>
          </a:stretch>
        </p:blipFill>
        <p:spPr>
          <a:xfrm>
            <a:off x="4071934" y="1214422"/>
            <a:ext cx="4714908" cy="2708564"/>
          </a:xfrm>
          <a:prstGeom prst="rect">
            <a:avLst/>
          </a:prstGeom>
        </p:spPr>
      </p:pic>
      <p:pic>
        <p:nvPicPr>
          <p:cNvPr id="6" name="Picture 5" descr="dnk 3.jpg"/>
          <p:cNvPicPr>
            <a:picLocks noChangeAspect="1"/>
          </p:cNvPicPr>
          <p:nvPr/>
        </p:nvPicPr>
        <p:blipFill>
          <a:blip r:embed="rId4"/>
          <a:stretch>
            <a:fillRect/>
          </a:stretch>
        </p:blipFill>
        <p:spPr>
          <a:xfrm>
            <a:off x="4071934" y="4000504"/>
            <a:ext cx="4786346" cy="2624841"/>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ОБЕЗБЕЂИВАЊЕ УЗОРАКА И МАТЕРИЈАЛА ЗА ВЕШТАЧЕЊЕ</a:t>
            </a:r>
            <a:endParaRPr lang="en-US" dirty="0"/>
          </a:p>
        </p:txBody>
      </p:sp>
      <p:sp>
        <p:nvSpPr>
          <p:cNvPr id="3" name="Content Placeholder 2"/>
          <p:cNvSpPr>
            <a:spLocks noGrp="1"/>
          </p:cNvSpPr>
          <p:nvPr>
            <p:ph idx="1"/>
          </p:nvPr>
        </p:nvSpPr>
        <p:spPr/>
        <p:txBody>
          <a:bodyPr/>
          <a:lstStyle/>
          <a:p>
            <a:r>
              <a:rPr lang="sr-Cyrl-RS" dirty="0" smtClean="0"/>
              <a:t>За потребе вештачења прикупшљају се контролни узорци са граничних површина од мрље која представља доказ кривичног дела.</a:t>
            </a:r>
          </a:p>
          <a:p>
            <a:r>
              <a:rPr lang="sr-Cyrl-RS" dirty="0" smtClean="0"/>
              <a:t>Препоручује се да се прво фиксирају контролни узорци, па потом траг.</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sr-Cyrl-RS" dirty="0" smtClean="0"/>
              <a:t>Од осумњичених и жртве треба узети узорке за компаративна вештачења.</a:t>
            </a:r>
          </a:p>
          <a:p>
            <a:pPr>
              <a:buNone/>
            </a:pPr>
            <a:r>
              <a:rPr lang="sr-Cyrl-RS" dirty="0" smtClean="0"/>
              <a:t>Контакт између жртве и осумњиченог треба потпуно искључити. Уколико има више осумњичених, њихову одућу и предмете треба паковати одвојено. Никада не треба паковати заједно више предмета. Посуде са траговима или компаративним узорцима не смеју се отварати ради неких оперативних потреба.</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ПРИМЕНА ДНК ТЕСТА У КРИМИНАЛИСТИЦИ</a:t>
            </a:r>
            <a:endParaRPr lang="en-US" dirty="0"/>
          </a:p>
        </p:txBody>
      </p:sp>
      <p:sp>
        <p:nvSpPr>
          <p:cNvPr id="3" name="Content Placeholder 2"/>
          <p:cNvSpPr>
            <a:spLocks noGrp="1"/>
          </p:cNvSpPr>
          <p:nvPr>
            <p:ph idx="1"/>
          </p:nvPr>
        </p:nvSpPr>
        <p:spPr/>
        <p:txBody>
          <a:bodyPr/>
          <a:lstStyle/>
          <a:p>
            <a:r>
              <a:rPr lang="sr-Cyrl-RS" dirty="0" smtClean="0"/>
              <a:t>Метода је ефикасна код кривичних дела:</a:t>
            </a:r>
          </a:p>
          <a:p>
            <a:pPr>
              <a:buNone/>
            </a:pPr>
            <a:r>
              <a:rPr lang="sr-Cyrl-RS" dirty="0" smtClean="0"/>
              <a:t>1</a:t>
            </a:r>
            <a:r>
              <a:rPr lang="en-US" dirty="0" smtClean="0"/>
              <a:t>.</a:t>
            </a:r>
            <a:r>
              <a:rPr lang="sr-Cyrl-RS" dirty="0" smtClean="0"/>
              <a:t> Убиства</a:t>
            </a:r>
          </a:p>
          <a:p>
            <a:pPr>
              <a:buNone/>
            </a:pPr>
            <a:r>
              <a:rPr lang="sr-Cyrl-RS" dirty="0" smtClean="0"/>
              <a:t>2. Разбојништва</a:t>
            </a:r>
          </a:p>
          <a:p>
            <a:pPr>
              <a:buNone/>
            </a:pPr>
            <a:r>
              <a:rPr lang="sr-Cyrl-RS" dirty="0" smtClean="0"/>
              <a:t>3. Провалне крађе</a:t>
            </a:r>
          </a:p>
          <a:p>
            <a:pPr>
              <a:buNone/>
            </a:pPr>
            <a:r>
              <a:rPr lang="sr-Cyrl-RS" dirty="0" smtClean="0"/>
              <a:t>4. Бекство возача са лица места саобраћајне незгоде</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sr-Cyrl-RS" dirty="0" smtClean="0"/>
              <a:t>Код ових кривичних дела долази до:</a:t>
            </a:r>
          </a:p>
          <a:p>
            <a:pPr marL="578358" indent="-514350">
              <a:buAutoNum type="arabicPeriod"/>
            </a:pPr>
            <a:r>
              <a:rPr lang="sr-Cyrl-RS" dirty="0" smtClean="0"/>
              <a:t>Преноса биолошких материјала од учиниоца на жртву, или са жртве на учиниоца чиме се доказује контакт између двеју особа</a:t>
            </a:r>
          </a:p>
          <a:p>
            <a:pPr marL="578358" indent="-514350">
              <a:buAutoNum type="arabicPeriod"/>
            </a:pPr>
            <a:r>
              <a:rPr lang="sr-Cyrl-RS" dirty="0" smtClean="0"/>
              <a:t>Утврђује се пренос биолошког материјала са учиниоца или жртве на лице места</a:t>
            </a:r>
          </a:p>
          <a:p>
            <a:pPr marL="578358" indent="-514350">
              <a:buAutoNum type="arabicPeriod"/>
            </a:pPr>
            <a:r>
              <a:rPr lang="sr-Cyrl-RS" dirty="0" smtClean="0"/>
              <a:t>Долази до преноса биолошких материјала са особа на одређене предмете који су коришћени приликом извршења кривичног дела</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sr-Cyrl-RS" dirty="0" smtClean="0"/>
              <a:t>ДНК доказ се показао као користан приликом доказивања серијских кривичних дела код којих је долазило до остављања биолошких трагова. </a:t>
            </a:r>
          </a:p>
          <a:p>
            <a:r>
              <a:rPr lang="sr-Cyrl-RS" dirty="0" smtClean="0"/>
              <a:t>ДНК вештачења  су значајна и за елиминацију невино осумњичених и за идентификовање непознатих особа и лешева.</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RS" dirty="0" smtClean="0"/>
              <a:t>БИОЛОШКИ ТРАГОВИ ПОДОБНИ ЗА ДНК ВЕШТАЧЕЊЕ</a:t>
            </a:r>
            <a:endParaRPr lang="en-US" dirty="0"/>
          </a:p>
        </p:txBody>
      </p:sp>
      <p:sp>
        <p:nvSpPr>
          <p:cNvPr id="3" name="Content Placeholder 2"/>
          <p:cNvSpPr>
            <a:spLocks noGrp="1"/>
          </p:cNvSpPr>
          <p:nvPr>
            <p:ph idx="1"/>
          </p:nvPr>
        </p:nvSpPr>
        <p:spPr/>
        <p:txBody>
          <a:bodyPr/>
          <a:lstStyle/>
          <a:p>
            <a:r>
              <a:rPr lang="sr-Cyrl-RS" dirty="0" smtClean="0"/>
              <a:t>За утврђивање идентитета оставиоца довољна је количина крви мања од једног милиметра кубног. Сасушени траг крви се може успешно вештачити после више година. </a:t>
            </a:r>
          </a:p>
          <a:p>
            <a:r>
              <a:rPr lang="sr-Cyrl-RS" dirty="0" smtClean="0"/>
              <a:t>Трагови сперме у вагиналном секрету жртве или осушени трагови сперме на одећи или кожи жртве довољни су за утврђивање идентита оставиоца.</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ПРОБЛЕМИ И ПОТРЕБА ЗА СТАНДАРДИЗАЦИЈОМ У РАДУ СА ДНК ДОКАЗИМА</a:t>
            </a:r>
            <a:endParaRPr lang="en-US" dirty="0"/>
          </a:p>
        </p:txBody>
      </p:sp>
      <p:sp>
        <p:nvSpPr>
          <p:cNvPr id="3" name="Content Placeholder 2"/>
          <p:cNvSpPr>
            <a:spLocks noGrp="1"/>
          </p:cNvSpPr>
          <p:nvPr>
            <p:ph idx="1"/>
          </p:nvPr>
        </p:nvSpPr>
        <p:spPr/>
        <p:txBody>
          <a:bodyPr>
            <a:normAutofit fontScale="77500" lnSpcReduction="20000"/>
          </a:bodyPr>
          <a:lstStyle/>
          <a:p>
            <a:r>
              <a:rPr lang="sr-Cyrl-RS" dirty="0" smtClean="0"/>
              <a:t>Проблеми који могу озбиљно да угрозе процес доказивања могу се фокусирати на неколико области:</a:t>
            </a:r>
          </a:p>
          <a:p>
            <a:pPr marL="578358" indent="-514350">
              <a:buFont typeface="+mj-lt"/>
              <a:buAutoNum type="arabicPeriod"/>
            </a:pPr>
            <a:r>
              <a:rPr lang="sr-Cyrl-RS" dirty="0" smtClean="0"/>
              <a:t>Грешке и пропусти који се чине у фази оперативне и истражне делатности</a:t>
            </a:r>
          </a:p>
          <a:p>
            <a:pPr marL="578358" indent="-514350">
              <a:buFont typeface="+mj-lt"/>
              <a:buAutoNum type="arabicPeriod"/>
            </a:pPr>
            <a:r>
              <a:rPr lang="sr-Cyrl-RS" dirty="0" smtClean="0"/>
              <a:t>Грешке и пропусти у оквиру лабораторијског третирања доказа </a:t>
            </a:r>
          </a:p>
          <a:p>
            <a:pPr marL="578358" indent="-514350">
              <a:buFont typeface="+mj-lt"/>
              <a:buAutoNum type="arabicPeriod"/>
            </a:pPr>
            <a:r>
              <a:rPr lang="sr-Cyrl-RS" dirty="0" smtClean="0"/>
              <a:t>Грешке и пропусти у оквиру доказног поступка</a:t>
            </a:r>
          </a:p>
          <a:p>
            <a:pPr marL="578358" indent="-514350">
              <a:buFont typeface="+mj-lt"/>
              <a:buAutoNum type="arabicPeriod"/>
            </a:pPr>
            <a:r>
              <a:rPr lang="sr-Cyrl-RS" dirty="0" smtClean="0"/>
              <a:t>Грешке и пропусти при вербалној интерпретацији налаза</a:t>
            </a:r>
          </a:p>
          <a:p>
            <a:pPr marL="578358" indent="-514350">
              <a:buFont typeface="+mj-lt"/>
              <a:buAutoNum type="arabicPeriod"/>
            </a:pPr>
            <a:r>
              <a:rPr lang="sr-Cyrl-RS" dirty="0" smtClean="0"/>
              <a:t>Потребе за међународном сарадњом и стандардизацијом поступка ДНК доказивања</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Закључак</a:t>
            </a:r>
            <a:endParaRPr lang="en-US" dirty="0"/>
          </a:p>
        </p:txBody>
      </p:sp>
      <p:sp>
        <p:nvSpPr>
          <p:cNvPr id="3" name="Content Placeholder 2"/>
          <p:cNvSpPr>
            <a:spLocks noGrp="1"/>
          </p:cNvSpPr>
          <p:nvPr>
            <p:ph idx="1"/>
          </p:nvPr>
        </p:nvSpPr>
        <p:spPr/>
        <p:txBody>
          <a:bodyPr/>
          <a:lstStyle/>
          <a:p>
            <a:pPr>
              <a:buNone/>
            </a:pPr>
            <a:r>
              <a:rPr lang="sr-Cyrl-RS" dirty="0" smtClean="0"/>
              <a:t>Криминалистичке методе идентификације на основу утврђивања ДНК профила пружају изванредне могучности у откривању и доказивању кривичних дела.</a:t>
            </a:r>
          </a:p>
          <a:p>
            <a:pPr>
              <a:buNone/>
            </a:pPr>
            <a:r>
              <a:rPr lang="sr-Cyrl-RS" dirty="0" smtClean="0"/>
              <a:t>ДНК доказ не искључуије потребу трагања за другим доказима и вршење детаљне криминалистичке анализе.</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ИЗВОРИ:</a:t>
            </a:r>
            <a:endParaRPr lang="en-US" dirty="0"/>
          </a:p>
        </p:txBody>
      </p:sp>
      <p:sp>
        <p:nvSpPr>
          <p:cNvPr id="3" name="Content Placeholder 2"/>
          <p:cNvSpPr>
            <a:spLocks noGrp="1"/>
          </p:cNvSpPr>
          <p:nvPr>
            <p:ph idx="1"/>
          </p:nvPr>
        </p:nvSpPr>
        <p:spPr/>
        <p:txBody>
          <a:bodyPr/>
          <a:lstStyle/>
          <a:p>
            <a:r>
              <a:rPr lang="sr-Cyrl-RS" dirty="0" smtClean="0"/>
              <a:t>Криминалистика- Бранислав Симоновић</a:t>
            </a:r>
          </a:p>
          <a:p>
            <a:r>
              <a:rPr lang="en-US" smtClean="0">
                <a:hlinkClick r:id="rId2"/>
              </a:rPr>
              <a:t>https://studentius.wordpress.com/</a:t>
            </a:r>
            <a:endParaRPr lang="en-US"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ПОЈАМ ДНК ДОКАЗА У КРИМИНАЛИСТИЦИ</a:t>
            </a:r>
            <a:endParaRPr lang="en-US" dirty="0"/>
          </a:p>
        </p:txBody>
      </p:sp>
      <p:sp>
        <p:nvSpPr>
          <p:cNvPr id="3" name="Content Placeholder 2"/>
          <p:cNvSpPr>
            <a:spLocks noGrp="1"/>
          </p:cNvSpPr>
          <p:nvPr>
            <p:ph idx="1"/>
          </p:nvPr>
        </p:nvSpPr>
        <p:spPr/>
        <p:txBody>
          <a:bodyPr>
            <a:normAutofit fontScale="92500" lnSpcReduction="10000"/>
          </a:bodyPr>
          <a:lstStyle/>
          <a:p>
            <a:r>
              <a:rPr lang="sr-Cyrl-RS" dirty="0" smtClean="0"/>
              <a:t>Идентификација особа на основу анализе монекула ДНК представља методу вештачења којом се истражује спорни биолошки материјал, тако што се из ћелије, екстрахује дозоксирибонуклеинска киселина како би се посебним методама испитали одређени делови њеног ланца са циљем да се индентификује генетски материјал појединца који је индивидуалан и непоновљив.</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ПРВЕ УПОТРЕБЕ ДНК ДОКАЗА У ПРАКСИ</a:t>
            </a:r>
            <a:endParaRPr lang="en-US" dirty="0"/>
          </a:p>
        </p:txBody>
      </p:sp>
      <p:sp>
        <p:nvSpPr>
          <p:cNvPr id="3" name="Content Placeholder 2"/>
          <p:cNvSpPr>
            <a:spLocks noGrp="1"/>
          </p:cNvSpPr>
          <p:nvPr>
            <p:ph idx="1"/>
          </p:nvPr>
        </p:nvSpPr>
        <p:spPr/>
        <p:txBody>
          <a:bodyPr>
            <a:normAutofit fontScale="70000" lnSpcReduction="20000"/>
          </a:bodyPr>
          <a:lstStyle/>
          <a:p>
            <a:r>
              <a:rPr lang="ru-RU" dirty="0" smtClean="0"/>
              <a:t>Употреба ДНК доказа при решавању кривичних случајева почела је крајем 1980-их, када је мушкарац из Портланда у Орегону (САД) оптужен за силовање своје малолетне ћерке која је након тога затруднела. ДНК са узорака ткива абортираног фетуса се поклапао са ДНК оптуженог.</a:t>
            </a:r>
          </a:p>
          <a:p>
            <a:endParaRPr lang="ru-RU" dirty="0" smtClean="0"/>
          </a:p>
          <a:p>
            <a:endParaRPr lang="ru-RU" dirty="0" smtClean="0"/>
          </a:p>
          <a:p>
            <a:r>
              <a:rPr lang="ru-RU" dirty="0" smtClean="0"/>
              <a:t> У Великој Британији ДНК анализа је први пут употребљена у случају у коме је мушкарац ослобођен од пресуде за силовање и убиство две малолетне девојке, након што се његова крв није поклапала са узорцима сперме нађеним на местима злочина. За исти злочин је осуђен други мушкарац 1988. године, и то је први британски случај у коме је пресуда донета на основу ДНК доказа.</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БАЗЕ ПОДАТАКА ДНК ПРОФИЛА</a:t>
            </a:r>
            <a:endParaRPr lang="en-US" dirty="0"/>
          </a:p>
        </p:txBody>
      </p:sp>
      <p:sp>
        <p:nvSpPr>
          <p:cNvPr id="3" name="Content Placeholder 2"/>
          <p:cNvSpPr>
            <a:spLocks noGrp="1"/>
          </p:cNvSpPr>
          <p:nvPr>
            <p:ph idx="1"/>
          </p:nvPr>
        </p:nvSpPr>
        <p:spPr/>
        <p:txBody>
          <a:bodyPr>
            <a:normAutofit fontScale="92500" lnSpcReduction="10000"/>
          </a:bodyPr>
          <a:lstStyle/>
          <a:p>
            <a:r>
              <a:rPr lang="ru-RU" dirty="0" smtClean="0"/>
              <a:t>Базе података се састоје из два основна дела:</a:t>
            </a:r>
          </a:p>
          <a:p>
            <a:pPr>
              <a:buNone/>
            </a:pPr>
            <a:r>
              <a:rPr lang="ru-RU" dirty="0" smtClean="0"/>
              <a:t>	1. Неидентификованих ДНК профила тј. базе података ДНК профила добијених из биолошких материјала (трагова) фиксираних са лица места кривичних дела (односно и од неидентификованих лешева)</a:t>
            </a:r>
          </a:p>
          <a:p>
            <a:pPr>
              <a:buNone/>
            </a:pPr>
            <a:r>
              <a:rPr lang="ru-RU" dirty="0" smtClean="0"/>
              <a:t>	2.	Базе података познатих донатора 1 тј. лица чији се ДНК профили компарирају са неидентификованим траговима</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ЗАКОНСКА РЕГУЛАТИВА ДНК АНАЛИЗЕ У НАШОЈ ЗЕМЉИ </a:t>
            </a:r>
            <a:endParaRPr lang="en-US" dirty="0"/>
          </a:p>
        </p:txBody>
      </p:sp>
      <p:sp>
        <p:nvSpPr>
          <p:cNvPr id="3" name="Content Placeholder 2"/>
          <p:cNvSpPr>
            <a:spLocks noGrp="1"/>
          </p:cNvSpPr>
          <p:nvPr>
            <p:ph idx="1"/>
          </p:nvPr>
        </p:nvSpPr>
        <p:spPr/>
        <p:txBody>
          <a:bodyPr>
            <a:normAutofit fontScale="92500" lnSpcReduction="10000"/>
          </a:bodyPr>
          <a:lstStyle/>
          <a:p>
            <a:r>
              <a:rPr lang="sr-Cyrl-RS" dirty="0" smtClean="0"/>
              <a:t>С обзиром на законску регулативу, </a:t>
            </a:r>
            <a:r>
              <a:rPr lang="ru-RU" dirty="0" smtClean="0"/>
              <a:t>ова би материја требала да буде регулисана Закоником о кривичном поступку. </a:t>
            </a:r>
          </a:p>
          <a:p>
            <a:r>
              <a:rPr lang="ru-RU" dirty="0" smtClean="0"/>
              <a:t>Код нас још увек не постоји прецизна законска регулатива која би регулисала ову област.</a:t>
            </a:r>
          </a:p>
          <a:p>
            <a:r>
              <a:rPr lang="ru-RU" dirty="0" smtClean="0"/>
              <a:t> ДНК анализа узоркованог материјала се тренутно у нашој земљи врши једино и искључиво на Биолошком факултету у Београду.</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ДНК ПРОФИЛИСАЊЕ</a:t>
            </a:r>
            <a:endParaRPr lang="en-US" dirty="0"/>
          </a:p>
        </p:txBody>
      </p:sp>
      <p:sp>
        <p:nvSpPr>
          <p:cNvPr id="3" name="Content Placeholder 2"/>
          <p:cNvSpPr>
            <a:spLocks noGrp="1"/>
          </p:cNvSpPr>
          <p:nvPr>
            <p:ph idx="1"/>
          </p:nvPr>
        </p:nvSpPr>
        <p:spPr/>
        <p:txBody>
          <a:bodyPr>
            <a:normAutofit lnSpcReduction="10000"/>
          </a:bodyPr>
          <a:lstStyle/>
          <a:p>
            <a:r>
              <a:rPr lang="sr-Cyrl-RS" dirty="0" smtClean="0"/>
              <a:t>ДНК профилисање је процес који почиње када се из биолошког трага екстракују делови генетског материјала, како би се утврдио генетски профил оставиоца који се визуелизује и приказује као нумеричка вредност а завршава спровођењем компаративне анализе са биолошким узорцима познатог порекла како би се идентификовао оставилац трага.</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00034" y="1142984"/>
            <a:ext cx="8229600" cy="4572000"/>
          </a:xfrm>
        </p:spPr>
        <p:txBody>
          <a:bodyPr>
            <a:normAutofit lnSpcReduction="10000"/>
          </a:bodyPr>
          <a:lstStyle/>
          <a:p>
            <a:r>
              <a:rPr lang="sr-Cyrl-RS" dirty="0" smtClean="0"/>
              <a:t>Идентификација особа на основу ДНК вештачења је једна од најреволуционарних метода која се примењује у форензичарске сврхе. Сматра се најефикаснијом техником идентификације особа. </a:t>
            </a:r>
          </a:p>
          <a:p>
            <a:r>
              <a:rPr lang="sr-Cyrl-RS" dirty="0" smtClean="0"/>
              <a:t>Метода је поуздана при елиминацији невиних  и веома сигурна према позитивној идентификацији извршилаца</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RS" dirty="0" smtClean="0"/>
              <a:t>ОБЕЗБЕЂИВАЊЕ МАТЕРИЈАЛА ЗА ДНК ВЕШТАЧЕЊЕ</a:t>
            </a:r>
            <a:endParaRPr lang="en-US" dirty="0"/>
          </a:p>
        </p:txBody>
      </p:sp>
      <p:sp>
        <p:nvSpPr>
          <p:cNvPr id="3" name="Content Placeholder 2"/>
          <p:cNvSpPr>
            <a:spLocks noGrp="1"/>
          </p:cNvSpPr>
          <p:nvPr>
            <p:ph idx="1"/>
          </p:nvPr>
        </p:nvSpPr>
        <p:spPr/>
        <p:txBody>
          <a:bodyPr>
            <a:normAutofit lnSpcReduction="10000"/>
          </a:bodyPr>
          <a:lstStyle/>
          <a:p>
            <a:r>
              <a:rPr lang="sr-Cyrl-RS" dirty="0" smtClean="0"/>
              <a:t>Нестручно поступање службеника приликом обезбеђења лица места, обављања увиђаја, паковања, чувања и транспортовања биолошких трагова може да доведе до уништења доказа.</a:t>
            </a:r>
          </a:p>
          <a:p>
            <a:r>
              <a:rPr lang="sr-Cyrl-RS" dirty="0" smtClean="0"/>
              <a:t>Интерпол је донео препоруку по којој државе чланице треба да размотре стратегију увиђаја и да организују тренинг за све субјекте који раде на обезбеђењу ДНК доказа.</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ПОСТУПАЊЕ СА БИОЛОШКИМ ТРАГОВИМА НА ЛИЦУ МЕСТА</a:t>
            </a:r>
            <a:endParaRPr lang="en-US" dirty="0"/>
          </a:p>
        </p:txBody>
      </p:sp>
      <p:sp>
        <p:nvSpPr>
          <p:cNvPr id="3" name="Content Placeholder 2"/>
          <p:cNvSpPr>
            <a:spLocks noGrp="1"/>
          </p:cNvSpPr>
          <p:nvPr>
            <p:ph idx="1"/>
          </p:nvPr>
        </p:nvSpPr>
        <p:spPr/>
        <p:txBody>
          <a:bodyPr>
            <a:normAutofit fontScale="92500"/>
          </a:bodyPr>
          <a:lstStyle/>
          <a:p>
            <a:r>
              <a:rPr lang="sr-Cyrl-RS" dirty="0" smtClean="0"/>
              <a:t>Приликом рада са биолошким траговима који представљају течности и излучевине не сме се причати, кашљати, кијати, јер може доћи до контаминације трага туђим биолошким садржајем. </a:t>
            </a:r>
          </a:p>
          <a:p>
            <a:r>
              <a:rPr lang="sr-Cyrl-RS" dirty="0" smtClean="0"/>
              <a:t>Службена лица морају носити маску преко лица и рукавице приликом рада са биолошким траговима који ће бити вештачени методама утврђивања ДНК.</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162</TotalTime>
  <Words>841</Words>
  <Application>Microsoft Office PowerPoint</Application>
  <PresentationFormat>On-screen Show (4:3)</PresentationFormat>
  <Paragraphs>60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Verve</vt:lpstr>
      <vt:lpstr>ДНК ДОКАЗ У КРИМИНАЛИСТИЦИ</vt:lpstr>
      <vt:lpstr>ПОЈАМ ДНК ДОКАЗА У КРИМИНАЛИСТИЦИ</vt:lpstr>
      <vt:lpstr>ПРВЕ УПОТРЕБЕ ДНК ДОКАЗА У ПРАКСИ</vt:lpstr>
      <vt:lpstr>БАЗЕ ПОДАТАКА ДНК ПРОФИЛА</vt:lpstr>
      <vt:lpstr>ЗАКОНСКА РЕГУЛАТИВА ДНК АНАЛИЗЕ У НАШОЈ ЗЕМЉИ </vt:lpstr>
      <vt:lpstr>ДНК ПРОФИЛИСАЊЕ</vt:lpstr>
      <vt:lpstr>PowerPoint Presentation</vt:lpstr>
      <vt:lpstr>ОБЕЗБЕЂИВАЊЕ МАТЕРИЈАЛА ЗА ДНК ВЕШТАЧЕЊЕ</vt:lpstr>
      <vt:lpstr>ПОСТУПАЊЕ СА БИОЛОШКИМ ТРАГОВИМА НА ЛИЦУ МЕСТА</vt:lpstr>
      <vt:lpstr>PowerPoint Presentation</vt:lpstr>
      <vt:lpstr>ОБЕЗБЕЂИВАЊЕ УЗОРАКА И МАТЕРИЈАЛА ЗА ВЕШТАЧЕЊЕ</vt:lpstr>
      <vt:lpstr>PowerPoint Presentation</vt:lpstr>
      <vt:lpstr>ПРИМЕНА ДНК ТЕСТА У КРИМИНАЛИСТИЦИ</vt:lpstr>
      <vt:lpstr>PowerPoint Presentation</vt:lpstr>
      <vt:lpstr>PowerPoint Presentation</vt:lpstr>
      <vt:lpstr>БИОЛОШКИ ТРАГОВИ ПОДОБНИ ЗА ДНК ВЕШТАЧЕЊЕ</vt:lpstr>
      <vt:lpstr>ПРОБЛЕМИ И ПОТРЕБА ЗА СТАНДАРДИЗАЦИЈОМ У РАДУ СА ДНК ДОКАЗИМА</vt:lpstr>
      <vt:lpstr>Закључак</vt:lpstr>
      <vt:lpstr>ИЗВОРИ:</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viktoris</dc:creator>
  <cp:lastModifiedBy>Windows User</cp:lastModifiedBy>
  <cp:revision>15</cp:revision>
  <dcterms:created xsi:type="dcterms:W3CDTF">2020-05-20T19:27:10Z</dcterms:created>
  <dcterms:modified xsi:type="dcterms:W3CDTF">2020-05-21T16:59:02Z</dcterms:modified>
</cp:coreProperties>
</file>