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28"/>
  </p:notes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2" r:id="rId16"/>
    <p:sldId id="273" r:id="rId17"/>
    <p:sldId id="274" r:id="rId18"/>
    <p:sldId id="275" r:id="rId19"/>
    <p:sldId id="276" r:id="rId20"/>
    <p:sldId id="281" r:id="rId21"/>
    <p:sldId id="280" r:id="rId22"/>
    <p:sldId id="277" r:id="rId23"/>
    <p:sldId id="278" r:id="rId24"/>
    <p:sldId id="279" r:id="rId25"/>
    <p:sldId id="282" r:id="rId26"/>
    <p:sldId id="283" r:id="rId2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206" y="1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517640F-3B22-4706-9B7E-8C8081A873EE}" type="datetimeFigureOut">
              <a:rPr lang="en-US" smtClean="0"/>
              <a:pPr/>
              <a:t>5/21/2020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868CCA2-3D14-4EAC-8511-0E95E6C03C2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99094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sr-Latn-RS" dirty="0" smtClean="0"/>
              <a:t>YouTube</a:t>
            </a:r>
            <a:r>
              <a:rPr lang="sr-Latn-RS" baseline="0" dirty="0" smtClean="0"/>
              <a:t> link vodi do dokumentarnog filma Menjajmo svet – Cosa Nostra, dokumentarni film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68CCA2-3D14-4EAC-8511-0E95E6C03C2D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sr-Latn-RS" dirty="0" smtClean="0"/>
              <a:t>YouTube</a:t>
            </a:r>
            <a:r>
              <a:rPr lang="sr-Latn-RS" baseline="0" dirty="0" smtClean="0"/>
              <a:t> link vodi do dokumentarnog filma o ‘Ndrangheti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68CCA2-3D14-4EAC-8511-0E95E6C03C2D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sr-Latn-RS" dirty="0" smtClean="0"/>
              <a:t>Za vreme prohibicije, tj.zabrane proizvodnje</a:t>
            </a:r>
            <a:r>
              <a:rPr lang="sr-Latn-RS" baseline="0" dirty="0" smtClean="0"/>
              <a:t> i prodaje alkohola, kao i njegovog konzumiranja, najunosnije je bilo baviti se upravo time. Otvarane su ilegalne kafane i kazina, koja su se često selila. Iako je policija znala za njihove lokacije, nije ih zatvarala jer su šefovi policije često bili u dosluhu i potplaćeni od strane bosova.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68CCA2-3D14-4EAC-8511-0E95E6C03C2D}" type="slidenum">
              <a:rPr lang="en-US" smtClean="0"/>
              <a:pPr/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sr-Latn-RS" dirty="0" smtClean="0"/>
              <a:t>YouTube link vodi do video snimka pod naslovom Kriminalci koji</a:t>
            </a:r>
            <a:r>
              <a:rPr lang="sr-Latn-RS" baseline="0" dirty="0" smtClean="0"/>
              <a:t> su obeležili ‘90te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68CCA2-3D14-4EAC-8511-0E95E6C03C2D}" type="slidenum">
              <a:rPr lang="en-US" smtClean="0"/>
              <a:pPr/>
              <a:t>22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C1E0C4-F5EC-4860-A94A-AD7EA139F73A}" type="datetimeFigureOut">
              <a:rPr lang="en-US" smtClean="0"/>
              <a:pPr/>
              <a:t>5/21/2020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5285D25C-7513-44BA-8AFE-3A135296E03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cover dir="r"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C1E0C4-F5EC-4860-A94A-AD7EA139F73A}" type="datetimeFigureOut">
              <a:rPr lang="en-US" smtClean="0"/>
              <a:pPr/>
              <a:t>5/21/2020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85D25C-7513-44BA-8AFE-3A135296E0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cover dir="r"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5285D25C-7513-44BA-8AFE-3A135296E03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C1E0C4-F5EC-4860-A94A-AD7EA139F73A}" type="datetimeFigureOut">
              <a:rPr lang="en-US" smtClean="0"/>
              <a:pPr/>
              <a:t>5/21/2020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cover dir="r"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C1E0C4-F5EC-4860-A94A-AD7EA139F73A}" type="datetimeFigureOut">
              <a:rPr lang="en-US" smtClean="0"/>
              <a:pPr/>
              <a:t>5/21/2020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5285D25C-7513-44BA-8AFE-3A135296E03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cover dir="r"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C1E0C4-F5EC-4860-A94A-AD7EA139F73A}" type="datetimeFigureOut">
              <a:rPr lang="en-US" smtClean="0"/>
              <a:pPr/>
              <a:t>5/21/2020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5285D25C-7513-44BA-8AFE-3A135296E03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cover dir="r"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81C1E0C4-F5EC-4860-A94A-AD7EA139F73A}" type="datetimeFigureOut">
              <a:rPr lang="en-US" smtClean="0"/>
              <a:pPr/>
              <a:t>5/21/2020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85D25C-7513-44BA-8AFE-3A135296E03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cover dir="r"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C1E0C4-F5EC-4860-A94A-AD7EA139F73A}" type="datetimeFigureOut">
              <a:rPr lang="en-US" smtClean="0"/>
              <a:pPr/>
              <a:t>5/21/2020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5285D25C-7513-44BA-8AFE-3A135296E03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cover dir="r"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C1E0C4-F5EC-4860-A94A-AD7EA139F73A}" type="datetimeFigureOut">
              <a:rPr lang="en-US" smtClean="0"/>
              <a:pPr/>
              <a:t>5/21/2020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5285D25C-7513-44BA-8AFE-3A135296E0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cover dir="r"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C1E0C4-F5EC-4860-A94A-AD7EA139F73A}" type="datetimeFigureOut">
              <a:rPr lang="en-US" smtClean="0"/>
              <a:pPr/>
              <a:t>5/21/2020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5285D25C-7513-44BA-8AFE-3A135296E0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cover dir="r"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5285D25C-7513-44BA-8AFE-3A135296E03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C1E0C4-F5EC-4860-A94A-AD7EA139F73A}" type="datetimeFigureOut">
              <a:rPr lang="en-US" smtClean="0"/>
              <a:pPr/>
              <a:t>5/21/2020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cover dir="r"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5285D25C-7513-44BA-8AFE-3A135296E03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81C1E0C4-F5EC-4860-A94A-AD7EA139F73A}" type="datetimeFigureOut">
              <a:rPr lang="en-US" smtClean="0"/>
              <a:pPr/>
              <a:t>5/21/2020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>
    <p:cover dir="r"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81C1E0C4-F5EC-4860-A94A-AD7EA139F73A}" type="datetimeFigureOut">
              <a:rPr lang="en-US" smtClean="0"/>
              <a:pPr/>
              <a:t>5/21/2020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5285D25C-7513-44BA-8AFE-3A135296E03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ransition>
    <p:cover dir="r"/>
  </p:transition>
  <p:timing>
    <p:tnLst>
      <p:par>
        <p:cTn id="1" dur="indefinite" restart="never" nodeType="tmRoot"/>
      </p:par>
    </p:tnLst>
  </p:timing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xiaJGrm15xw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r9VCHEJeO0I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aAqSZhoVTnc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r9VCHEJeO0I&amp;t=12s" TargetMode="External"/><Relationship Id="rId2" Type="http://schemas.openxmlformats.org/officeDocument/2006/relationships/hyperlink" Target="https://www.youtube.com/watch?v=aAqSZhoVTnc&amp;t=37s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youtube.com/watch?v=xiaJGrm15xw&amp;t=452s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508104" y="4450082"/>
            <a:ext cx="3214710" cy="1643074"/>
          </a:xfrm>
        </p:spPr>
        <p:txBody>
          <a:bodyPr/>
          <a:lstStyle/>
          <a:p>
            <a:endParaRPr lang="sr-Latn-RS" dirty="0" smtClean="0"/>
          </a:p>
          <a:p>
            <a:r>
              <a:rPr lang="sr-Cyrl-RS" sz="1800" b="0" smtClean="0">
                <a:latin typeface="Times New Roman" pitchFamily="18" charset="0"/>
                <a:cs typeface="Times New Roman" pitchFamily="18" charset="0"/>
              </a:rPr>
              <a:t>ШИфра </a:t>
            </a:r>
            <a:r>
              <a:rPr lang="sr-Cyrl-RS" sz="1800" b="0" smtClean="0">
                <a:latin typeface="Times New Roman" pitchFamily="18" charset="0"/>
                <a:cs typeface="Times New Roman" pitchFamily="18" charset="0"/>
              </a:rPr>
              <a:t>презентацијЕ</a:t>
            </a:r>
            <a:r>
              <a:rPr lang="sr-Cyrl-RS" sz="180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sr-Cyrl-RS" sz="1800" dirty="0" smtClean="0">
                <a:latin typeface="Times New Roman" pitchFamily="18" charset="0"/>
                <a:cs typeface="Times New Roman" pitchFamily="18" charset="0"/>
              </a:rPr>
              <a:t>П2329</a:t>
            </a:r>
            <a:endParaRPr lang="en-US" sz="1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r-Latn-RS" dirty="0" smtClean="0"/>
              <a:t>Organizovani kriminal – istorijat i prevencija</a:t>
            </a:r>
            <a:endParaRPr lang="en-US" dirty="0"/>
          </a:p>
        </p:txBody>
      </p:sp>
      <p:pic>
        <p:nvPicPr>
          <p:cNvPr id="5" name="Picture 4" descr="Americka mafija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0100" y="2857496"/>
            <a:ext cx="4143404" cy="3270273"/>
          </a:xfrm>
          <a:prstGeom prst="rect">
            <a:avLst/>
          </a:prstGeom>
        </p:spPr>
      </p:pic>
    </p:spTree>
  </p:cSld>
  <p:clrMapOvr>
    <a:masterClrMapping/>
  </p:clrMapOvr>
  <p:transition>
    <p:cover dir="r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r>
              <a:rPr lang="en-US" sz="3800" dirty="0" err="1" smtClean="0"/>
              <a:t>Koza</a:t>
            </a:r>
            <a:r>
              <a:rPr lang="en-US" sz="3800" dirty="0" smtClean="0"/>
              <a:t> </a:t>
            </a:r>
            <a:r>
              <a:rPr lang="en-US" sz="3800" dirty="0" err="1" smtClean="0"/>
              <a:t>nostru</a:t>
            </a:r>
            <a:r>
              <a:rPr lang="en-US" sz="3800" dirty="0" smtClean="0"/>
              <a:t> ne </a:t>
            </a:r>
            <a:r>
              <a:rPr lang="en-US" sz="3800" dirty="0" err="1" smtClean="0"/>
              <a:t>treba</a:t>
            </a:r>
            <a:r>
              <a:rPr lang="en-US" sz="3800" dirty="0" smtClean="0"/>
              <a:t> </a:t>
            </a:r>
            <a:r>
              <a:rPr lang="en-US" sz="3800" dirty="0" err="1" smtClean="0"/>
              <a:t>mešati</a:t>
            </a:r>
            <a:r>
              <a:rPr lang="en-US" sz="3800" dirty="0" smtClean="0"/>
              <a:t> </a:t>
            </a:r>
            <a:r>
              <a:rPr lang="en-US" sz="3800" dirty="0" err="1" smtClean="0"/>
              <a:t>sa</a:t>
            </a:r>
            <a:r>
              <a:rPr lang="en-US" sz="3800" dirty="0" smtClean="0"/>
              <a:t> </a:t>
            </a:r>
            <a:r>
              <a:rPr lang="en-US" sz="3800" dirty="0" err="1" smtClean="0"/>
              <a:t>ostalim</a:t>
            </a:r>
            <a:r>
              <a:rPr lang="en-US" sz="3800" dirty="0" smtClean="0"/>
              <a:t> </a:t>
            </a:r>
            <a:r>
              <a:rPr lang="en-US" sz="3800" dirty="0" err="1" smtClean="0"/>
              <a:t>mafijaškim</a:t>
            </a:r>
            <a:r>
              <a:rPr lang="en-US" sz="3800" dirty="0" smtClean="0"/>
              <a:t> </a:t>
            </a:r>
            <a:r>
              <a:rPr lang="en-US" sz="3800" dirty="0" err="1" smtClean="0"/>
              <a:t>organizacijama</a:t>
            </a:r>
            <a:r>
              <a:rPr lang="en-US" sz="3800" dirty="0" smtClean="0"/>
              <a:t> u </a:t>
            </a:r>
            <a:r>
              <a:rPr lang="en-US" sz="3800" dirty="0" err="1" smtClean="0"/>
              <a:t>Italiji</a:t>
            </a:r>
            <a:r>
              <a:rPr lang="en-US" sz="3800" dirty="0" smtClean="0"/>
              <a:t>, </a:t>
            </a:r>
            <a:r>
              <a:rPr lang="en-US" sz="3800" dirty="0" err="1" smtClean="0"/>
              <a:t>kao</a:t>
            </a:r>
            <a:r>
              <a:rPr lang="en-US" sz="3800" dirty="0" smtClean="0"/>
              <a:t> </a:t>
            </a:r>
            <a:r>
              <a:rPr lang="en-US" sz="3800" dirty="0" err="1" smtClean="0"/>
              <a:t>što</a:t>
            </a:r>
            <a:r>
              <a:rPr lang="en-US" sz="3800" dirty="0" smtClean="0"/>
              <a:t> je </a:t>
            </a:r>
            <a:r>
              <a:rPr lang="sr-Latn-RS" sz="3800" dirty="0" smtClean="0"/>
              <a:t>Ndrangeta </a:t>
            </a:r>
            <a:r>
              <a:rPr lang="en-US" sz="3800" dirty="0" smtClean="0"/>
              <a:t>u </a:t>
            </a:r>
            <a:r>
              <a:rPr lang="sr-Latn-RS" sz="3800" dirty="0" smtClean="0"/>
              <a:t>Kalabriji</a:t>
            </a:r>
            <a:r>
              <a:rPr lang="en-US" sz="3800" dirty="0" smtClean="0"/>
              <a:t>, </a:t>
            </a:r>
            <a:r>
              <a:rPr lang="sr-Latn-RS" sz="3800" dirty="0" smtClean="0"/>
              <a:t>Kamora </a:t>
            </a:r>
            <a:r>
              <a:rPr lang="en-US" sz="3800" dirty="0" smtClean="0"/>
              <a:t>u </a:t>
            </a:r>
            <a:r>
              <a:rPr lang="sr-Latn-RS" sz="3800" dirty="0" smtClean="0"/>
              <a:t>Kampanji</a:t>
            </a:r>
            <a:r>
              <a:rPr lang="en-US" sz="3800" dirty="0" smtClean="0"/>
              <a:t> </a:t>
            </a:r>
            <a:r>
              <a:rPr lang="en-US" sz="3800" dirty="0" err="1" smtClean="0"/>
              <a:t>ili</a:t>
            </a:r>
            <a:r>
              <a:rPr lang="en-US" sz="3800" dirty="0" smtClean="0"/>
              <a:t> </a:t>
            </a:r>
            <a:r>
              <a:rPr lang="sr-Latn-RS" sz="3800" dirty="0" smtClean="0"/>
              <a:t>Sakra korona unita </a:t>
            </a:r>
            <a:r>
              <a:rPr lang="en-US" sz="3800" dirty="0" smtClean="0"/>
              <a:t>u </a:t>
            </a:r>
            <a:r>
              <a:rPr lang="sr-Latn-RS" sz="3800" dirty="0" smtClean="0"/>
              <a:t>Apuliji</a:t>
            </a:r>
            <a:endParaRPr lang="sr-Latn-RS" dirty="0" smtClean="0"/>
          </a:p>
          <a:p>
            <a:endParaRPr lang="sr-Latn-RS" dirty="0" smtClean="0"/>
          </a:p>
          <a:p>
            <a:r>
              <a:rPr lang="en-US" sz="4000" dirty="0" smtClean="0">
                <a:hlinkClick r:id="rId3"/>
              </a:rPr>
              <a:t>https://www.youtube.com/watch?v=xiaJGrm15xw</a:t>
            </a:r>
            <a:endParaRPr lang="en-US" sz="4000" dirty="0"/>
          </a:p>
        </p:txBody>
      </p:sp>
    </p:spTree>
  </p:cSld>
  <p:clrMapOvr>
    <a:masterClrMapping/>
  </p:clrMapOvr>
  <p:transition>
    <p:cover dir="r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08_MAFIA_1.jpg"/>
          <p:cNvPicPr>
            <a:picLocks noGrp="1" noChangeAspect="1"/>
          </p:cNvPicPr>
          <p:nvPr>
            <p:ph sz="quarter" idx="4294967295"/>
          </p:nvPr>
        </p:nvPicPr>
        <p:blipFill>
          <a:blip r:embed="rId2"/>
          <a:stretch>
            <a:fillRect/>
          </a:stretch>
        </p:blipFill>
        <p:spPr>
          <a:xfrm>
            <a:off x="214282" y="285728"/>
            <a:ext cx="6767513" cy="4572000"/>
          </a:xfrm>
        </p:spPr>
      </p:pic>
      <p:sp>
        <p:nvSpPr>
          <p:cNvPr id="5" name="TextBox 4"/>
          <p:cNvSpPr txBox="1"/>
          <p:nvPr/>
        </p:nvSpPr>
        <p:spPr>
          <a:xfrm>
            <a:off x="1214414" y="5072075"/>
            <a:ext cx="514353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RS" dirty="0" smtClean="0"/>
              <a:t>Tomazo Bušeta, čovek koga sicilijanska mafija nije mogla da ubije. </a:t>
            </a:r>
            <a:r>
              <a:rPr lang="en-US" dirty="0" smtClean="0"/>
              <a:t>P</a:t>
            </a:r>
            <a:r>
              <a:rPr lang="sr-Latn-RS" dirty="0" smtClean="0"/>
              <a:t>rvi je progovorio o omerti, unutrašnjem funkcionisanju organizacije i postao informator.</a:t>
            </a:r>
            <a:endParaRPr lang="en-US" dirty="0"/>
          </a:p>
        </p:txBody>
      </p:sp>
    </p:spTree>
  </p:cSld>
  <p:clrMapOvr>
    <a:masterClrMapping/>
  </p:clrMapOvr>
  <p:transition>
    <p:cover dir="r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 smtClean="0"/>
              <a:t>‘Ndrangheta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r>
              <a:rPr lang="it-IT" sz="3200" dirty="0" smtClean="0"/>
              <a:t>’Ndrangeta poznata i kao porodica Montalbano </a:t>
            </a:r>
            <a:r>
              <a:rPr lang="sr-Latn-RS" sz="3200" dirty="0" smtClean="0"/>
              <a:t>, </a:t>
            </a:r>
            <a:r>
              <a:rPr lang="it-IT" sz="3200" dirty="0" smtClean="0"/>
              <a:t>la Santa i Pičoterija </a:t>
            </a:r>
            <a:r>
              <a:rPr lang="sr-Latn-RS" sz="3200" dirty="0" smtClean="0"/>
              <a:t>.</a:t>
            </a:r>
          </a:p>
          <a:p>
            <a:r>
              <a:rPr lang="pl-PL" sz="3200" dirty="0" smtClean="0"/>
              <a:t>Sedište je u Kalabriji u Italiji</a:t>
            </a:r>
          </a:p>
          <a:p>
            <a:r>
              <a:rPr lang="pl-PL" sz="3200" dirty="0" smtClean="0"/>
              <a:t>Postala najmoćnija kriminalna organizacija krajem XX i početkom XXI veka.</a:t>
            </a:r>
          </a:p>
          <a:p>
            <a:r>
              <a:rPr lang="sr-Latn-RS" sz="3200" dirty="0" smtClean="0"/>
              <a:t>V</a:t>
            </a:r>
            <a:r>
              <a:rPr lang="en-US" sz="3200" dirty="0" err="1" smtClean="0"/>
              <a:t>ezuje</a:t>
            </a:r>
            <a:r>
              <a:rPr lang="en-US" sz="3200" dirty="0" smtClean="0"/>
              <a:t> </a:t>
            </a:r>
            <a:r>
              <a:rPr lang="sr-Latn-RS" sz="3200" dirty="0" smtClean="0"/>
              <a:t>se </a:t>
            </a:r>
            <a:r>
              <a:rPr lang="en-US" sz="3200" dirty="0" err="1" smtClean="0"/>
              <a:t>za</a:t>
            </a:r>
            <a:r>
              <a:rPr lang="en-US" sz="3200" dirty="0" smtClean="0"/>
              <a:t> </a:t>
            </a:r>
            <a:r>
              <a:rPr lang="en-US" sz="3200" dirty="0" err="1" smtClean="0"/>
              <a:t>Koza</a:t>
            </a:r>
            <a:r>
              <a:rPr lang="en-US" sz="3200" dirty="0" smtClean="0"/>
              <a:t> </a:t>
            </a:r>
            <a:r>
              <a:rPr lang="en-US" sz="3200" dirty="0" err="1" smtClean="0"/>
              <a:t>nostru</a:t>
            </a:r>
            <a:r>
              <a:rPr lang="en-US" sz="3200" dirty="0" smtClean="0"/>
              <a:t> </a:t>
            </a:r>
            <a:r>
              <a:rPr lang="en-US" sz="3200" dirty="0" err="1" smtClean="0"/>
              <a:t>zbog</a:t>
            </a:r>
            <a:r>
              <a:rPr lang="en-US" sz="3200" dirty="0" smtClean="0"/>
              <a:t> </a:t>
            </a:r>
            <a:r>
              <a:rPr lang="en-US" sz="3200" dirty="0" err="1" smtClean="0"/>
              <a:t>geografske</a:t>
            </a:r>
            <a:r>
              <a:rPr lang="en-US" sz="3200" dirty="0" smtClean="0"/>
              <a:t> </a:t>
            </a:r>
            <a:r>
              <a:rPr lang="en-US" sz="3200" dirty="0" err="1" smtClean="0"/>
              <a:t>blizine</a:t>
            </a:r>
            <a:r>
              <a:rPr lang="en-US" sz="3200" dirty="0" smtClean="0"/>
              <a:t>,</a:t>
            </a:r>
            <a:r>
              <a:rPr lang="sr-Latn-RS" sz="3200" dirty="0" smtClean="0"/>
              <a:t> ali posluje nezavisno od nje.</a:t>
            </a:r>
            <a:endParaRPr lang="pl-PL" sz="3200" dirty="0" smtClean="0"/>
          </a:p>
          <a:p>
            <a:endParaRPr lang="en-US" sz="3200" dirty="0"/>
          </a:p>
        </p:txBody>
      </p:sp>
    </p:spTree>
  </p:cSld>
  <p:clrMapOvr>
    <a:masterClrMapping/>
  </p:clrMapOvr>
  <p:transition>
    <p:cover dir="r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sr-Latn-RS" sz="3500" dirty="0" smtClean="0"/>
              <a:t>P</a:t>
            </a:r>
            <a:r>
              <a:rPr lang="en-US" sz="3500" dirty="0" err="1" smtClean="0"/>
              <a:t>rocenjuj</a:t>
            </a:r>
            <a:r>
              <a:rPr lang="sr-Latn-RS" sz="3500" dirty="0" smtClean="0"/>
              <a:t>e se</a:t>
            </a:r>
            <a:r>
              <a:rPr lang="en-US" sz="3500" dirty="0" smtClean="0"/>
              <a:t> </a:t>
            </a:r>
            <a:r>
              <a:rPr lang="en-US" sz="3500" dirty="0" err="1" smtClean="0"/>
              <a:t>da</a:t>
            </a:r>
            <a:r>
              <a:rPr lang="en-US" sz="3500" dirty="0" smtClean="0"/>
              <a:t> </a:t>
            </a:r>
            <a:r>
              <a:rPr lang="en-US" sz="3500" dirty="0" err="1" smtClean="0"/>
              <a:t>trgovinom</a:t>
            </a:r>
            <a:r>
              <a:rPr lang="en-US" sz="3500" dirty="0" smtClean="0"/>
              <a:t> </a:t>
            </a:r>
            <a:r>
              <a:rPr lang="en-US" sz="3500" dirty="0" err="1" smtClean="0"/>
              <a:t>drogom</a:t>
            </a:r>
            <a:r>
              <a:rPr lang="en-US" sz="3500" dirty="0" smtClean="0"/>
              <a:t>, </a:t>
            </a:r>
            <a:r>
              <a:rPr lang="en-US" sz="3500" dirty="0" err="1" smtClean="0"/>
              <a:t>iznudom</a:t>
            </a:r>
            <a:r>
              <a:rPr lang="en-US" sz="3500" dirty="0" smtClean="0"/>
              <a:t> </a:t>
            </a:r>
            <a:r>
              <a:rPr lang="en-US" sz="3500" dirty="0" err="1" smtClean="0"/>
              <a:t>i</a:t>
            </a:r>
            <a:r>
              <a:rPr lang="en-US" sz="3500" dirty="0" smtClean="0"/>
              <a:t> </a:t>
            </a:r>
            <a:r>
              <a:rPr lang="en-US" sz="3500" dirty="0" err="1" smtClean="0"/>
              <a:t>pranjem</a:t>
            </a:r>
            <a:r>
              <a:rPr lang="en-US" sz="3500" dirty="0" smtClean="0"/>
              <a:t> </a:t>
            </a:r>
            <a:r>
              <a:rPr lang="en-US" sz="3500" dirty="0" err="1" smtClean="0"/>
              <a:t>novca</a:t>
            </a:r>
            <a:r>
              <a:rPr lang="en-US" sz="3500" dirty="0" smtClean="0"/>
              <a:t> </a:t>
            </a:r>
            <a:r>
              <a:rPr lang="en-US" sz="3500" dirty="0" err="1" smtClean="0"/>
              <a:t>organizacija</a:t>
            </a:r>
            <a:r>
              <a:rPr lang="en-US" sz="3500" dirty="0" smtClean="0"/>
              <a:t> </a:t>
            </a:r>
            <a:r>
              <a:rPr lang="en-US" sz="3500" dirty="0" err="1" smtClean="0"/>
              <a:t>čini</a:t>
            </a:r>
            <a:r>
              <a:rPr lang="en-US" sz="3500" dirty="0" smtClean="0"/>
              <a:t> </a:t>
            </a:r>
            <a:r>
              <a:rPr lang="en-US" sz="3500" dirty="0" err="1" smtClean="0"/>
              <a:t>najmanje</a:t>
            </a:r>
            <a:r>
              <a:rPr lang="en-US" sz="3500" dirty="0" smtClean="0"/>
              <a:t> 3 % BDP </a:t>
            </a:r>
            <a:r>
              <a:rPr lang="en-US" sz="3500" dirty="0" err="1" smtClean="0"/>
              <a:t>Italije</a:t>
            </a:r>
            <a:r>
              <a:rPr lang="en-US" sz="3500" dirty="0" smtClean="0"/>
              <a:t>.</a:t>
            </a:r>
            <a:endParaRPr lang="sr-Latn-RS" sz="3500" dirty="0" smtClean="0"/>
          </a:p>
          <a:p>
            <a:endParaRPr lang="sr-Latn-RS" sz="3500" dirty="0" smtClean="0"/>
          </a:p>
          <a:p>
            <a:endParaRPr lang="sr-Latn-RS" dirty="0" smtClean="0"/>
          </a:p>
          <a:p>
            <a:endParaRPr lang="sr-Latn-RS" dirty="0" smtClean="0"/>
          </a:p>
          <a:p>
            <a:endParaRPr lang="sr-Latn-RS" dirty="0" smtClean="0"/>
          </a:p>
          <a:p>
            <a:endParaRPr lang="sr-Latn-RS" dirty="0" smtClean="0"/>
          </a:p>
          <a:p>
            <a:endParaRPr lang="sr-Latn-RS" dirty="0" smtClean="0"/>
          </a:p>
          <a:p>
            <a:endParaRPr lang="sr-Latn-RS" dirty="0" smtClean="0"/>
          </a:p>
          <a:p>
            <a:endParaRPr lang="en-US" dirty="0" smtClean="0"/>
          </a:p>
          <a:p>
            <a:r>
              <a:rPr lang="en-US" dirty="0" smtClean="0">
                <a:hlinkClick r:id="rId3"/>
              </a:rPr>
              <a:t>https://www.youtube.com/watch?v=r9VCHEJeO0I</a:t>
            </a:r>
            <a:endParaRPr lang="en-US" dirty="0"/>
          </a:p>
        </p:txBody>
      </p:sp>
    </p:spTree>
  </p:cSld>
  <p:clrMapOvr>
    <a:masterClrMapping/>
  </p:clrMapOvr>
  <p:transition>
    <p:cover dir="r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 smtClean="0"/>
              <a:t>Camorra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sr-Latn-RS" sz="3200" dirty="0" smtClean="0"/>
              <a:t>V</a:t>
            </a:r>
            <a:r>
              <a:rPr lang="en-US" sz="3200" dirty="0" err="1" smtClean="0"/>
              <a:t>uče</a:t>
            </a:r>
            <a:r>
              <a:rPr lang="en-US" sz="3200" dirty="0" smtClean="0"/>
              <a:t> </a:t>
            </a:r>
            <a:r>
              <a:rPr lang="en-US" sz="3200" dirty="0" err="1" smtClean="0"/>
              <a:t>korene</a:t>
            </a:r>
            <a:r>
              <a:rPr lang="en-US" sz="3200" dirty="0" smtClean="0"/>
              <a:t> </a:t>
            </a:r>
            <a:r>
              <a:rPr lang="en-US" sz="3200" dirty="0" err="1" smtClean="0"/>
              <a:t>iz</a:t>
            </a:r>
            <a:r>
              <a:rPr lang="en-US" sz="3200" dirty="0" smtClean="0"/>
              <a:t> </a:t>
            </a:r>
            <a:r>
              <a:rPr lang="sr-Latn-RS" sz="3200" dirty="0" smtClean="0"/>
              <a:t>XVIII</a:t>
            </a:r>
            <a:r>
              <a:rPr lang="en-US" sz="3200" dirty="0" smtClean="0"/>
              <a:t> </a:t>
            </a:r>
            <a:r>
              <a:rPr lang="en-US" sz="3200" dirty="0" err="1" smtClean="0"/>
              <a:t>veka</a:t>
            </a:r>
            <a:r>
              <a:rPr lang="sr-Latn-RS" sz="3200" dirty="0" smtClean="0"/>
              <a:t>.</a:t>
            </a:r>
          </a:p>
          <a:p>
            <a:r>
              <a:rPr lang="vi-VN" sz="3200" dirty="0" smtClean="0"/>
              <a:t>Kamora za razliku od sicilijanske </a:t>
            </a:r>
            <a:r>
              <a:rPr lang="sr-Latn-RS" sz="3200" dirty="0" smtClean="0"/>
              <a:t>mafije</a:t>
            </a:r>
            <a:r>
              <a:rPr lang="vi-VN" sz="3200" dirty="0" smtClean="0"/>
              <a:t> nema centralizovanu strukturu, nego se sastoji od više nezavinskih kriminalnih bratstava koja se ponekad i međusobno sukobljavaju.</a:t>
            </a:r>
            <a:endParaRPr lang="sr-Latn-RS" sz="3200" dirty="0" smtClean="0"/>
          </a:p>
          <a:p>
            <a:r>
              <a:rPr lang="en-US" sz="3200" dirty="0" smtClean="0"/>
              <a:t>Danas se </a:t>
            </a:r>
            <a:r>
              <a:rPr lang="en-US" sz="3200" dirty="0" err="1" smtClean="0"/>
              <a:t>procenjuje</a:t>
            </a:r>
            <a:r>
              <a:rPr lang="en-US" sz="3200" dirty="0" smtClean="0"/>
              <a:t> </a:t>
            </a:r>
            <a:r>
              <a:rPr lang="en-US" sz="3200" dirty="0" err="1" smtClean="0"/>
              <a:t>da</a:t>
            </a:r>
            <a:r>
              <a:rPr lang="en-US" sz="3200" dirty="0" smtClean="0"/>
              <a:t> </a:t>
            </a:r>
            <a:r>
              <a:rPr lang="en-US" sz="3200" dirty="0" err="1" smtClean="0"/>
              <a:t>Kamora</a:t>
            </a:r>
            <a:r>
              <a:rPr lang="en-US" sz="3200" dirty="0" smtClean="0"/>
              <a:t> </a:t>
            </a:r>
            <a:r>
              <a:rPr lang="en-US" sz="3200" dirty="0" err="1" smtClean="0"/>
              <a:t>ima</a:t>
            </a:r>
            <a:r>
              <a:rPr lang="en-US" sz="3200" dirty="0" smtClean="0"/>
              <a:t> 111 </a:t>
            </a:r>
            <a:r>
              <a:rPr lang="en-US" sz="3200" dirty="0" err="1" smtClean="0"/>
              <a:t>kriminalnih</a:t>
            </a:r>
            <a:r>
              <a:rPr lang="en-US" sz="3200" dirty="0" smtClean="0"/>
              <a:t> </a:t>
            </a:r>
            <a:r>
              <a:rPr lang="en-US" sz="3200" dirty="0" err="1" smtClean="0"/>
              <a:t>bratstava</a:t>
            </a:r>
            <a:r>
              <a:rPr lang="en-US" sz="3200" dirty="0" smtClean="0"/>
              <a:t> </a:t>
            </a:r>
            <a:r>
              <a:rPr lang="en-US" sz="3200" dirty="0" err="1" smtClean="0"/>
              <a:t>sa</a:t>
            </a:r>
            <a:r>
              <a:rPr lang="en-US" sz="3200" dirty="0" smtClean="0"/>
              <a:t> </a:t>
            </a:r>
            <a:r>
              <a:rPr lang="en-US" sz="3200" dirty="0" err="1" smtClean="0"/>
              <a:t>preko</a:t>
            </a:r>
            <a:r>
              <a:rPr lang="en-US" sz="3200" dirty="0" smtClean="0"/>
              <a:t> 6.700 </a:t>
            </a:r>
            <a:r>
              <a:rPr lang="en-US" sz="3200" dirty="0" err="1" smtClean="0"/>
              <a:t>članova</a:t>
            </a:r>
            <a:r>
              <a:rPr lang="en-US" sz="3200" dirty="0" smtClean="0"/>
              <a:t> u </a:t>
            </a:r>
            <a:r>
              <a:rPr lang="en-US" sz="3200" dirty="0" err="1" smtClean="0"/>
              <a:t>Napulju</a:t>
            </a:r>
            <a:r>
              <a:rPr lang="en-US" sz="3200" dirty="0" smtClean="0"/>
              <a:t> </a:t>
            </a:r>
            <a:r>
              <a:rPr lang="en-US" sz="3200" dirty="0" err="1" smtClean="0"/>
              <a:t>i</a:t>
            </a:r>
            <a:r>
              <a:rPr lang="en-US" sz="3200" dirty="0" smtClean="0"/>
              <a:t> </a:t>
            </a:r>
            <a:r>
              <a:rPr lang="en-US" sz="3200" dirty="0" err="1" smtClean="0"/>
              <a:t>bližoj</a:t>
            </a:r>
            <a:r>
              <a:rPr lang="en-US" sz="3200" dirty="0" smtClean="0"/>
              <a:t> </a:t>
            </a:r>
            <a:r>
              <a:rPr lang="en-US" sz="3200" dirty="0" err="1" smtClean="0"/>
              <a:t>okolini</a:t>
            </a:r>
            <a:r>
              <a:rPr lang="en-US" sz="3200" dirty="0" smtClean="0"/>
              <a:t>.</a:t>
            </a:r>
            <a:endParaRPr lang="sr-Latn-RS" sz="3200" dirty="0" smtClean="0"/>
          </a:p>
          <a:p>
            <a:r>
              <a:rPr lang="en-US" sz="3200" dirty="0" err="1" smtClean="0"/>
              <a:t>Stanovnici</a:t>
            </a:r>
            <a:r>
              <a:rPr lang="en-US" sz="3200" dirty="0" smtClean="0"/>
              <a:t> </a:t>
            </a:r>
            <a:r>
              <a:rPr lang="en-US" sz="3200" dirty="0" err="1" smtClean="0"/>
              <a:t>područja</a:t>
            </a:r>
            <a:r>
              <a:rPr lang="en-US" sz="3200" dirty="0" smtClean="0"/>
              <a:t> </a:t>
            </a:r>
            <a:r>
              <a:rPr lang="en-US" sz="3200" dirty="0" err="1" smtClean="0"/>
              <a:t>zahvaćenih</a:t>
            </a:r>
            <a:r>
              <a:rPr lang="en-US" sz="3200" dirty="0" smtClean="0"/>
              <a:t> </a:t>
            </a:r>
            <a:r>
              <a:rPr lang="en-US" sz="3200" dirty="0" err="1" smtClean="0"/>
              <a:t>organizovanim</a:t>
            </a:r>
            <a:r>
              <a:rPr lang="en-US" sz="3200" dirty="0" smtClean="0"/>
              <a:t> </a:t>
            </a:r>
            <a:r>
              <a:rPr lang="en-US" sz="3200" dirty="0" err="1" smtClean="0"/>
              <a:t>kriminalom</a:t>
            </a:r>
            <a:r>
              <a:rPr lang="en-US" sz="3200" dirty="0" smtClean="0"/>
              <a:t> </a:t>
            </a:r>
            <a:r>
              <a:rPr lang="en-US" sz="3200" dirty="0" err="1" smtClean="0"/>
              <a:t>su</a:t>
            </a:r>
            <a:r>
              <a:rPr lang="en-US" sz="3200" dirty="0" smtClean="0"/>
              <a:t> </a:t>
            </a:r>
            <a:r>
              <a:rPr lang="en-US" sz="3200" dirty="0" err="1" smtClean="0"/>
              <a:t>najsiromašniji</a:t>
            </a:r>
            <a:r>
              <a:rPr lang="en-US" sz="3200" dirty="0" smtClean="0"/>
              <a:t> u </a:t>
            </a:r>
            <a:r>
              <a:rPr lang="en-US" sz="3200" dirty="0" err="1" smtClean="0"/>
              <a:t>Italiji</a:t>
            </a:r>
            <a:r>
              <a:rPr lang="en-US" sz="3200" dirty="0" smtClean="0"/>
              <a:t>.</a:t>
            </a:r>
            <a:endParaRPr lang="en-US" sz="3200" dirty="0"/>
          </a:p>
        </p:txBody>
      </p:sp>
    </p:spTree>
  </p:cSld>
  <p:clrMapOvr>
    <a:masterClrMapping/>
  </p:clrMapOvr>
  <p:transition>
    <p:cover dir="r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 smtClean="0"/>
              <a:t>Yakuza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sr-Latn-RS" sz="2800" dirty="0" smtClean="0"/>
              <a:t>P</a:t>
            </a:r>
            <a:r>
              <a:rPr lang="vi-VN" sz="2800" dirty="0" smtClean="0"/>
              <a:t>oznate i kao gokudo </a:t>
            </a:r>
            <a:endParaRPr lang="sr-Latn-RS" sz="2800" dirty="0" smtClean="0"/>
          </a:p>
          <a:p>
            <a:r>
              <a:rPr lang="en-US" sz="2800" dirty="0" err="1" smtClean="0"/>
              <a:t>Ime</a:t>
            </a:r>
            <a:r>
              <a:rPr lang="en-US" sz="2800" dirty="0" smtClean="0"/>
              <a:t> </a:t>
            </a:r>
            <a:r>
              <a:rPr lang="en-US" sz="2800" dirty="0" err="1" smtClean="0"/>
              <a:t>su</a:t>
            </a:r>
            <a:r>
              <a:rPr lang="en-US" sz="2800" dirty="0" smtClean="0"/>
              <a:t> </a:t>
            </a:r>
            <a:r>
              <a:rPr lang="en-US" sz="2800" dirty="0" err="1" smtClean="0"/>
              <a:t>dobili</a:t>
            </a:r>
            <a:r>
              <a:rPr lang="en-US" sz="2800" dirty="0" smtClean="0"/>
              <a:t> </a:t>
            </a:r>
            <a:r>
              <a:rPr lang="en-US" sz="2800" dirty="0" err="1" smtClean="0"/>
              <a:t>po</a:t>
            </a:r>
            <a:r>
              <a:rPr lang="en-US" sz="2800" dirty="0" smtClean="0"/>
              <a:t> </a:t>
            </a:r>
            <a:r>
              <a:rPr lang="en-US" sz="2800" dirty="0" err="1" smtClean="0"/>
              <a:t>popularnoj</a:t>
            </a:r>
            <a:r>
              <a:rPr lang="en-US" sz="2800" dirty="0" smtClean="0"/>
              <a:t> </a:t>
            </a:r>
            <a:r>
              <a:rPr lang="en-US" sz="2800" dirty="0" err="1" smtClean="0"/>
              <a:t>igri</a:t>
            </a:r>
            <a:r>
              <a:rPr lang="en-US" sz="2800" dirty="0" smtClean="0"/>
              <a:t> </a:t>
            </a:r>
            <a:r>
              <a:rPr lang="en-US" sz="2800" dirty="0" err="1" smtClean="0"/>
              <a:t>kartama</a:t>
            </a:r>
            <a:r>
              <a:rPr lang="en-US" sz="2800" dirty="0" smtClean="0"/>
              <a:t> </a:t>
            </a:r>
            <a:r>
              <a:rPr lang="en-US" sz="2800" dirty="0" err="1" smtClean="0"/>
              <a:t>hanafuda</a:t>
            </a:r>
            <a:r>
              <a:rPr lang="en-US" sz="2800" dirty="0" smtClean="0"/>
              <a:t>, </a:t>
            </a:r>
            <a:r>
              <a:rPr lang="en-US" sz="2800" dirty="0" err="1" smtClean="0"/>
              <a:t>odnosno</a:t>
            </a:r>
            <a:r>
              <a:rPr lang="en-US" sz="2800" dirty="0" smtClean="0"/>
              <a:t> </a:t>
            </a:r>
            <a:r>
              <a:rPr lang="en-US" sz="2800" dirty="0" err="1" smtClean="0"/>
              <a:t>najlošijoj</a:t>
            </a:r>
            <a:r>
              <a:rPr lang="en-US" sz="2800" dirty="0" smtClean="0"/>
              <a:t> </a:t>
            </a:r>
            <a:r>
              <a:rPr lang="en-US" sz="2800" dirty="0" err="1" smtClean="0"/>
              <a:t>kombinaciji</a:t>
            </a:r>
            <a:r>
              <a:rPr lang="en-US" sz="2800" dirty="0" smtClean="0"/>
              <a:t> </a:t>
            </a:r>
            <a:r>
              <a:rPr lang="en-US" sz="2800" dirty="0" err="1" smtClean="0"/>
              <a:t>koju</a:t>
            </a:r>
            <a:r>
              <a:rPr lang="en-US" sz="2800" dirty="0" smtClean="0"/>
              <a:t> </a:t>
            </a:r>
            <a:r>
              <a:rPr lang="en-US" sz="2800" dirty="0" err="1" smtClean="0"/>
              <a:t>igrač</a:t>
            </a:r>
            <a:r>
              <a:rPr lang="en-US" sz="2800" dirty="0" smtClean="0"/>
              <a:t> </a:t>
            </a:r>
            <a:r>
              <a:rPr lang="en-US" sz="2800" dirty="0" err="1" smtClean="0"/>
              <a:t>može</a:t>
            </a:r>
            <a:r>
              <a:rPr lang="en-US" sz="2800" dirty="0" smtClean="0"/>
              <a:t> </a:t>
            </a:r>
            <a:r>
              <a:rPr lang="en-US" sz="2800" dirty="0" err="1" smtClean="0"/>
              <a:t>da</a:t>
            </a:r>
            <a:r>
              <a:rPr lang="en-US" sz="2800" dirty="0" smtClean="0"/>
              <a:t> </a:t>
            </a:r>
            <a:r>
              <a:rPr lang="en-US" sz="2800" dirty="0" err="1" smtClean="0"/>
              <a:t>izvuče</a:t>
            </a:r>
            <a:r>
              <a:rPr lang="en-US" sz="2800" dirty="0" smtClean="0"/>
              <a:t>: 8 (</a:t>
            </a:r>
            <a:r>
              <a:rPr lang="en-US" sz="2800" dirty="0" err="1" smtClean="0"/>
              <a:t>ja</a:t>
            </a:r>
            <a:r>
              <a:rPr lang="en-US" sz="2800" dirty="0" smtClean="0"/>
              <a:t>), 9 (</a:t>
            </a:r>
            <a:r>
              <a:rPr lang="en-US" sz="2800" dirty="0" err="1" smtClean="0"/>
              <a:t>ku</a:t>
            </a:r>
            <a:r>
              <a:rPr lang="en-US" sz="2800" dirty="0" smtClean="0"/>
              <a:t>) </a:t>
            </a:r>
            <a:r>
              <a:rPr lang="en-US" sz="2800" dirty="0" err="1" smtClean="0"/>
              <a:t>i</a:t>
            </a:r>
            <a:r>
              <a:rPr lang="en-US" sz="2800" dirty="0" smtClean="0"/>
              <a:t> 3 (</a:t>
            </a:r>
            <a:r>
              <a:rPr lang="en-US" sz="2800" dirty="0" err="1" smtClean="0"/>
              <a:t>sa</a:t>
            </a:r>
            <a:r>
              <a:rPr lang="en-US" sz="2800" dirty="0" smtClean="0"/>
              <a:t>) </a:t>
            </a:r>
            <a:r>
              <a:rPr lang="en-US" sz="2800" dirty="0" err="1" smtClean="0"/>
              <a:t>što</a:t>
            </a:r>
            <a:r>
              <a:rPr lang="en-US" sz="2800" dirty="0" smtClean="0"/>
              <a:t> u </a:t>
            </a:r>
            <a:r>
              <a:rPr lang="en-US" sz="2800" dirty="0" err="1" smtClean="0"/>
              <a:t>bukvalnom</a:t>
            </a:r>
            <a:r>
              <a:rPr lang="en-US" sz="2800" dirty="0" smtClean="0"/>
              <a:t> </a:t>
            </a:r>
            <a:r>
              <a:rPr lang="en-US" sz="2800" dirty="0" err="1" smtClean="0"/>
              <a:t>prevodu</a:t>
            </a:r>
            <a:r>
              <a:rPr lang="en-US" sz="2800" dirty="0" smtClean="0"/>
              <a:t> </a:t>
            </a:r>
            <a:r>
              <a:rPr lang="en-US" sz="2800" dirty="0" err="1" smtClean="0"/>
              <a:t>znači</a:t>
            </a:r>
            <a:r>
              <a:rPr lang="en-US" sz="2800" dirty="0" smtClean="0"/>
              <a:t> </a:t>
            </a:r>
            <a:r>
              <a:rPr lang="en-US" sz="2800" dirty="0" err="1" smtClean="0"/>
              <a:t>beznačajno</a:t>
            </a:r>
            <a:r>
              <a:rPr lang="en-US" sz="2800" dirty="0" smtClean="0"/>
              <a:t>, pa </a:t>
            </a:r>
            <a:r>
              <a:rPr lang="en-US" sz="2800" dirty="0" err="1" smtClean="0"/>
              <a:t>ih</a:t>
            </a:r>
            <a:r>
              <a:rPr lang="en-US" sz="2800" dirty="0" smtClean="0"/>
              <a:t> u </a:t>
            </a:r>
            <a:r>
              <a:rPr lang="sr-Latn-RS" sz="2800" dirty="0" smtClean="0"/>
              <a:t>Japanu</a:t>
            </a:r>
            <a:r>
              <a:rPr lang="en-US" sz="2800" dirty="0" smtClean="0"/>
              <a:t> </a:t>
            </a:r>
            <a:r>
              <a:rPr lang="en-US" sz="2800" dirty="0" err="1" smtClean="0"/>
              <a:t>zovu</a:t>
            </a:r>
            <a:r>
              <a:rPr lang="en-US" sz="2800" dirty="0" smtClean="0"/>
              <a:t> </a:t>
            </a:r>
            <a:r>
              <a:rPr lang="en-US" sz="2800" dirty="0" err="1" smtClean="0"/>
              <a:t>i</a:t>
            </a:r>
            <a:r>
              <a:rPr lang="en-US" sz="2800" dirty="0" smtClean="0"/>
              <a:t> 893</a:t>
            </a:r>
            <a:r>
              <a:rPr lang="sr-Latn-RS" sz="2800" dirty="0" smtClean="0"/>
              <a:t>.</a:t>
            </a:r>
          </a:p>
          <a:p>
            <a:r>
              <a:rPr lang="sr-Latn-RS" sz="2800" dirty="0" smtClean="0"/>
              <a:t>Najbrojnija kriminalna organizacija na svetu.</a:t>
            </a:r>
          </a:p>
          <a:p>
            <a:r>
              <a:rPr lang="en-US" sz="2800" dirty="0" err="1" smtClean="0"/>
              <a:t>Poreklo</a:t>
            </a:r>
            <a:r>
              <a:rPr lang="en-US" sz="2800" dirty="0" smtClean="0"/>
              <a:t> </a:t>
            </a:r>
            <a:r>
              <a:rPr lang="en-US" sz="2800" dirty="0" err="1" smtClean="0"/>
              <a:t>jakuza</a:t>
            </a:r>
            <a:r>
              <a:rPr lang="en-US" sz="2800" dirty="0" smtClean="0"/>
              <a:t> </a:t>
            </a:r>
            <a:r>
              <a:rPr lang="en-US" sz="2800" dirty="0" err="1" smtClean="0"/>
              <a:t>leži</a:t>
            </a:r>
            <a:r>
              <a:rPr lang="en-US" sz="2800" dirty="0" smtClean="0"/>
              <a:t> u </a:t>
            </a:r>
            <a:r>
              <a:rPr lang="en-US" sz="2800" dirty="0" err="1" smtClean="0"/>
              <a:t>razbojničkim</a:t>
            </a:r>
            <a:r>
              <a:rPr lang="en-US" sz="2800" dirty="0" smtClean="0"/>
              <a:t> </a:t>
            </a:r>
            <a:r>
              <a:rPr lang="en-US" sz="2800" dirty="0" err="1" smtClean="0"/>
              <a:t>družinama</a:t>
            </a:r>
            <a:r>
              <a:rPr lang="en-US" sz="2800" dirty="0" smtClean="0"/>
              <a:t> </a:t>
            </a:r>
            <a:r>
              <a:rPr lang="en-US" sz="2800" dirty="0" err="1" smtClean="0"/>
              <a:t>takozvanih</a:t>
            </a:r>
            <a:r>
              <a:rPr lang="en-US" sz="2800" dirty="0" smtClean="0"/>
              <a:t> </a:t>
            </a:r>
            <a:r>
              <a:rPr lang="en-US" sz="2800" dirty="0" err="1" smtClean="0"/>
              <a:t>ronina</a:t>
            </a:r>
            <a:r>
              <a:rPr lang="en-US" sz="2800" dirty="0" smtClean="0"/>
              <a:t> </a:t>
            </a:r>
            <a:r>
              <a:rPr lang="en-US" sz="2800" dirty="0" err="1" smtClean="0"/>
              <a:t>tj</a:t>
            </a:r>
            <a:r>
              <a:rPr lang="en-US" sz="2800" dirty="0" smtClean="0"/>
              <a:t>. </a:t>
            </a:r>
            <a:r>
              <a:rPr lang="en-US" sz="2800" dirty="0" err="1" smtClean="0"/>
              <a:t>samuraja</a:t>
            </a:r>
            <a:r>
              <a:rPr lang="en-US" sz="2800" dirty="0" smtClean="0"/>
              <a:t> </a:t>
            </a:r>
            <a:r>
              <a:rPr lang="en-US" sz="2800" dirty="0" err="1" smtClean="0"/>
              <a:t>bez</a:t>
            </a:r>
            <a:r>
              <a:rPr lang="en-US" sz="2800" dirty="0" smtClean="0"/>
              <a:t> </a:t>
            </a:r>
            <a:r>
              <a:rPr lang="en-US" sz="2800" dirty="0" err="1" smtClean="0"/>
              <a:t>gospodara</a:t>
            </a:r>
            <a:r>
              <a:rPr lang="en-US" sz="2800" dirty="0" smtClean="0"/>
              <a:t> </a:t>
            </a:r>
            <a:r>
              <a:rPr lang="en-US" sz="2800" dirty="0" err="1" smtClean="0"/>
              <a:t>koji</a:t>
            </a:r>
            <a:r>
              <a:rPr lang="en-US" sz="2800" dirty="0" smtClean="0"/>
              <a:t> </a:t>
            </a:r>
            <a:r>
              <a:rPr lang="en-US" sz="2800" dirty="0" err="1" smtClean="0"/>
              <a:t>su</a:t>
            </a:r>
            <a:r>
              <a:rPr lang="en-US" sz="2800" dirty="0" smtClean="0"/>
              <a:t> </a:t>
            </a:r>
            <a:r>
              <a:rPr lang="en-US" sz="2800" dirty="0" err="1" smtClean="0"/>
              <a:t>lutali</a:t>
            </a:r>
            <a:r>
              <a:rPr lang="en-US" sz="2800" dirty="0" smtClean="0"/>
              <a:t> </a:t>
            </a:r>
            <a:r>
              <a:rPr lang="en-US" sz="2800" dirty="0" err="1" smtClean="0"/>
              <a:t>i</a:t>
            </a:r>
            <a:r>
              <a:rPr lang="en-US" sz="2800" dirty="0" smtClean="0"/>
              <a:t> </a:t>
            </a:r>
            <a:r>
              <a:rPr lang="en-US" sz="2800" dirty="0" err="1" smtClean="0"/>
              <a:t>pljačkali</a:t>
            </a:r>
            <a:r>
              <a:rPr lang="en-US" sz="2800" dirty="0" smtClean="0"/>
              <a:t> </a:t>
            </a:r>
            <a:r>
              <a:rPr lang="en-US" sz="2800" dirty="0" err="1" smtClean="0"/>
              <a:t>Japanom</a:t>
            </a:r>
            <a:r>
              <a:rPr lang="en-US" sz="2800" dirty="0" smtClean="0"/>
              <a:t>.</a:t>
            </a:r>
            <a:endParaRPr lang="en-US" sz="2800" dirty="0"/>
          </a:p>
        </p:txBody>
      </p:sp>
    </p:spTree>
  </p:cSld>
  <p:clrMapOvr>
    <a:masterClrMapping/>
  </p:clrMapOvr>
  <p:transition>
    <p:cover dir="r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-Beginners-Guide-to-the-Yakuza-featur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8662" y="642918"/>
            <a:ext cx="6858016" cy="411481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000100" y="5072074"/>
            <a:ext cx="635798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dirty="0" smtClean="0"/>
              <a:t>Prepoznaju </a:t>
            </a:r>
            <a:r>
              <a:rPr lang="vi-VN" dirty="0"/>
              <a:t>se po kratko podšišanoj kosi, </a:t>
            </a:r>
            <a:r>
              <a:rPr lang="sr-Latn-RS" dirty="0" smtClean="0">
                <a:latin typeface="Georgia" pitchFamily="18" charset="0"/>
              </a:rPr>
              <a:t>tetovažama</a:t>
            </a:r>
            <a:r>
              <a:rPr lang="vi-VN" dirty="0"/>
              <a:t> po gotovo celom telu (najpopularnije su </a:t>
            </a:r>
            <a:r>
              <a:rPr lang="sr-Latn-RS" dirty="0" smtClean="0">
                <a:latin typeface="Times New Roman" pitchFamily="18" charset="0"/>
                <a:cs typeface="Times New Roman" pitchFamily="18" charset="0"/>
              </a:rPr>
              <a:t>irezumi</a:t>
            </a:r>
            <a:r>
              <a:rPr lang="vi-VN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vi-VN" dirty="0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sr-Latn-RS" dirty="0" smtClean="0">
                <a:latin typeface="Times New Roman" pitchFamily="18" charset="0"/>
                <a:cs typeface="Times New Roman" pitchFamily="18" charset="0"/>
              </a:rPr>
              <a:t> horimono</a:t>
            </a:r>
            <a:r>
              <a:rPr lang="vi-VN" dirty="0" smtClean="0"/>
              <a:t>) </a:t>
            </a:r>
            <a:r>
              <a:rPr lang="vi-VN" dirty="0"/>
              <a:t>i po nedostatku malog prsta na ruci (to ritualno odsecanje se zove jubitsume</a:t>
            </a:r>
            <a:r>
              <a:rPr lang="vi-VN" dirty="0" smtClean="0"/>
              <a:t>).</a:t>
            </a:r>
            <a:r>
              <a:rPr lang="sr-Latn-RS" dirty="0" smtClean="0">
                <a:latin typeface="Georgia" pitchFamily="18" charset="0"/>
              </a:rPr>
              <a:t> P</a:t>
            </a:r>
            <a:r>
              <a:rPr lang="vi-VN" dirty="0" smtClean="0"/>
              <a:t>rilikom </a:t>
            </a:r>
            <a:r>
              <a:rPr lang="vi-VN" dirty="0"/>
              <a:t>prvog prekršaja počinilac mora da odseče vrh malog prsta na levoj ruci i da ga preda svom nadređenom.</a:t>
            </a:r>
          </a:p>
        </p:txBody>
      </p:sp>
    </p:spTree>
  </p:cSld>
  <p:clrMapOvr>
    <a:masterClrMapping/>
  </p:clrMapOvr>
  <p:transition>
    <p:cover dir="r"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 smtClean="0"/>
              <a:t>Trijade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752" y="1357298"/>
            <a:ext cx="8503920" cy="4741750"/>
          </a:xfrm>
        </p:spPr>
        <p:txBody>
          <a:bodyPr>
            <a:normAutofit fontScale="92500"/>
          </a:bodyPr>
          <a:lstStyle/>
          <a:p>
            <a:r>
              <a:rPr lang="en-US" dirty="0" smtClean="0"/>
              <a:t>O</a:t>
            </a:r>
            <a:r>
              <a:rPr lang="sr-Latn-RS" dirty="0" smtClean="0"/>
              <a:t>snovane u XVII veku</a:t>
            </a:r>
          </a:p>
          <a:p>
            <a:r>
              <a:rPr lang="en-US" dirty="0" err="1" smtClean="0"/>
              <a:t>Lokacij</a:t>
            </a:r>
            <a:r>
              <a:rPr lang="sr-Latn-RS" dirty="0" smtClean="0"/>
              <a:t>e u Kini: </a:t>
            </a:r>
            <a:r>
              <a:rPr lang="en-US" dirty="0" err="1" smtClean="0"/>
              <a:t>uglavnom</a:t>
            </a:r>
            <a:r>
              <a:rPr lang="en-US" dirty="0" smtClean="0"/>
              <a:t> </a:t>
            </a:r>
            <a:r>
              <a:rPr lang="sr-Latn-RS" dirty="0" smtClean="0"/>
              <a:t>Šangaj</a:t>
            </a:r>
            <a:r>
              <a:rPr lang="en-US" dirty="0" smtClean="0"/>
              <a:t>, </a:t>
            </a:r>
            <a:r>
              <a:rPr lang="sr-Latn-RS" dirty="0" smtClean="0"/>
              <a:t>Hong Kong</a:t>
            </a:r>
            <a:r>
              <a:rPr lang="en-US" dirty="0" smtClean="0"/>
              <a:t> </a:t>
            </a:r>
            <a:r>
              <a:rPr lang="en-US" dirty="0" err="1" smtClean="0"/>
              <a:t>i</a:t>
            </a:r>
            <a:r>
              <a:rPr lang="en-US" dirty="0" smtClean="0"/>
              <a:t> </a:t>
            </a:r>
            <a:r>
              <a:rPr lang="sr-Latn-RS" dirty="0" smtClean="0"/>
              <a:t>Guanghzou.</a:t>
            </a:r>
          </a:p>
          <a:p>
            <a:r>
              <a:rPr lang="en-US" dirty="0" smtClean="0"/>
              <a:t>Period </a:t>
            </a:r>
            <a:r>
              <a:rPr lang="en-US" dirty="0" err="1" smtClean="0"/>
              <a:t>aktivnosti</a:t>
            </a:r>
            <a:r>
              <a:rPr lang="sr-Latn-RS" dirty="0" smtClean="0"/>
              <a:t>: XVII vek </a:t>
            </a:r>
            <a:r>
              <a:rPr lang="en-US" dirty="0" smtClean="0"/>
              <a:t>– </a:t>
            </a:r>
            <a:r>
              <a:rPr lang="en-US" dirty="0" err="1" smtClean="0"/>
              <a:t>danas</a:t>
            </a:r>
            <a:endParaRPr lang="sr-Latn-RS" dirty="0" smtClean="0"/>
          </a:p>
          <a:p>
            <a:r>
              <a:rPr lang="vi-VN" dirty="0" smtClean="0"/>
              <a:t>Etnički sastav</a:t>
            </a:r>
            <a:r>
              <a:rPr lang="sr-Latn-RS" dirty="0" smtClean="0"/>
              <a:t>: Kinezi</a:t>
            </a:r>
            <a:r>
              <a:rPr lang="vi-VN" dirty="0" smtClean="0"/>
              <a:t>, </a:t>
            </a:r>
            <a:r>
              <a:rPr lang="sr-Latn-RS" dirty="0" smtClean="0"/>
              <a:t>kineski Amerikanci</a:t>
            </a:r>
            <a:r>
              <a:rPr lang="vi-VN" dirty="0" smtClean="0"/>
              <a:t>, </a:t>
            </a:r>
            <a:r>
              <a:rPr lang="sr-Latn-RS" dirty="0" smtClean="0"/>
              <a:t>kineski Kanađani</a:t>
            </a:r>
            <a:r>
              <a:rPr lang="vi-VN" dirty="0" smtClean="0"/>
              <a:t>, </a:t>
            </a:r>
            <a:r>
              <a:rPr lang="sr-Latn-RS" dirty="0" smtClean="0"/>
              <a:t>kineski Vijetnamci</a:t>
            </a:r>
            <a:r>
              <a:rPr lang="vi-VN" dirty="0" smtClean="0"/>
              <a:t>, </a:t>
            </a:r>
            <a:r>
              <a:rPr lang="sr-Latn-RS" dirty="0" smtClean="0"/>
              <a:t>kineski Filipinci i mnogi drugi</a:t>
            </a:r>
          </a:p>
          <a:p>
            <a:r>
              <a:rPr lang="en-US" dirty="0" err="1" smtClean="0"/>
              <a:t>Kriminalne</a:t>
            </a:r>
            <a:r>
              <a:rPr lang="en-US" dirty="0" smtClean="0"/>
              <a:t> </a:t>
            </a:r>
            <a:r>
              <a:rPr lang="en-US" dirty="0" err="1" smtClean="0"/>
              <a:t>aktivnosti</a:t>
            </a:r>
            <a:r>
              <a:rPr lang="sr-Latn-RS" dirty="0" smtClean="0"/>
              <a:t>: iznuda</a:t>
            </a:r>
            <a:r>
              <a:rPr lang="en-US" dirty="0" smtClean="0"/>
              <a:t>, </a:t>
            </a:r>
            <a:r>
              <a:rPr lang="sr-Latn-RS" dirty="0" smtClean="0"/>
              <a:t>reketiranje</a:t>
            </a:r>
            <a:r>
              <a:rPr lang="en-US" dirty="0" smtClean="0"/>
              <a:t>, </a:t>
            </a:r>
            <a:r>
              <a:rPr lang="sr-Latn-RS" dirty="0" smtClean="0"/>
              <a:t>profesionalna ubistva,</a:t>
            </a:r>
            <a:r>
              <a:rPr lang="en-US" dirty="0" smtClean="0"/>
              <a:t> </a:t>
            </a:r>
            <a:r>
              <a:rPr lang="sr-Latn-RS" dirty="0" smtClean="0"/>
              <a:t>prostitucija</a:t>
            </a:r>
            <a:r>
              <a:rPr lang="en-US" dirty="0" smtClean="0"/>
              <a:t>, </a:t>
            </a:r>
            <a:r>
              <a:rPr lang="sr-Latn-RS" dirty="0" smtClean="0"/>
              <a:t>kockanje</a:t>
            </a:r>
            <a:r>
              <a:rPr lang="en-US" dirty="0" smtClean="0"/>
              <a:t>, </a:t>
            </a:r>
            <a:r>
              <a:rPr lang="sr-Latn-RS" dirty="0" smtClean="0"/>
              <a:t>falsifikovanje i drugo</a:t>
            </a:r>
          </a:p>
          <a:p>
            <a:r>
              <a:rPr lang="en-US" dirty="0" smtClean="0"/>
              <a:t> </a:t>
            </a:r>
            <a:r>
              <a:rPr lang="en-US" dirty="0" err="1" smtClean="0"/>
              <a:t>Saveznici</a:t>
            </a:r>
            <a:r>
              <a:rPr lang="sr-Latn-RS" dirty="0" smtClean="0"/>
              <a:t>: Košer mafija</a:t>
            </a:r>
            <a:r>
              <a:rPr lang="en-US" dirty="0" smtClean="0"/>
              <a:t>, </a:t>
            </a:r>
            <a:r>
              <a:rPr lang="sr-Latn-RS" dirty="0" smtClean="0"/>
              <a:t>sicilijanska mafija</a:t>
            </a:r>
            <a:r>
              <a:rPr lang="en-US" dirty="0" smtClean="0"/>
              <a:t>, </a:t>
            </a:r>
            <a:r>
              <a:rPr lang="sr-Latn-RS" dirty="0" smtClean="0"/>
              <a:t>ruska mafija</a:t>
            </a:r>
            <a:r>
              <a:rPr lang="en-US" dirty="0" smtClean="0"/>
              <a:t>, </a:t>
            </a:r>
            <a:r>
              <a:rPr lang="sr-Latn-RS" dirty="0" smtClean="0"/>
              <a:t>korzikanska mafija</a:t>
            </a:r>
            <a:r>
              <a:rPr lang="en-US" dirty="0" smtClean="0"/>
              <a:t>, </a:t>
            </a:r>
            <a:r>
              <a:rPr lang="sr-Latn-RS" dirty="0" smtClean="0"/>
              <a:t>Camorra</a:t>
            </a:r>
          </a:p>
          <a:p>
            <a:endParaRPr lang="en-US" dirty="0"/>
          </a:p>
        </p:txBody>
      </p:sp>
    </p:spTree>
  </p:cSld>
  <p:clrMapOvr>
    <a:masterClrMapping/>
  </p:clrMapOvr>
  <p:transition>
    <p:cover dir="r"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357166"/>
            <a:ext cx="8534400" cy="630386"/>
          </a:xfrm>
        </p:spPr>
        <p:txBody>
          <a:bodyPr>
            <a:normAutofit fontScale="90000"/>
          </a:bodyPr>
          <a:lstStyle/>
          <a:p>
            <a:r>
              <a:rPr lang="sr-Latn-RS" sz="3200" dirty="0" smtClean="0"/>
              <a:t>Petnaestorica najtraženijih američki mafijaških bosova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r>
              <a:rPr lang="sr-Latn-RS" dirty="0" smtClean="0"/>
              <a:t>Al Kapone – čovek koji je tvrdio: “Policija je u mom vlasništvu”</a:t>
            </a:r>
          </a:p>
          <a:p>
            <a:r>
              <a:rPr lang="sr-Latn-RS" dirty="0" smtClean="0"/>
              <a:t>Don Goti – Don od teflona</a:t>
            </a:r>
          </a:p>
          <a:p>
            <a:r>
              <a:rPr lang="sr-Latn-RS" dirty="0" smtClean="0"/>
              <a:t>Karlo Gambino – branitelj tradicije mafije kao porodičnog biznisa </a:t>
            </a:r>
          </a:p>
          <a:p>
            <a:r>
              <a:rPr lang="sr-Latn-RS" dirty="0" smtClean="0"/>
              <a:t>Pol Kasteljano – ugledni biznismen koji je trgovao smrću</a:t>
            </a:r>
          </a:p>
          <a:p>
            <a:r>
              <a:rPr lang="sr-Latn-RS" dirty="0" smtClean="0"/>
              <a:t>Džozef Bonano – strah i trepet podzemlja</a:t>
            </a:r>
          </a:p>
          <a:p>
            <a:r>
              <a:rPr lang="sr-Latn-RS" dirty="0" smtClean="0"/>
              <a:t>Vito Đenoveze – kralj narkotika</a:t>
            </a:r>
          </a:p>
          <a:p>
            <a:r>
              <a:rPr lang="sr-Latn-RS" dirty="0" smtClean="0"/>
              <a:t>Laki Lučijano – osnivač sindikata kriminalaca Amerike</a:t>
            </a:r>
          </a:p>
          <a:p>
            <a:endParaRPr lang="en-US" dirty="0"/>
          </a:p>
        </p:txBody>
      </p:sp>
    </p:spTree>
  </p:cSld>
  <p:clrMapOvr>
    <a:masterClrMapping/>
  </p:clrMapOvr>
  <p:transition>
    <p:cover dir="r"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72528" y="267494"/>
            <a:ext cx="114272" cy="161110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714356"/>
            <a:ext cx="8229600" cy="5740452"/>
          </a:xfrm>
        </p:spPr>
        <p:txBody>
          <a:bodyPr>
            <a:normAutofit/>
          </a:bodyPr>
          <a:lstStyle/>
          <a:p>
            <a:r>
              <a:rPr lang="sr-Latn-RS" dirty="0" smtClean="0"/>
              <a:t>Frenk Kostelo – čovek koji je političare držao u džepu</a:t>
            </a:r>
          </a:p>
          <a:p>
            <a:r>
              <a:rPr lang="sr-Latn-RS" dirty="0" smtClean="0"/>
              <a:t>Bagzi Sigel – sila koja je ndirala u talasima</a:t>
            </a:r>
          </a:p>
          <a:p>
            <a:r>
              <a:rPr lang="sr-Latn-RS" dirty="0" smtClean="0"/>
              <a:t>Sem Đankana – najokrutniji bos u svetu organizovanog kriminala</a:t>
            </a:r>
          </a:p>
          <a:p>
            <a:r>
              <a:rPr lang="sr-Latn-RS" dirty="0" smtClean="0"/>
              <a:t>Den O’Benion – najveća konkurencija Kaponeu</a:t>
            </a:r>
          </a:p>
          <a:p>
            <a:r>
              <a:rPr lang="sr-Latn-RS" dirty="0" smtClean="0"/>
              <a:t>Dač Šulc – Pivski baron Bronksa</a:t>
            </a:r>
          </a:p>
          <a:p>
            <a:r>
              <a:rPr lang="sr-Latn-RS" dirty="0" smtClean="0"/>
              <a:t>Mejer Lanski – tvorac sindikata moćnijeg od US Steel- a</a:t>
            </a:r>
          </a:p>
          <a:p>
            <a:r>
              <a:rPr lang="sr-Latn-RS" dirty="0" smtClean="0"/>
              <a:t>Džordž Moran – džoker ubica</a:t>
            </a:r>
          </a:p>
          <a:p>
            <a:r>
              <a:rPr lang="sr-Latn-RS" dirty="0" smtClean="0"/>
              <a:t>Semi Gravano – čovek na čijem su nišanu svi bili nemoćni</a:t>
            </a:r>
            <a:endParaRPr lang="en-US" dirty="0"/>
          </a:p>
        </p:txBody>
      </p:sp>
    </p:spTree>
  </p:cSld>
  <p:clrMapOvr>
    <a:masterClrMapping/>
  </p:clrMapOvr>
  <p:transition>
    <p:cover dir="r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 smtClean="0"/>
              <a:t>Opšte karakteristike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sr-Latn-RS" dirty="0" smtClean="0"/>
              <a:t>Kontinuirano, sistematsko vršenje krivičnih dela usmerenih na sticanje profita, monopola i moći.</a:t>
            </a:r>
          </a:p>
          <a:p>
            <a:r>
              <a:rPr lang="sr-Latn-RS" dirty="0" smtClean="0"/>
              <a:t>Poslovna orijentacija</a:t>
            </a:r>
          </a:p>
          <a:p>
            <a:r>
              <a:rPr lang="sr-Latn-RS" dirty="0" smtClean="0"/>
              <a:t>Hijerarhijski povezana lica</a:t>
            </a:r>
          </a:p>
          <a:p>
            <a:r>
              <a:rPr lang="sr-Latn-RS" dirty="0" smtClean="0"/>
              <a:t>Pravno dozvoljeni i nedozvoljeni poslovi</a:t>
            </a:r>
          </a:p>
          <a:p>
            <a:r>
              <a:rPr lang="sr-Latn-RS" dirty="0" smtClean="0"/>
              <a:t>Korišćenje nasilja, zastrašivanja i korupcije</a:t>
            </a:r>
          </a:p>
          <a:p>
            <a:endParaRPr lang="en-US" dirty="0"/>
          </a:p>
        </p:txBody>
      </p:sp>
    </p:spTree>
  </p:cSld>
  <p:clrMapOvr>
    <a:masterClrMapping/>
  </p:clrMapOvr>
  <p:transition>
    <p:cover dir="r"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al kapon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43042" y="500042"/>
            <a:ext cx="5929322" cy="3756329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857224" y="4572008"/>
            <a:ext cx="750099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RS" dirty="0" smtClean="0"/>
              <a:t>Alfonso (Al) Kapone, najpoznatiji američki mafijaš, poznat i kao Lice sa ožiljkom. Sedište njegovih kriminalnih radnji bio je Čikago, a najviše se bavio Ilegalnom prodajom alkohola, otvaranjem kockarnica i bordela.</a:t>
            </a:r>
            <a:endParaRPr lang="en-US" dirty="0"/>
          </a:p>
        </p:txBody>
      </p:sp>
    </p:spTree>
  </p:cSld>
  <p:clrMapOvr>
    <a:masterClrMapping/>
  </p:clrMapOvr>
  <p:transition>
    <p:cover dir="r"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sr-Latn-RS" dirty="0" smtClean="0"/>
              <a:t>“Mafija, to je ugnjetavanje, arogancija, pohlepa, bogaćenje, sticanje moći, hegemonija nad svima, uperena protiv svih. Nije to tek neki apstraktni koncept ili stanje uma... Reč je o kriminalnoj organizaciji koja se u delovanju rukovodi nepisanim, ali gvozdenim, bespogovornim pravilima... Mit o odvažnom i velikodušnom “čoveku od časti” mora biti jednom za svagda uništen, jer je narav jednog mafioza u potpunoj suprotnosti sa tim stereotipom.”</a:t>
            </a:r>
          </a:p>
          <a:p>
            <a:pPr>
              <a:buNone/>
            </a:pPr>
            <a:r>
              <a:rPr lang="sr-Latn-RS" dirty="0" smtClean="0"/>
              <a:t>- Čezare Teranova, italijanski magistrat, ubijen 1979.godine</a:t>
            </a:r>
          </a:p>
        </p:txBody>
      </p:sp>
    </p:spTree>
  </p:cSld>
  <p:clrMapOvr>
    <a:masterClrMapping/>
  </p:clrMapOvr>
  <p:transition>
    <p:cover dir="r"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 smtClean="0"/>
              <a:t>Organizovani kriminal na Balkanu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sr-Latn-RS" dirty="0" smtClean="0"/>
              <a:t>Najunosniji tokom ratova ‘9oih</a:t>
            </a:r>
          </a:p>
          <a:p>
            <a:r>
              <a:rPr lang="sr-Latn-RS" dirty="0" smtClean="0"/>
              <a:t>Trgovina narkoticima, trgovina ljudima i oružjem, kao i reketiranje i zelenašenje</a:t>
            </a:r>
          </a:p>
          <a:p>
            <a:r>
              <a:rPr lang="sr-Latn-RS" dirty="0" smtClean="0"/>
              <a:t>Srbija-tranzitna zemlja na putu droge u Zapadnu Evropu</a:t>
            </a:r>
          </a:p>
          <a:p>
            <a:r>
              <a:rPr lang="sr-Latn-RS" dirty="0" smtClean="0"/>
              <a:t>Bugarska mafija, Albanska mafija</a:t>
            </a:r>
          </a:p>
          <a:p>
            <a:r>
              <a:rPr lang="en-US" dirty="0" smtClean="0"/>
              <a:t>V</a:t>
            </a:r>
            <a:r>
              <a:rPr lang="sr-Latn-RS" dirty="0" smtClean="0"/>
              <a:t>eze sa političarima i mešanje u politiku</a:t>
            </a:r>
          </a:p>
          <a:p>
            <a:r>
              <a:rPr lang="sr-Latn-RS" dirty="0" smtClean="0"/>
              <a:t>Paravojne formacije </a:t>
            </a:r>
          </a:p>
          <a:p>
            <a:r>
              <a:rPr lang="en-US" dirty="0" smtClean="0">
                <a:hlinkClick r:id="rId3"/>
              </a:rPr>
              <a:t>https://www.youtube.com/watch?v=aAqSZhoVTnc</a:t>
            </a:r>
            <a:endParaRPr lang="en-US" dirty="0"/>
          </a:p>
        </p:txBody>
      </p:sp>
    </p:spTree>
  </p:cSld>
  <p:clrMapOvr>
    <a:masterClrMapping/>
  </p:clrMapOvr>
  <p:transition>
    <p:cover dir="r"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 smtClean="0"/>
              <a:t>Prevencija organizovanog kriminala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sr-Latn-RS" dirty="0" smtClean="0"/>
              <a:t>U većini zemalja u svetu se formiraju posebni organi čiji se službenici specijalizovani, specijalno opremljeni  i poseduju posebna zakonska ovlašćenja.</a:t>
            </a:r>
          </a:p>
          <a:p>
            <a:r>
              <a:rPr lang="sr-Latn-RS" dirty="0" smtClean="0"/>
              <a:t>U Republici Srbiji je ova materija regulisana Zakonom o organizaciji i nadležnosti državnih organa u suzbijanju organizovanog kriminala.</a:t>
            </a:r>
          </a:p>
          <a:p>
            <a:r>
              <a:rPr lang="sr-Latn-RS" dirty="0" smtClean="0"/>
              <a:t>Specijalno tužilaštvo i posebne policijske jedinice.</a:t>
            </a:r>
          </a:p>
          <a:p>
            <a:r>
              <a:rPr lang="en-US" dirty="0" smtClean="0"/>
              <a:t>U</a:t>
            </a:r>
            <a:r>
              <a:rPr lang="sr-Latn-RS" dirty="0" smtClean="0"/>
              <a:t> svetu se to postiže donošenjem tzv. antimafijaških zakona ili zakona o konfiskaciji imovine učesnika u organizovanom kriminalu.</a:t>
            </a:r>
          </a:p>
          <a:p>
            <a:endParaRPr lang="en-US" dirty="0"/>
          </a:p>
        </p:txBody>
      </p:sp>
    </p:spTree>
  </p:cSld>
  <p:clrMapOvr>
    <a:masterClrMapping/>
  </p:clrMapOvr>
  <p:transition>
    <p:cover dir="r"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O</a:t>
            </a:r>
            <a:r>
              <a:rPr lang="sr-Latn-RS" dirty="0" smtClean="0"/>
              <a:t>snovni pristup je uočavanje pojedinih neposrednih izvršilaca, njihova opservacija i uočavanje veza i odnosa koje imaju sa drugim licima kako bise kriminalna grupa identifikovala.</a:t>
            </a:r>
          </a:p>
          <a:p>
            <a:r>
              <a:rPr lang="sr-Latn-RS" dirty="0" smtClean="0"/>
              <a:t>Specijalne metode i sredstva: tajne opservacije, snimanje razgovora i međusobnih kontakata, snimanja primopredaje robe i drugih predmeta krivičnih dela.</a:t>
            </a:r>
          </a:p>
          <a:p>
            <a:r>
              <a:rPr lang="en-US" dirty="0" smtClean="0"/>
              <a:t>O</a:t>
            </a:r>
            <a:r>
              <a:rPr lang="sr-Latn-RS" dirty="0" smtClean="0"/>
              <a:t>pservacije spolja (praćenje članova i njihovo snimanje) i iznutra (tajni islednici, tzv.undercover)</a:t>
            </a:r>
          </a:p>
          <a:p>
            <a:endParaRPr lang="en-US" dirty="0"/>
          </a:p>
        </p:txBody>
      </p:sp>
    </p:spTree>
  </p:cSld>
  <p:clrMapOvr>
    <a:masterClrMapping/>
  </p:clrMapOvr>
  <p:transition>
    <p:cover dir="r"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K</a:t>
            </a:r>
            <a:r>
              <a:rPr lang="sr-Latn-RS" dirty="0" smtClean="0"/>
              <a:t>riminal se ne isplati! – poznata izreka u kriminalističkoj praksi.</a:t>
            </a:r>
          </a:p>
          <a:p>
            <a:endParaRPr lang="sr-Latn-RS" dirty="0" smtClean="0"/>
          </a:p>
          <a:p>
            <a:endParaRPr lang="sr-Latn-RS" dirty="0" smtClean="0"/>
          </a:p>
          <a:p>
            <a:endParaRPr lang="sr-Latn-RS" dirty="0" smtClean="0"/>
          </a:p>
          <a:p>
            <a:r>
              <a:rPr lang="sr-Latn-RS" sz="4800" dirty="0" smtClean="0"/>
              <a:t>Pitanja?</a:t>
            </a:r>
            <a:endParaRPr lang="en-US" sz="4800" dirty="0"/>
          </a:p>
        </p:txBody>
      </p:sp>
    </p:spTree>
  </p:cSld>
  <p:clrMapOvr>
    <a:masterClrMapping/>
  </p:clrMapOvr>
  <p:transition>
    <p:cover dir="r"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err="1" smtClean="0"/>
              <a:t>Izvori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S</a:t>
            </a:r>
            <a:r>
              <a:rPr lang="sr-Latn-RS" dirty="0" smtClean="0"/>
              <a:t>imonović , Branislav: Kriminalistika , treće izmenjeno i dopunjeno izdanje, str. 619 – 630. , Kragujevac, 2012.</a:t>
            </a:r>
          </a:p>
          <a:p>
            <a:r>
              <a:rPr lang="sr-Latn-RS" dirty="0" smtClean="0"/>
              <a:t>Karter, Loren : Najveći zlotvori u istoriji :Mafijaši,  Narodna knjiga, Beograd 2004.</a:t>
            </a:r>
          </a:p>
          <a:p>
            <a:r>
              <a:rPr lang="sr-Latn-RS" dirty="0" smtClean="0"/>
              <a:t>Fotografije preuzete sa Google slike</a:t>
            </a:r>
          </a:p>
          <a:p>
            <a:r>
              <a:rPr lang="sr-Latn-RS" dirty="0" smtClean="0"/>
              <a:t>YouTube: </a:t>
            </a:r>
            <a:r>
              <a:rPr lang="en-US" dirty="0" smtClean="0">
                <a:hlinkClick r:id="rId2"/>
              </a:rPr>
              <a:t>https://www.youtube.com/watch?v=aAqSZhoVTnc&amp;t=37s</a:t>
            </a:r>
            <a:endParaRPr lang="sr-Latn-RS" dirty="0" smtClean="0"/>
          </a:p>
          <a:p>
            <a:pPr>
              <a:buNone/>
            </a:pPr>
            <a:r>
              <a:rPr lang="en-US" dirty="0" smtClean="0">
                <a:hlinkClick r:id="rId3"/>
              </a:rPr>
              <a:t>https://www.youtube.com/watch?v=r9VCHEJeO0I&amp;t=12s</a:t>
            </a:r>
            <a:endParaRPr lang="sr-Latn-RS" dirty="0" smtClean="0"/>
          </a:p>
          <a:p>
            <a:pPr>
              <a:buNone/>
            </a:pPr>
            <a:r>
              <a:rPr lang="en-US" dirty="0" smtClean="0">
                <a:hlinkClick r:id="rId4"/>
              </a:rPr>
              <a:t>https://www.youtube.com/watch?v=xiaJGrm15xw&amp;t=452s</a:t>
            </a:r>
            <a:endParaRPr lang="sr-Latn-RS" dirty="0" smtClean="0"/>
          </a:p>
          <a:p>
            <a:pPr>
              <a:buNone/>
            </a:pPr>
            <a:endParaRPr lang="sr-Latn-RS" dirty="0" smtClean="0"/>
          </a:p>
          <a:p>
            <a:pPr>
              <a:buNone/>
            </a:pPr>
            <a:endParaRPr lang="sr-Latn-RS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ransition>
    <p:cover dir="r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sr-Latn-RS" dirty="0" smtClean="0"/>
              <a:t>Vrsta imovinskog kriminaliteta</a:t>
            </a:r>
          </a:p>
          <a:p>
            <a:r>
              <a:rPr lang="en-US" dirty="0" smtClean="0"/>
              <a:t>T</a:t>
            </a:r>
            <a:r>
              <a:rPr lang="sr-Latn-RS" dirty="0" smtClean="0"/>
              <a:t>ežnja ka specijalizaciji (trgovina drogom, trgovina ljudima, prostitucija, prebacivanje emigranata preko granice...) a paradoksalno se većina bavi svaštarenjem.</a:t>
            </a:r>
          </a:p>
          <a:p>
            <a:endParaRPr lang="en-US" dirty="0"/>
          </a:p>
        </p:txBody>
      </p:sp>
      <p:pic>
        <p:nvPicPr>
          <p:cNvPr id="4" name="Picture 3" descr="6500464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0562" y="3346779"/>
            <a:ext cx="4252914" cy="3049259"/>
          </a:xfrm>
          <a:prstGeom prst="rect">
            <a:avLst/>
          </a:prstGeom>
        </p:spPr>
      </p:pic>
    </p:spTree>
  </p:cSld>
  <p:clrMapOvr>
    <a:masterClrMapping/>
  </p:clrMapOvr>
  <p:transition>
    <p:cover dir="r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T</a:t>
            </a:r>
            <a:r>
              <a:rPr lang="sr-Latn-RS" dirty="0" smtClean="0"/>
              <a:t>eško je otkrivati i dokazivati kriminalnu aktivnost grupa koje su zasnovane na čvrstim rođačkim i nacionalnim vezama.</a:t>
            </a:r>
          </a:p>
          <a:p>
            <a:r>
              <a:rPr lang="en-US" dirty="0" smtClean="0"/>
              <a:t>Z</a:t>
            </a:r>
            <a:r>
              <a:rPr lang="sr-Latn-RS" dirty="0" smtClean="0"/>
              <a:t>atvorene za druge</a:t>
            </a:r>
          </a:p>
          <a:p>
            <a:r>
              <a:rPr lang="en-US" dirty="0" smtClean="0"/>
              <a:t>Č</a:t>
            </a:r>
            <a:r>
              <a:rPr lang="sr-Latn-RS" dirty="0" smtClean="0"/>
              <a:t>vrsta međuzavisnost pojedinih članova i njihovih porodica</a:t>
            </a:r>
            <a:endParaRPr lang="en-US" dirty="0"/>
          </a:p>
        </p:txBody>
      </p:sp>
    </p:spTree>
  </p:cSld>
  <p:clrMapOvr>
    <a:masterClrMapping/>
  </p:clrMapOvr>
  <p:transition>
    <p:cover dir="r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 smtClean="0"/>
              <a:t>Najpoznatije grupe za organizovani kriminal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28596" y="1857364"/>
            <a:ext cx="8258204" cy="4597444"/>
          </a:xfrm>
        </p:spPr>
        <p:txBody>
          <a:bodyPr>
            <a:normAutofit/>
          </a:bodyPr>
          <a:lstStyle/>
          <a:p>
            <a:r>
              <a:rPr lang="sr-Latn-RS" dirty="0" smtClean="0"/>
              <a:t>Yakuza</a:t>
            </a:r>
          </a:p>
          <a:p>
            <a:r>
              <a:rPr lang="en-US" dirty="0" smtClean="0"/>
              <a:t>T</a:t>
            </a:r>
            <a:r>
              <a:rPr lang="sr-Latn-RS" dirty="0" smtClean="0"/>
              <a:t>rijade</a:t>
            </a:r>
          </a:p>
          <a:p>
            <a:r>
              <a:rPr lang="sr-Latn-RS" dirty="0" smtClean="0"/>
              <a:t>Nuova Sacra Corona Unita</a:t>
            </a:r>
          </a:p>
          <a:p>
            <a:r>
              <a:rPr lang="en-US" dirty="0" smtClean="0"/>
              <a:t>C</a:t>
            </a:r>
            <a:r>
              <a:rPr lang="sr-Latn-RS" dirty="0" smtClean="0"/>
              <a:t>osa Nostra</a:t>
            </a:r>
          </a:p>
          <a:p>
            <a:r>
              <a:rPr lang="sr-Latn-RS" dirty="0" smtClean="0"/>
              <a:t>‘Ndrangheta</a:t>
            </a:r>
          </a:p>
          <a:p>
            <a:r>
              <a:rPr lang="sr-Latn-RS" dirty="0" smtClean="0"/>
              <a:t>Camorra</a:t>
            </a:r>
          </a:p>
          <a:p>
            <a:r>
              <a:rPr lang="en-US" dirty="0" smtClean="0"/>
              <a:t>K</a:t>
            </a:r>
            <a:r>
              <a:rPr lang="sr-Latn-RS" dirty="0" smtClean="0"/>
              <a:t>olumbijska narkomafija</a:t>
            </a:r>
          </a:p>
          <a:p>
            <a:r>
              <a:rPr lang="en-US" dirty="0" smtClean="0"/>
              <a:t>A</a:t>
            </a:r>
            <a:r>
              <a:rPr lang="sr-Latn-RS" dirty="0" smtClean="0"/>
              <a:t>lbanska mafija</a:t>
            </a:r>
            <a:endParaRPr lang="en-US" dirty="0"/>
          </a:p>
        </p:txBody>
      </p:sp>
    </p:spTree>
  </p:cSld>
  <p:clrMapOvr>
    <a:masterClrMapping/>
  </p:clrMapOvr>
  <p:transition>
    <p:cover dir="r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 smtClean="0"/>
              <a:t>Istorijat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sr-Latn-RS" dirty="0" smtClean="0"/>
              <a:t>Prvi put se organizovani kriminalitet pominje u Engleskoj početkom XVIII veka kada je delatnost bande kradljivaca upravo i nazvana tim imenom.</a:t>
            </a:r>
          </a:p>
          <a:p>
            <a:r>
              <a:rPr lang="en-US" dirty="0" smtClean="0"/>
              <a:t>U</a:t>
            </a:r>
            <a:r>
              <a:rPr lang="sr-Latn-RS" dirty="0" smtClean="0"/>
              <a:t> kopnenom delu Evrope javlja se prvi put krajem XIX veka u Italiji u organizacionim oblicima mafije</a:t>
            </a:r>
          </a:p>
          <a:p>
            <a:endParaRPr lang="en-US" dirty="0"/>
          </a:p>
        </p:txBody>
      </p:sp>
    </p:spTree>
  </p:cSld>
  <p:clrMapOvr>
    <a:masterClrMapping/>
  </p:clrMapOvr>
  <p:transition>
    <p:cover dir="r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 smtClean="0"/>
              <a:t>Mafija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endParaRPr lang="sr-Latn-RS" dirty="0" smtClean="0"/>
          </a:p>
          <a:p>
            <a:r>
              <a:rPr lang="sr-Latn-RS" dirty="0" smtClean="0"/>
              <a:t>Prvo je označavala ime tajnog razbojničkog društva sa Sicilije</a:t>
            </a:r>
          </a:p>
          <a:p>
            <a:r>
              <a:rPr lang="sr-Latn-RS" dirty="0" smtClean="0"/>
              <a:t>U etimologiji italijanskog jezika označavala je nešto šarmantno, milo, drago</a:t>
            </a:r>
          </a:p>
          <a:p>
            <a:r>
              <a:rPr lang="sr-Latn-RS" dirty="0" smtClean="0"/>
              <a:t>Reč nastala ranih šezdesetih godina XIX veka</a:t>
            </a:r>
          </a:p>
          <a:p>
            <a:r>
              <a:rPr lang="sr-Latn-RS" dirty="0" smtClean="0"/>
              <a:t>Energične siledžije koje despotski vladaju</a:t>
            </a:r>
          </a:p>
          <a:p>
            <a:r>
              <a:rPr lang="sr-Latn-RS" dirty="0" smtClean="0"/>
              <a:t>Omerta – sveti zavet ćutanja</a:t>
            </a:r>
          </a:p>
          <a:p>
            <a:r>
              <a:rPr lang="sr-Latn-RS" dirty="0" smtClean="0"/>
              <a:t>Izdajnicima se ne oprašta</a:t>
            </a:r>
          </a:p>
          <a:p>
            <a:endParaRPr lang="sr-Latn-RS" dirty="0" smtClean="0"/>
          </a:p>
        </p:txBody>
      </p:sp>
    </p:spTree>
  </p:cSld>
  <p:clrMapOvr>
    <a:masterClrMapping/>
  </p:clrMapOvr>
  <p:transition>
    <p:cover dir="r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sr-Latn-RS" dirty="0" smtClean="0"/>
              <a:t>Početkom XX veka proširuju delatnost na SAD</a:t>
            </a:r>
          </a:p>
          <a:p>
            <a:r>
              <a:rPr lang="en-US" dirty="0" smtClean="0"/>
              <a:t>T</a:t>
            </a:r>
            <a:r>
              <a:rPr lang="sr-Latn-RS" dirty="0" smtClean="0"/>
              <a:t>ajna kriminalna organizacija koja se formira među italijnskim imigrantima</a:t>
            </a:r>
          </a:p>
          <a:p>
            <a:r>
              <a:rPr lang="en-US" dirty="0" smtClean="0"/>
              <a:t>I</a:t>
            </a:r>
            <a:r>
              <a:rPr lang="sr-Latn-RS" dirty="0" smtClean="0"/>
              <a:t>legalna proizvodnja i prodaja alkohola za vreme prohibicije (bootlegging)</a:t>
            </a:r>
          </a:p>
          <a:p>
            <a:r>
              <a:rPr lang="en-US" dirty="0" smtClean="0"/>
              <a:t>R</a:t>
            </a:r>
            <a:r>
              <a:rPr lang="sr-Latn-RS" dirty="0" smtClean="0"/>
              <a:t>eketiranje</a:t>
            </a:r>
          </a:p>
          <a:p>
            <a:r>
              <a:rPr lang="en-US" dirty="0" smtClean="0"/>
              <a:t>T</a:t>
            </a:r>
            <a:r>
              <a:rPr lang="sr-Latn-RS" dirty="0" smtClean="0"/>
              <a:t>rgovina narkoticima</a:t>
            </a:r>
          </a:p>
          <a:p>
            <a:r>
              <a:rPr lang="en-US" dirty="0" smtClean="0"/>
              <a:t>O</a:t>
            </a:r>
            <a:r>
              <a:rPr lang="sr-Latn-RS" dirty="0" smtClean="0"/>
              <a:t>rganizovanje kocke i prostitucije</a:t>
            </a:r>
            <a:endParaRPr lang="en-US" dirty="0"/>
          </a:p>
        </p:txBody>
      </p:sp>
    </p:spTree>
  </p:cSld>
  <p:clrMapOvr>
    <a:masterClrMapping/>
  </p:clrMapOvr>
  <p:transition>
    <p:cover dir="r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 smtClean="0"/>
              <a:t>Cosa Nostra (naša stvar)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sr-Latn-RS" dirty="0" smtClean="0"/>
              <a:t>Sicilijanska mafija </a:t>
            </a:r>
          </a:p>
          <a:p>
            <a:r>
              <a:rPr lang="sr-Latn-RS" dirty="0" err="1" smtClean="0"/>
              <a:t>L</a:t>
            </a:r>
            <a:r>
              <a:rPr lang="en-US" dirty="0" err="1" smtClean="0"/>
              <a:t>abava</a:t>
            </a:r>
            <a:r>
              <a:rPr lang="en-US" dirty="0" smtClean="0"/>
              <a:t> </a:t>
            </a:r>
            <a:r>
              <a:rPr lang="en-US" dirty="0" err="1" smtClean="0"/>
              <a:t>asocijacija</a:t>
            </a:r>
            <a:r>
              <a:rPr lang="en-US" dirty="0" smtClean="0"/>
              <a:t> </a:t>
            </a:r>
            <a:r>
              <a:rPr lang="en-US" dirty="0" err="1" smtClean="0"/>
              <a:t>kriminalnih</a:t>
            </a:r>
            <a:r>
              <a:rPr lang="en-US" dirty="0" smtClean="0"/>
              <a:t> </a:t>
            </a:r>
            <a:r>
              <a:rPr lang="en-US" dirty="0" err="1" smtClean="0"/>
              <a:t>grupa</a:t>
            </a:r>
            <a:r>
              <a:rPr lang="en-US" dirty="0" smtClean="0"/>
              <a:t> </a:t>
            </a:r>
            <a:r>
              <a:rPr lang="en-US" dirty="0" err="1" smtClean="0"/>
              <a:t>koje</a:t>
            </a:r>
            <a:r>
              <a:rPr lang="en-US" dirty="0" smtClean="0"/>
              <a:t> dele </a:t>
            </a:r>
            <a:r>
              <a:rPr lang="en-US" dirty="0" err="1" smtClean="0"/>
              <a:t>zajedničku</a:t>
            </a:r>
            <a:r>
              <a:rPr lang="en-US" dirty="0" smtClean="0"/>
              <a:t> </a:t>
            </a:r>
            <a:r>
              <a:rPr lang="en-US" dirty="0" err="1" smtClean="0"/>
              <a:t>organizacionu</a:t>
            </a:r>
            <a:r>
              <a:rPr lang="en-US" dirty="0" smtClean="0"/>
              <a:t> </a:t>
            </a:r>
            <a:r>
              <a:rPr lang="en-US" dirty="0" err="1" smtClean="0"/>
              <a:t>strukturu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kodeks</a:t>
            </a:r>
            <a:r>
              <a:rPr lang="en-US" dirty="0" smtClean="0"/>
              <a:t> </a:t>
            </a:r>
            <a:r>
              <a:rPr lang="en-US" dirty="0" err="1" smtClean="0"/>
              <a:t>ponašanja</a:t>
            </a:r>
            <a:endParaRPr lang="sr-Latn-RS" dirty="0" smtClean="0"/>
          </a:p>
          <a:p>
            <a:r>
              <a:rPr lang="sr-Latn-RS" dirty="0" smtClean="0"/>
              <a:t>Svaka grupa, “porodica” ili cosca tvrdi da ima suverenitet nad teritorijom u kojoj vrši reketiranje, nezavisno od njene površine</a:t>
            </a:r>
          </a:p>
          <a:p>
            <a:r>
              <a:rPr lang="en-US" dirty="0" err="1" smtClean="0"/>
              <a:t>Članovi</a:t>
            </a:r>
            <a:r>
              <a:rPr lang="en-US" dirty="0" smtClean="0"/>
              <a:t> </a:t>
            </a:r>
            <a:r>
              <a:rPr lang="en-US" dirty="0" err="1" smtClean="0"/>
              <a:t>nazivaju</a:t>
            </a:r>
            <a:r>
              <a:rPr lang="en-US" dirty="0" smtClean="0"/>
              <a:t> </a:t>
            </a:r>
            <a:r>
              <a:rPr lang="en-US" dirty="0" err="1" smtClean="0"/>
              <a:t>sebe</a:t>
            </a:r>
            <a:r>
              <a:rPr lang="en-US" dirty="0" smtClean="0"/>
              <a:t> „</a:t>
            </a:r>
            <a:r>
              <a:rPr lang="en-US" dirty="0" err="1" smtClean="0"/>
              <a:t>ljudima</a:t>
            </a:r>
            <a:r>
              <a:rPr lang="en-US" dirty="0" smtClean="0"/>
              <a:t> </a:t>
            </a:r>
            <a:r>
              <a:rPr lang="en-US" dirty="0" err="1" smtClean="0"/>
              <a:t>časti</a:t>
            </a:r>
            <a:r>
              <a:rPr lang="en-US" dirty="0" smtClean="0"/>
              <a:t>”, </a:t>
            </a:r>
            <a:r>
              <a:rPr lang="en-US" dirty="0" err="1" smtClean="0"/>
              <a:t>iako</a:t>
            </a:r>
            <a:r>
              <a:rPr lang="en-US" dirty="0" smtClean="0"/>
              <a:t> </a:t>
            </a:r>
            <a:r>
              <a:rPr lang="en-US" dirty="0" err="1" smtClean="0"/>
              <a:t>ih</a:t>
            </a:r>
            <a:r>
              <a:rPr lang="en-US" dirty="0" smtClean="0"/>
              <a:t> </a:t>
            </a:r>
            <a:r>
              <a:rPr lang="en-US" dirty="0" err="1" smtClean="0"/>
              <a:t>javnost</a:t>
            </a:r>
            <a:r>
              <a:rPr lang="en-US" dirty="0" smtClean="0"/>
              <a:t> </a:t>
            </a:r>
            <a:r>
              <a:rPr lang="en-US" dirty="0" err="1" smtClean="0"/>
              <a:t>često</a:t>
            </a:r>
            <a:r>
              <a:rPr lang="en-US" dirty="0" smtClean="0"/>
              <a:t> </a:t>
            </a:r>
            <a:r>
              <a:rPr lang="en-US" dirty="0" err="1" smtClean="0"/>
              <a:t>naziva</a:t>
            </a:r>
            <a:r>
              <a:rPr lang="en-US" dirty="0" smtClean="0"/>
              <a:t> „</a:t>
            </a:r>
            <a:r>
              <a:rPr lang="en-US" dirty="0" err="1" smtClean="0"/>
              <a:t>mafiozima</a:t>
            </a:r>
            <a:r>
              <a:rPr lang="en-US" dirty="0" smtClean="0"/>
              <a:t>”.</a:t>
            </a:r>
            <a:endParaRPr lang="en-US" dirty="0"/>
          </a:p>
        </p:txBody>
      </p:sp>
    </p:spTree>
  </p:cSld>
  <p:clrMapOvr>
    <a:masterClrMapping/>
  </p:clrMapOvr>
  <p:transition>
    <p:cover dir="r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c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2231</TotalTime>
  <Words>1023</Words>
  <Application>Microsoft Office PowerPoint</Application>
  <PresentationFormat>On-screen Show (4:3)</PresentationFormat>
  <Paragraphs>138</Paragraphs>
  <Slides>26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27" baseType="lpstr">
      <vt:lpstr>Civic</vt:lpstr>
      <vt:lpstr>Organizovani kriminal – istorijat i prevencija</vt:lpstr>
      <vt:lpstr>Opšte karakteristike</vt:lpstr>
      <vt:lpstr>PowerPoint Presentation</vt:lpstr>
      <vt:lpstr>PowerPoint Presentation</vt:lpstr>
      <vt:lpstr>Najpoznatije grupe za organizovani kriminal</vt:lpstr>
      <vt:lpstr>Istorijat</vt:lpstr>
      <vt:lpstr>Mafija</vt:lpstr>
      <vt:lpstr>PowerPoint Presentation</vt:lpstr>
      <vt:lpstr>Cosa Nostra (naša stvar)</vt:lpstr>
      <vt:lpstr>PowerPoint Presentation</vt:lpstr>
      <vt:lpstr>PowerPoint Presentation</vt:lpstr>
      <vt:lpstr>‘Ndrangheta</vt:lpstr>
      <vt:lpstr>PowerPoint Presentation</vt:lpstr>
      <vt:lpstr>Camorra</vt:lpstr>
      <vt:lpstr>Yakuza</vt:lpstr>
      <vt:lpstr>PowerPoint Presentation</vt:lpstr>
      <vt:lpstr>Trijade</vt:lpstr>
      <vt:lpstr>Petnaestorica najtraženijih američki mafijaških bosova</vt:lpstr>
      <vt:lpstr>PowerPoint Presentation</vt:lpstr>
      <vt:lpstr>PowerPoint Presentation</vt:lpstr>
      <vt:lpstr>PowerPoint Presentation</vt:lpstr>
      <vt:lpstr>Organizovani kriminal na Balkanu</vt:lpstr>
      <vt:lpstr>Prevencija organizovanog kriminala</vt:lpstr>
      <vt:lpstr>PowerPoint Presentation</vt:lpstr>
      <vt:lpstr>PowerPoint Presentation</vt:lpstr>
      <vt:lpstr>Izvori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ASUS</dc:creator>
  <cp:lastModifiedBy>Windows User</cp:lastModifiedBy>
  <cp:revision>143</cp:revision>
  <dcterms:created xsi:type="dcterms:W3CDTF">2020-05-19T08:34:17Z</dcterms:created>
  <dcterms:modified xsi:type="dcterms:W3CDTF">2020-05-21T11:50:45Z</dcterms:modified>
</cp:coreProperties>
</file>