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56" r:id="rId2"/>
    <p:sldId id="258" r:id="rId3"/>
    <p:sldId id="259" r:id="rId4"/>
    <p:sldId id="260" r:id="rId5"/>
    <p:sldId id="277" r:id="rId6"/>
    <p:sldId id="261" r:id="rId7"/>
    <p:sldId id="276" r:id="rId8"/>
    <p:sldId id="262" r:id="rId9"/>
    <p:sldId id="275" r:id="rId10"/>
    <p:sldId id="263" r:id="rId11"/>
    <p:sldId id="264" r:id="rId12"/>
    <p:sldId id="265" r:id="rId13"/>
    <p:sldId id="266" r:id="rId14"/>
    <p:sldId id="267" r:id="rId15"/>
    <p:sldId id="268" r:id="rId16"/>
    <p:sldId id="269" r:id="rId17"/>
    <p:sldId id="270" r:id="rId18"/>
    <p:sldId id="271" r:id="rId19"/>
    <p:sldId id="272" r:id="rId20"/>
    <p:sldId id="278" r:id="rId21"/>
    <p:sldId id="273" r:id="rId22"/>
    <p:sldId id="274"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8299-3C52-47F3-8951-DF144D347A29}" type="datetimeFigureOut">
              <a:rPr lang="en-US" smtClean="0"/>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3F0B3-EAF5-4DB1-BF7E-B1C74FB88277}" type="slidenum">
              <a:rPr lang="en-US" smtClean="0"/>
              <a:t>‹#›</a:t>
            </a:fld>
            <a:endParaRPr lang="en-US"/>
          </a:p>
        </p:txBody>
      </p:sp>
    </p:spTree>
    <p:extLst>
      <p:ext uri="{BB962C8B-B14F-4D97-AF65-F5344CB8AC3E}">
        <p14:creationId xmlns:p14="http://schemas.microsoft.com/office/powerpoint/2010/main" val="158499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3F0B3-EAF5-4DB1-BF7E-B1C74FB88277}" type="slidenum">
              <a:rPr lang="en-US" smtClean="0"/>
              <a:t>18</a:t>
            </a:fld>
            <a:endParaRPr lang="en-US"/>
          </a:p>
        </p:txBody>
      </p:sp>
    </p:spTree>
    <p:extLst>
      <p:ext uri="{BB962C8B-B14F-4D97-AF65-F5344CB8AC3E}">
        <p14:creationId xmlns:p14="http://schemas.microsoft.com/office/powerpoint/2010/main" val="399167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CE37A21-DBA6-4736-AB18-6AF8CFC1ACCA}" type="datetimeFigureOut">
              <a:rPr lang="en-US" smtClean="0"/>
              <a:t>5/21/2020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1A72282-E2A8-4E3B-9035-54C57ADC16B1}"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37A21-DBA6-4736-AB18-6AF8CFC1ACC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2282-E2A8-4E3B-9035-54C57ADC16B1}"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37A21-DBA6-4736-AB18-6AF8CFC1ACC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2282-E2A8-4E3B-9035-54C57ADC16B1}"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37A21-DBA6-4736-AB18-6AF8CFC1ACC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2282-E2A8-4E3B-9035-54C57ADC16B1}"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37A21-DBA6-4736-AB18-6AF8CFC1ACC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2282-E2A8-4E3B-9035-54C57ADC16B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E37A21-DBA6-4736-AB18-6AF8CFC1ACC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2282-E2A8-4E3B-9035-54C57ADC16B1}"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E37A21-DBA6-4736-AB18-6AF8CFC1ACC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72282-E2A8-4E3B-9035-54C57ADC16B1}"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E37A21-DBA6-4736-AB18-6AF8CFC1ACCA}"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72282-E2A8-4E3B-9035-54C57ADC16B1}"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37A21-DBA6-4736-AB18-6AF8CFC1ACCA}"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72282-E2A8-4E3B-9035-54C57ADC16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37A21-DBA6-4736-AB18-6AF8CFC1ACC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2282-E2A8-4E3B-9035-54C57ADC16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37A21-DBA6-4736-AB18-6AF8CFC1ACC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72282-E2A8-4E3B-9035-54C57ADC16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CE37A21-DBA6-4736-AB18-6AF8CFC1ACCA}" type="datetimeFigureOut">
              <a:rPr lang="en-US" smtClean="0"/>
              <a:t>5/21/2020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1A72282-E2A8-4E3B-9035-54C57ADC16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de/search?q=identifying+criminals&amp;source=lnms&amp;tbm=isch&amp;sa=X&amp;ved=2ahUKEwiTxb6D6sTpAhXxQUEAHZMyC40Q_AUoAXoECA0QAw&amp;biw=1093&amp;bih=526#imgrc=UwzQM-6ZNjtanM&amp;imgdii=k859C9TawzH4LM" TargetMode="External"/><Relationship Id="rId2" Type="http://schemas.openxmlformats.org/officeDocument/2006/relationships/hyperlink" Target="https://www.google.de/search?q=identifying+criminals&amp;source=lnms&amp;tbm=isch&amp;sa=X&amp;ved=2ahUKEwiTxb6D6sTpAhXxQUEAHZMyC40Q_AUoAXoECA0QAw&amp;biw=1093&amp;bih=526#imgrc=UwzQM-6ZNjtan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24744"/>
            <a:ext cx="8136904" cy="1586607"/>
          </a:xfrm>
        </p:spPr>
        <p:txBody>
          <a:bodyPr>
            <a:noAutofit/>
          </a:bodyPr>
          <a:lstStyle/>
          <a:p>
            <a:r>
              <a:rPr lang="sr-Cyrl-RS" sz="4000" dirty="0" smtClean="0"/>
              <a:t>ПРЕДОЧАВАЊЕ  РАДИ            ПРЕПОЗНАВАЊА</a:t>
            </a:r>
            <a:endParaRPr lang="en-US" sz="4000" dirty="0"/>
          </a:p>
        </p:txBody>
      </p:sp>
      <p:sp>
        <p:nvSpPr>
          <p:cNvPr id="3" name="Subtitle 2"/>
          <p:cNvSpPr>
            <a:spLocks noGrp="1"/>
          </p:cNvSpPr>
          <p:nvPr>
            <p:ph type="subTitle" idx="1"/>
          </p:nvPr>
        </p:nvSpPr>
        <p:spPr>
          <a:xfrm>
            <a:off x="1371600" y="3933056"/>
            <a:ext cx="6296744" cy="1800200"/>
          </a:xfrm>
        </p:spPr>
        <p:txBody>
          <a:bodyPr>
            <a:normAutofit/>
          </a:bodyPr>
          <a:lstStyle/>
          <a:p>
            <a:r>
              <a:rPr lang="sr-Cyrl-RS" sz="2800" dirty="0" smtClean="0"/>
              <a:t>Шифра презентације: </a:t>
            </a:r>
            <a:r>
              <a:rPr lang="sr-Cyrl-RS" sz="2800" b="1" dirty="0" smtClean="0"/>
              <a:t>П1240</a:t>
            </a:r>
            <a:endParaRPr lang="en-US" sz="2800" b="1" dirty="0"/>
          </a:p>
        </p:txBody>
      </p:sp>
    </p:spTree>
    <p:extLst>
      <p:ext uri="{BB962C8B-B14F-4D97-AF65-F5344CB8AC3E}">
        <p14:creationId xmlns:p14="http://schemas.microsoft.com/office/powerpoint/2010/main" val="4122792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060848"/>
            <a:ext cx="8064896" cy="4608512"/>
          </a:xfrm>
        </p:spPr>
        <p:txBody>
          <a:bodyPr>
            <a:normAutofit fontScale="92500" lnSpcReduction="10000"/>
          </a:bodyPr>
          <a:lstStyle/>
          <a:p>
            <a:r>
              <a:rPr lang="sr-Cyrl-RS" dirty="0" smtClean="0"/>
              <a:t>Пре него што се спроведе предочавање ради препознавања, од сведока треба тражити да опише лице или предмет који је опажао.</a:t>
            </a:r>
          </a:p>
          <a:p>
            <a:r>
              <a:rPr lang="sr-Cyrl-RS" b="1" dirty="0" smtClean="0"/>
              <a:t>Не треба постављати сугестивна питања </a:t>
            </a:r>
            <a:r>
              <a:rPr lang="sr-Cyrl-RS" dirty="0" smtClean="0"/>
              <a:t>приликом саслушања сведока о личном опису извршиоца кривичног дела.</a:t>
            </a:r>
          </a:p>
          <a:p>
            <a:r>
              <a:rPr lang="sr-Cyrl-RS" dirty="0" smtClean="0"/>
              <a:t>Садржај и начин на који се сведоку постављају питања утичу не само на тренутни одговор него и на меморију сведока односно његово </a:t>
            </a:r>
            <a:r>
              <a:rPr lang="sr-Cyrl-RS" u="sng" dirty="0" smtClean="0"/>
              <a:t>сећање</a:t>
            </a:r>
            <a:r>
              <a:rPr lang="sr-Cyrl-RS" dirty="0" smtClean="0"/>
              <a:t>.</a:t>
            </a:r>
          </a:p>
          <a:p>
            <a:r>
              <a:rPr lang="sr-Cyrl-RS" dirty="0" smtClean="0"/>
              <a:t>У току припремања, сведоку треба поставити питања која се односе на: спољна обележја објекта, услове и околности под којима је извршио опажање, чињенице које се односе на душевно и здравствено стање као и дужина временског интервала између опажања лица и предочавања.</a:t>
            </a:r>
          </a:p>
          <a:p>
            <a:endParaRPr lang="en-US" dirty="0"/>
          </a:p>
        </p:txBody>
      </p:sp>
      <p:sp>
        <p:nvSpPr>
          <p:cNvPr id="3" name="Title 2"/>
          <p:cNvSpPr>
            <a:spLocks noGrp="1"/>
          </p:cNvSpPr>
          <p:nvPr>
            <p:ph type="title"/>
          </p:nvPr>
        </p:nvSpPr>
        <p:spPr>
          <a:xfrm>
            <a:off x="683568" y="188640"/>
            <a:ext cx="7920880" cy="1440160"/>
          </a:xfrm>
        </p:spPr>
        <p:txBody>
          <a:bodyPr/>
          <a:lstStyle/>
          <a:p>
            <a:r>
              <a:rPr lang="sr-Cyrl-RS" sz="4400" dirty="0" smtClean="0"/>
              <a:t>Прибављање описа извршиоца</a:t>
            </a:r>
            <a:endParaRPr lang="en-US" sz="4400" dirty="0"/>
          </a:p>
        </p:txBody>
      </p:sp>
    </p:spTree>
    <p:extLst>
      <p:ext uri="{BB962C8B-B14F-4D97-AF65-F5344CB8AC3E}">
        <p14:creationId xmlns:p14="http://schemas.microsoft.com/office/powerpoint/2010/main" val="107339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77209" cy="4421013"/>
          </a:xfrm>
        </p:spPr>
        <p:txBody>
          <a:bodyPr>
            <a:normAutofit/>
          </a:bodyPr>
          <a:lstStyle/>
          <a:p>
            <a:r>
              <a:rPr lang="sr-Cyrl-RS" b="1" dirty="0" smtClean="0"/>
              <a:t>Симултано предочавање је поступак у коме се једном сведоку предочава истовремено више особа (или других објекта идентификације), које се налазе у врсти за предочавање, након чега он треба да се изјасни да ли је међу предоченим лицима препознао лице које је раније опазио као извршиоца кривичног дела.</a:t>
            </a:r>
          </a:p>
          <a:p>
            <a:pPr marL="0" indent="0">
              <a:buNone/>
            </a:pPr>
            <a:endParaRPr lang="sr-Cyrl-RS" dirty="0" smtClean="0"/>
          </a:p>
          <a:p>
            <a:pPr marL="0" indent="0">
              <a:buNone/>
            </a:pPr>
            <a:endParaRPr lang="sr-Cyrl-RS" dirty="0"/>
          </a:p>
          <a:p>
            <a:pPr marL="0" indent="0">
              <a:buNone/>
            </a:pPr>
            <a:endParaRPr lang="sr-Cyrl-RS" dirty="0" smtClean="0"/>
          </a:p>
          <a:p>
            <a:pPr marL="0" indent="0">
              <a:buNone/>
            </a:pPr>
            <a:endParaRPr lang="sr-Cyrl-RS" dirty="0" smtClean="0"/>
          </a:p>
          <a:p>
            <a:endParaRPr lang="en-US" b="1" dirty="0"/>
          </a:p>
        </p:txBody>
      </p:sp>
      <p:sp>
        <p:nvSpPr>
          <p:cNvPr id="3" name="Title 2"/>
          <p:cNvSpPr>
            <a:spLocks noGrp="1"/>
          </p:cNvSpPr>
          <p:nvPr>
            <p:ph type="title"/>
          </p:nvPr>
        </p:nvSpPr>
        <p:spPr/>
        <p:txBody>
          <a:bodyPr/>
          <a:lstStyle/>
          <a:p>
            <a:r>
              <a:rPr lang="sr-Cyrl-RS" sz="4000" dirty="0" smtClean="0"/>
              <a:t>Класично (симултано) предочавање ради препознавања</a:t>
            </a:r>
            <a:endParaRPr lang="en-US"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481295"/>
            <a:ext cx="5747792" cy="236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044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32656"/>
            <a:ext cx="7848871" cy="5793507"/>
          </a:xfrm>
        </p:spPr>
        <p:txBody>
          <a:bodyPr/>
          <a:lstStyle/>
          <a:p>
            <a:pPr lvl="2"/>
            <a:r>
              <a:rPr lang="sr-Cyrl-RS" sz="2400" b="1" dirty="0" smtClean="0"/>
              <a:t>Правила:</a:t>
            </a:r>
          </a:p>
          <a:p>
            <a:pPr marL="0" indent="0">
              <a:buNone/>
            </a:pPr>
            <a:r>
              <a:rPr lang="sr-Cyrl-RS" sz="2000" b="1" dirty="0" smtClean="0"/>
              <a:t>1.</a:t>
            </a:r>
            <a:r>
              <a:rPr lang="sr-Cyrl-RS" sz="2000" dirty="0" smtClean="0"/>
              <a:t> Предочавање увек мора да буде изборно, тј. увек се предочава окривљени односно осумњичени. Број лица која треба предочавати ограничен је симултаним капацитетом сведока.Овај број је индивидуалан, број особа не би требало да буде мањи од 5 ни већи од 8. Грађани који се предочавају морају имати иста групна обележја као и критичан објекат. Сведок треба да бира међу сличним људима (не би требало да се дозволи заједничко предочавање особа чија се висина разликује више од 5</a:t>
            </a:r>
            <a:r>
              <a:rPr lang="en-US" sz="2000" dirty="0" smtClean="0"/>
              <a:t>cm</a:t>
            </a:r>
            <a:r>
              <a:rPr lang="sr-Cyrl-RS" sz="2000" dirty="0" smtClean="0"/>
              <a:t>, тежина 10</a:t>
            </a:r>
            <a:r>
              <a:rPr lang="en-US" sz="2000" dirty="0" smtClean="0"/>
              <a:t>kg </a:t>
            </a:r>
            <a:r>
              <a:rPr lang="sr-Cyrl-RS" sz="2000" dirty="0" smtClean="0"/>
              <a:t>и животна доб за више од 5 до 8 година)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05063"/>
            <a:ext cx="612068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833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9247" y="620688"/>
            <a:ext cx="7905201" cy="6048671"/>
          </a:xfrm>
        </p:spPr>
        <p:txBody>
          <a:bodyPr/>
          <a:lstStyle/>
          <a:p>
            <a:r>
              <a:rPr lang="sr-Cyrl-RS" b="1" dirty="0" smtClean="0"/>
              <a:t>2.</a:t>
            </a:r>
            <a:r>
              <a:rPr lang="sr-Cyrl-RS" dirty="0" smtClean="0"/>
              <a:t> Субјекти идентификације врше препознавање један по један.</a:t>
            </a:r>
          </a:p>
          <a:p>
            <a:r>
              <a:rPr lang="sr-Cyrl-RS" b="1" dirty="0" smtClean="0"/>
              <a:t>3.</a:t>
            </a:r>
            <a:r>
              <a:rPr lang="sr-Cyrl-RS" dirty="0" smtClean="0"/>
              <a:t> Објекте препознавања, односно идентификационе елементе треба предочавати одвојено у засебним поступцима изборног предочавања.</a:t>
            </a:r>
          </a:p>
          <a:p>
            <a:r>
              <a:rPr lang="sr-Cyrl-RS" b="1" dirty="0" smtClean="0"/>
              <a:t>4.</a:t>
            </a:r>
            <a:r>
              <a:rPr lang="sr-Cyrl-RS" dirty="0" smtClean="0"/>
              <a:t> Место и услови предочавања ради препознавања. Препознавање треба вршити на лицу места у условима извршења кривичног дела и при истом осветљењу, удаљености, покрету, положају...</a:t>
            </a:r>
          </a:p>
          <a:p>
            <a:r>
              <a:rPr lang="sr-Cyrl-RS" b="1" dirty="0" smtClean="0"/>
              <a:t>5. </a:t>
            </a:r>
            <a:r>
              <a:rPr lang="sr-Cyrl-RS" dirty="0" smtClean="0"/>
              <a:t>Потребно је припремити сведока како би се умањили страх и анксиозност коју осећа пред идентификацијом и за време идентификације.</a:t>
            </a:r>
          </a:p>
          <a:p>
            <a:r>
              <a:rPr lang="sr-Cyrl-RS" b="1" dirty="0" smtClean="0"/>
              <a:t>6. </a:t>
            </a:r>
            <a:r>
              <a:rPr lang="sr-Cyrl-RS" dirty="0" smtClean="0"/>
              <a:t>Окривљеном треба предложити да заузме место које он хоће измећу осталих лица која се предочавају.</a:t>
            </a:r>
            <a:endParaRPr lang="en-US" dirty="0"/>
          </a:p>
        </p:txBody>
      </p:sp>
    </p:spTree>
    <p:extLst>
      <p:ext uri="{BB962C8B-B14F-4D97-AF65-F5344CB8AC3E}">
        <p14:creationId xmlns:p14="http://schemas.microsoft.com/office/powerpoint/2010/main" val="2044107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332657"/>
            <a:ext cx="7745505" cy="5793506"/>
          </a:xfrm>
        </p:spPr>
        <p:txBody>
          <a:bodyPr>
            <a:normAutofit/>
          </a:bodyPr>
          <a:lstStyle/>
          <a:p>
            <a:r>
              <a:rPr lang="sr-Cyrl-RS" b="1" dirty="0" smtClean="0"/>
              <a:t>7.</a:t>
            </a:r>
            <a:r>
              <a:rPr lang="sr-Cyrl-RS" dirty="0" smtClean="0"/>
              <a:t> Руководилац ове радње треба да се понаша уздржано и апсолутно неутрално приликом њеног спровођења.</a:t>
            </a:r>
          </a:p>
          <a:p>
            <a:r>
              <a:rPr lang="sr-Cyrl-RS" b="1" dirty="0" smtClean="0"/>
              <a:t>8.</a:t>
            </a:r>
            <a:r>
              <a:rPr lang="sr-Cyrl-RS" dirty="0" smtClean="0"/>
              <a:t> Сугестија коју у себи садржи ова радња може се умањити и правилном формулацијом питања које се поставља сведоку.</a:t>
            </a:r>
          </a:p>
          <a:p>
            <a:r>
              <a:rPr lang="sr-Cyrl-RS" b="1" dirty="0" smtClean="0"/>
              <a:t>9.</a:t>
            </a:r>
            <a:r>
              <a:rPr lang="sr-Cyrl-RS" dirty="0" smtClean="0"/>
              <a:t> Од сведока препознавања не треба тражити да се изјасни да ли је препознао извршиоца пред лицима која се предочавају већ у другој просторији.</a:t>
            </a:r>
          </a:p>
          <a:p>
            <a:r>
              <a:rPr lang="sr-Cyrl-RS" b="1" dirty="0" smtClean="0"/>
              <a:t>10.</a:t>
            </a:r>
            <a:r>
              <a:rPr lang="sr-Cyrl-RS" dirty="0" smtClean="0"/>
              <a:t> Када је субјект препознавања малолетно лице или дете треба ангажовати дечјег психолога.</a:t>
            </a:r>
          </a:p>
          <a:p>
            <a:r>
              <a:rPr lang="sr-Cyrl-RS" b="1" dirty="0" smtClean="0"/>
              <a:t>11.</a:t>
            </a:r>
            <a:r>
              <a:rPr lang="sr-Cyrl-RS" dirty="0" smtClean="0"/>
              <a:t> Треба сачинити фотографију лица која се налазе у паради предочавања.</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076825"/>
            <a:ext cx="468052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70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60849"/>
            <a:ext cx="7761185" cy="4680520"/>
          </a:xfrm>
        </p:spPr>
        <p:txBody>
          <a:bodyPr>
            <a:normAutofit lnSpcReduction="10000"/>
          </a:bodyPr>
          <a:lstStyle/>
          <a:p>
            <a:r>
              <a:rPr lang="sr-Cyrl-RS" b="1" dirty="0" smtClean="0"/>
              <a:t>Анонимно изборно предочавање је варијанта симултаног предочавања и врше се тако да лица која се предочавају (објекти идентификације) не виде субјект предочавања и он за њих остаје непознат.</a:t>
            </a:r>
          </a:p>
          <a:p>
            <a:r>
              <a:rPr lang="sr-Cyrl-RS" dirty="0" smtClean="0"/>
              <a:t>Препоручује се када идентификацију врше деца или жртве сексуалног насиља. </a:t>
            </a:r>
          </a:p>
          <a:p>
            <a:r>
              <a:rPr lang="sr-Cyrl-RS" dirty="0" smtClean="0"/>
              <a:t>Наш Законик о кривичном поступку је овај вид предочавања ради препознавања предвидео као правило за све случајеве и треба га обавити тако да лице које је предмет препознавања не може да види сведока нити сведок може да види то лице пре него што се приступи препознавању.</a:t>
            </a:r>
            <a:endParaRPr lang="en-US" dirty="0"/>
          </a:p>
        </p:txBody>
      </p:sp>
      <p:sp>
        <p:nvSpPr>
          <p:cNvPr id="3" name="Title 2"/>
          <p:cNvSpPr>
            <a:spLocks noGrp="1"/>
          </p:cNvSpPr>
          <p:nvPr>
            <p:ph type="title"/>
          </p:nvPr>
        </p:nvSpPr>
        <p:spPr>
          <a:xfrm>
            <a:off x="683568" y="332656"/>
            <a:ext cx="7756263" cy="1054250"/>
          </a:xfrm>
        </p:spPr>
        <p:txBody>
          <a:bodyPr/>
          <a:lstStyle/>
          <a:p>
            <a:r>
              <a:rPr lang="sr-Cyrl-RS" sz="4400" dirty="0" smtClean="0"/>
              <a:t>Анонимно изборно предочавање лица</a:t>
            </a:r>
            <a:endParaRPr lang="en-US" sz="4400" dirty="0"/>
          </a:p>
        </p:txBody>
      </p:sp>
    </p:spTree>
    <p:extLst>
      <p:ext uri="{BB962C8B-B14F-4D97-AF65-F5344CB8AC3E}">
        <p14:creationId xmlns:p14="http://schemas.microsoft.com/office/powerpoint/2010/main" val="4163426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27280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581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060848"/>
            <a:ext cx="7704856" cy="4680520"/>
          </a:xfrm>
        </p:spPr>
        <p:txBody>
          <a:bodyPr>
            <a:normAutofit lnSpcReduction="10000"/>
          </a:bodyPr>
          <a:lstStyle/>
          <a:p>
            <a:r>
              <a:rPr lang="sr-Cyrl-RS" b="1" dirty="0" smtClean="0"/>
              <a:t>Изборно предочавање по секвенцама састоји се у томе да се сведоку предочава један за њега непознат број идентификационог материјала и то појединачно и један за другим.</a:t>
            </a:r>
          </a:p>
          <a:p>
            <a:r>
              <a:rPr lang="sr-Cyrl-RS" dirty="0" smtClean="0"/>
              <a:t>Након предочавања сваког објекта идентификације од сведока се тражи да се одмах изјасни о евентуалном идентитету.</a:t>
            </a:r>
          </a:p>
          <a:p>
            <a:r>
              <a:rPr lang="sr-Cyrl-RS" dirty="0" smtClean="0"/>
              <a:t>Сведок који врши препознавање види увек испред себе само једну особу.</a:t>
            </a:r>
          </a:p>
          <a:p>
            <a:r>
              <a:rPr lang="sr-Cyrl-RS" dirty="0" smtClean="0"/>
              <a:t>Сведок не може међусобно да упоређује предочене особе, већ мора сваку појединачно да упоређује са сликом извршиоца коју има у свести.</a:t>
            </a:r>
            <a:endParaRPr lang="en-US" dirty="0"/>
          </a:p>
        </p:txBody>
      </p:sp>
      <p:sp>
        <p:nvSpPr>
          <p:cNvPr id="3" name="Title 2"/>
          <p:cNvSpPr>
            <a:spLocks noGrp="1"/>
          </p:cNvSpPr>
          <p:nvPr>
            <p:ph type="title"/>
          </p:nvPr>
        </p:nvSpPr>
        <p:spPr/>
        <p:txBody>
          <a:bodyPr/>
          <a:lstStyle/>
          <a:p>
            <a:r>
              <a:rPr lang="sr-Cyrl-RS" sz="4400" dirty="0" smtClean="0"/>
              <a:t>Изборно предочавање по секвенцама</a:t>
            </a:r>
            <a:endParaRPr lang="en-US" sz="4400" dirty="0"/>
          </a:p>
        </p:txBody>
      </p:sp>
    </p:spTree>
    <p:extLst>
      <p:ext uri="{BB962C8B-B14F-4D97-AF65-F5344CB8AC3E}">
        <p14:creationId xmlns:p14="http://schemas.microsoft.com/office/powerpoint/2010/main" val="2372017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6424" y="476672"/>
            <a:ext cx="806489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861048"/>
            <a:ext cx="698477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364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60849"/>
            <a:ext cx="7905201" cy="4608512"/>
          </a:xfrm>
        </p:spPr>
        <p:txBody>
          <a:bodyPr>
            <a:normAutofit/>
          </a:bodyPr>
          <a:lstStyle/>
          <a:p>
            <a:r>
              <a:rPr lang="sr-Cyrl-RS" dirty="0" smtClean="0"/>
              <a:t>Препознавање лица и предмета на основу фотографија је много теже и </a:t>
            </a:r>
            <a:r>
              <a:rPr lang="sr-Cyrl-RS" u="sng" dirty="0" smtClean="0"/>
              <a:t>непоузданије</a:t>
            </a:r>
            <a:r>
              <a:rPr lang="sr-Cyrl-RS" dirty="0" smtClean="0"/>
              <a:t> него идентификација на основу оригиналних објеката.</a:t>
            </a:r>
          </a:p>
          <a:p>
            <a:r>
              <a:rPr lang="sr-Cyrl-RS" dirty="0" smtClean="0"/>
              <a:t>Проблем је уколико се извршилац кривичног дела изменио након што је начињена фотографија. На фотографијама се не може приметити већи број битних карактеристика као што су гестикулација и други манири. Форографија може да измени изглед лица или објекта.</a:t>
            </a:r>
          </a:p>
          <a:p>
            <a:r>
              <a:rPr lang="sr-Cyrl-RS" dirty="0" smtClean="0"/>
              <a:t>Након спроведеног предочавања фотографија, нипошто се не смеју истом сведоку предочити лица уживо.</a:t>
            </a:r>
            <a:endParaRPr lang="en-US" dirty="0"/>
          </a:p>
        </p:txBody>
      </p:sp>
      <p:sp>
        <p:nvSpPr>
          <p:cNvPr id="3" name="Title 2"/>
          <p:cNvSpPr>
            <a:spLocks noGrp="1"/>
          </p:cNvSpPr>
          <p:nvPr>
            <p:ph type="title"/>
          </p:nvPr>
        </p:nvSpPr>
        <p:spPr/>
        <p:txBody>
          <a:bodyPr/>
          <a:lstStyle/>
          <a:p>
            <a:r>
              <a:rPr lang="sr-Cyrl-RS" sz="4000" dirty="0" smtClean="0"/>
              <a:t>Препознавање на основу фотографија </a:t>
            </a:r>
            <a:endParaRPr lang="en-US" sz="4000" dirty="0"/>
          </a:p>
        </p:txBody>
      </p:sp>
    </p:spTree>
    <p:extLst>
      <p:ext uri="{BB962C8B-B14F-4D97-AF65-F5344CB8AC3E}">
        <p14:creationId xmlns:p14="http://schemas.microsoft.com/office/powerpoint/2010/main" val="12080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132981"/>
          </a:xfrm>
        </p:spPr>
        <p:txBody>
          <a:bodyPr>
            <a:normAutofit lnSpcReduction="10000"/>
          </a:bodyPr>
          <a:lstStyle/>
          <a:p>
            <a:r>
              <a:rPr lang="sr-Cyrl-RS" b="1" dirty="0" smtClean="0"/>
              <a:t>Предочавање ради препознавања је доказна радња којом се субјекту идентификације (по правилу сведоку), презентира више истоврсних и међусобно сличних објеката идентификације како би међу њима (евентуално) препознао онај који је раније опажао и који је у вези са извршеним кривичним делом</a:t>
            </a:r>
            <a:r>
              <a:rPr lang="sr-Cyrl-RS" dirty="0" smtClean="0"/>
              <a:t>.</a:t>
            </a:r>
          </a:p>
          <a:p>
            <a:r>
              <a:rPr lang="sr-Cyrl-RS" dirty="0" smtClean="0"/>
              <a:t>У пракси се најчешће као </a:t>
            </a:r>
            <a:r>
              <a:rPr lang="sr-Cyrl-RS" u="sng" dirty="0" smtClean="0"/>
              <a:t>субјекти идентификације </a:t>
            </a:r>
            <a:r>
              <a:rPr lang="sr-Cyrl-RS" dirty="0" smtClean="0"/>
              <a:t>појављују </a:t>
            </a:r>
            <a:r>
              <a:rPr lang="sr-Cyrl-RS" b="1" i="1" dirty="0" smtClean="0"/>
              <a:t>сведок</a:t>
            </a:r>
            <a:r>
              <a:rPr lang="sr-Cyrl-RS" dirty="0" smtClean="0"/>
              <a:t> (сведок очевидац или жртва кривичног дела) међутим поред њега као субјекти идентификације могу да се појаве и </a:t>
            </a:r>
            <a:r>
              <a:rPr lang="sr-Cyrl-RS" b="1" i="1" dirty="0" smtClean="0"/>
              <a:t>окривљени</a:t>
            </a:r>
            <a:r>
              <a:rPr lang="sr-Cyrl-RS" dirty="0" smtClean="0"/>
              <a:t> (осумњичени).</a:t>
            </a:r>
            <a:endParaRPr lang="en-US" dirty="0"/>
          </a:p>
        </p:txBody>
      </p:sp>
      <p:sp>
        <p:nvSpPr>
          <p:cNvPr id="3" name="Title 2"/>
          <p:cNvSpPr>
            <a:spLocks noGrp="1"/>
          </p:cNvSpPr>
          <p:nvPr>
            <p:ph type="title"/>
          </p:nvPr>
        </p:nvSpPr>
        <p:spPr/>
        <p:txBody>
          <a:bodyPr/>
          <a:lstStyle/>
          <a:p>
            <a:r>
              <a:rPr lang="sr-Cyrl-RS" sz="4400" dirty="0" smtClean="0"/>
              <a:t>Појам предочавања ради препознавања</a:t>
            </a:r>
            <a:endParaRPr lang="en-US" sz="4400" dirty="0"/>
          </a:p>
        </p:txBody>
      </p:sp>
    </p:spTree>
    <p:extLst>
      <p:ext uri="{BB962C8B-B14F-4D97-AF65-F5344CB8AC3E}">
        <p14:creationId xmlns:p14="http://schemas.microsoft.com/office/powerpoint/2010/main" val="1739240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7200800" cy="446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60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348880"/>
            <a:ext cx="7833193" cy="4392488"/>
          </a:xfrm>
        </p:spPr>
        <p:txBody>
          <a:bodyPr>
            <a:normAutofit/>
          </a:bodyPr>
          <a:lstStyle/>
          <a:p>
            <a:r>
              <a:rPr lang="sr-Cyrl-RS" sz="2800" dirty="0" smtClean="0"/>
              <a:t>Препознавање ствари се најчешће врши при разјашњавању имовинских деликата.</a:t>
            </a:r>
          </a:p>
          <a:p>
            <a:r>
              <a:rPr lang="sr-Cyrl-RS" sz="2800" dirty="0" smtClean="0"/>
              <a:t>Жене су нарочито добри сведоци у препознавању ствари.</a:t>
            </a:r>
          </a:p>
          <a:p>
            <a:r>
              <a:rPr lang="sr-Cyrl-RS" sz="2800" dirty="0" smtClean="0"/>
              <a:t>Број погрешних препознавања ствари је мањи у односу на проценат погрешних препознавања лица, али се зато због разних мотива често врши неистинита препознавања ствари.</a:t>
            </a:r>
            <a:endParaRPr lang="en-US" sz="2800" dirty="0"/>
          </a:p>
        </p:txBody>
      </p:sp>
      <p:sp>
        <p:nvSpPr>
          <p:cNvPr id="3" name="Title 2"/>
          <p:cNvSpPr>
            <a:spLocks noGrp="1"/>
          </p:cNvSpPr>
          <p:nvPr>
            <p:ph type="title"/>
          </p:nvPr>
        </p:nvSpPr>
        <p:spPr/>
        <p:txBody>
          <a:bodyPr/>
          <a:lstStyle/>
          <a:p>
            <a:r>
              <a:rPr lang="sr-Cyrl-RS" dirty="0" smtClean="0"/>
              <a:t>Препознавање ствари</a:t>
            </a:r>
            <a:endParaRPr lang="en-US" dirty="0"/>
          </a:p>
        </p:txBody>
      </p:sp>
    </p:spTree>
    <p:extLst>
      <p:ext uri="{BB962C8B-B14F-4D97-AF65-F5344CB8AC3E}">
        <p14:creationId xmlns:p14="http://schemas.microsoft.com/office/powerpoint/2010/main" val="991865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04863"/>
            <a:ext cx="7833193" cy="4392489"/>
          </a:xfrm>
        </p:spPr>
        <p:txBody>
          <a:bodyPr>
            <a:normAutofit/>
          </a:bodyPr>
          <a:lstStyle/>
          <a:p>
            <a:r>
              <a:rPr lang="sr-Cyrl-RS" dirty="0" smtClean="0"/>
              <a:t>Непоуздана доказна радња</a:t>
            </a:r>
          </a:p>
          <a:p>
            <a:r>
              <a:rPr lang="sr-Cyrl-RS" dirty="0" smtClean="0"/>
              <a:t>Уколико сведок не може тачно да наведе детаље на основу којих је извршио идентификацију тада треба обавити психолошко вештачење. Уколико се утврди да сведок припада синтетичком типу памћења ликова, доказ добијен на тај начин треба прихватити.</a:t>
            </a:r>
          </a:p>
          <a:p>
            <a:r>
              <a:rPr lang="sr-Cyrl-RS" dirty="0" smtClean="0"/>
              <a:t>У судској пракси у свим земљама света среће се мишљење да препознавање од стране сведока представља поуздан доказ кривице на коме се може темељити осуђујућа пресуда.</a:t>
            </a:r>
            <a:endParaRPr lang="en-US" dirty="0"/>
          </a:p>
        </p:txBody>
      </p:sp>
      <p:sp>
        <p:nvSpPr>
          <p:cNvPr id="3" name="Title 2"/>
          <p:cNvSpPr>
            <a:spLocks noGrp="1"/>
          </p:cNvSpPr>
          <p:nvPr>
            <p:ph type="title"/>
          </p:nvPr>
        </p:nvSpPr>
        <p:spPr/>
        <p:txBody>
          <a:bodyPr/>
          <a:lstStyle/>
          <a:p>
            <a:r>
              <a:rPr lang="sr-Cyrl-RS" sz="4000" dirty="0" smtClean="0"/>
              <a:t>Доказна вредност предочавања ради препознавања</a:t>
            </a:r>
            <a:endParaRPr lang="en-US" sz="4000" dirty="0"/>
          </a:p>
        </p:txBody>
      </p:sp>
    </p:spTree>
    <p:extLst>
      <p:ext uri="{BB962C8B-B14F-4D97-AF65-F5344CB8AC3E}">
        <p14:creationId xmlns:p14="http://schemas.microsoft.com/office/powerpoint/2010/main" val="351563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 </a:t>
            </a:r>
            <a:r>
              <a:rPr lang="sr-Cyrl-RS" dirty="0" smtClean="0"/>
              <a:t>Криминалистика-треће измењено и допуњено издање, Проф.др Бранислав Симоновић, Крагујевац 2012.</a:t>
            </a:r>
          </a:p>
          <a:p>
            <a:r>
              <a:rPr lang="sr-Cyrl-RS" dirty="0" smtClean="0"/>
              <a:t>2.Интернет страница</a:t>
            </a:r>
            <a:r>
              <a:rPr lang="sr-Cyrl-RS" dirty="0" smtClean="0">
                <a:hlinkClick r:id="rId2"/>
              </a:rPr>
              <a:t> </a:t>
            </a:r>
            <a:r>
              <a:rPr lang="en-US" dirty="0">
                <a:hlinkClick r:id="rId2"/>
              </a:rPr>
              <a:t>https://</a:t>
            </a:r>
            <a:r>
              <a:rPr lang="en-US" dirty="0" smtClean="0">
                <a:hlinkClick r:id="rId2"/>
              </a:rPr>
              <a:t>www.google.de/search?q=identifying+criminals&amp;source=lnms&amp;tbm=isch&amp;sa=X&amp;ved=2ahUKEwiTxb6D6sTpAhXxQUEAHZMyC40Q_AUoAXoECA0QAw&amp;biw=1093&amp;bih=526#imgrc=UwzQM-6ZNjtanM</a:t>
            </a:r>
            <a:r>
              <a:rPr lang="sr-Cyrl-RS" dirty="0" smtClean="0"/>
              <a:t>   </a:t>
            </a:r>
          </a:p>
          <a:p>
            <a:r>
              <a:rPr lang="sr-Cyrl-RS" dirty="0" smtClean="0"/>
              <a:t>3.Интернет страница </a:t>
            </a:r>
            <a:r>
              <a:rPr lang="en-US" dirty="0">
                <a:hlinkClick r:id="rId3"/>
              </a:rPr>
              <a:t>https://</a:t>
            </a:r>
            <a:r>
              <a:rPr lang="en-US" dirty="0" smtClean="0">
                <a:hlinkClick r:id="rId3"/>
              </a:rPr>
              <a:t>www.google.de/search?q=identifying+criminals&amp;source=lnms&amp;tbm=isch&amp;sa=X&amp;ved=2ahUKEwiTxb6D6sTpAhXxQUEAHZMyC40Q_AUoAXoECA0QAw&amp;biw=1093&amp;bih=526#imgrc=UwzQM-6ZNjtanM&amp;imgdii=k859C9TawzH4LM</a:t>
            </a:r>
            <a:endParaRPr lang="sr-Cyrl-RS" dirty="0" smtClean="0"/>
          </a:p>
          <a:p>
            <a:endParaRPr lang="en-US" dirty="0"/>
          </a:p>
        </p:txBody>
      </p:sp>
      <p:sp>
        <p:nvSpPr>
          <p:cNvPr id="3" name="Title 2"/>
          <p:cNvSpPr>
            <a:spLocks noGrp="1"/>
          </p:cNvSpPr>
          <p:nvPr>
            <p:ph type="title"/>
          </p:nvPr>
        </p:nvSpPr>
        <p:spPr/>
        <p:txBody>
          <a:bodyPr/>
          <a:lstStyle/>
          <a:p>
            <a:r>
              <a:rPr lang="sr-Cyrl-RS" dirty="0" smtClean="0"/>
              <a:t>ИЗВОРИ</a:t>
            </a:r>
            <a:endParaRPr lang="en-US" dirty="0"/>
          </a:p>
        </p:txBody>
      </p:sp>
    </p:spTree>
    <p:extLst>
      <p:ext uri="{BB962C8B-B14F-4D97-AF65-F5344CB8AC3E}">
        <p14:creationId xmlns:p14="http://schemas.microsoft.com/office/powerpoint/2010/main" val="270825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59" y="404665"/>
            <a:ext cx="7833193" cy="5721498"/>
          </a:xfrm>
        </p:spPr>
        <p:txBody>
          <a:bodyPr/>
          <a:lstStyle/>
          <a:p>
            <a:endParaRPr lang="sr-Cyrl-RS" dirty="0" smtClean="0"/>
          </a:p>
          <a:p>
            <a:r>
              <a:rPr lang="sr-Cyrl-RS" u="sng" dirty="0" smtClean="0"/>
              <a:t>Објекти идентификације </a:t>
            </a:r>
            <a:r>
              <a:rPr lang="sr-Cyrl-RS" dirty="0" smtClean="0"/>
              <a:t>могу бити лица, предмети, лешеви, лица места.</a:t>
            </a:r>
          </a:p>
          <a:p>
            <a:pPr marL="0" indent="0">
              <a:buNone/>
            </a:pPr>
            <a:endParaRPr lang="sr-Cyrl-RS" dirty="0" smtClean="0"/>
          </a:p>
          <a:p>
            <a:pPr marL="0" indent="0">
              <a:buNone/>
            </a:pPr>
            <a:endParaRPr lang="sr-Cyrl-RS" dirty="0" smtClean="0"/>
          </a:p>
          <a:p>
            <a:pPr marL="0" indent="0">
              <a:buNone/>
            </a:pPr>
            <a:r>
              <a:rPr lang="sr-Cyrl-RS" dirty="0" smtClean="0"/>
              <a:t>Најбоље је да се предочавање ради препознавања организује у преткривичном (предистражном) поступку као доказна радња која се предузима пре доношења решења о покретању кривичног поступка услед опасности од одлагања. </a:t>
            </a:r>
          </a:p>
          <a:p>
            <a:pPr marL="0" indent="0">
              <a:buNone/>
            </a:pPr>
            <a:r>
              <a:rPr lang="sr-Cyrl-RS" dirty="0" smtClean="0"/>
              <a:t>Временски размак између опажања извршиоца кривичног дела и изборне идентификације је тада </a:t>
            </a:r>
            <a:r>
              <a:rPr lang="sr-Cyrl-RS" u="sng" dirty="0" smtClean="0"/>
              <a:t>најкраћи</a:t>
            </a:r>
            <a:r>
              <a:rPr lang="sr-Cyrl-RS" dirty="0" smtClean="0"/>
              <a:t>, тако да је у сећању сведока још увек сачувана свежа слика извршиоца кривичног дела.</a:t>
            </a:r>
          </a:p>
          <a:p>
            <a:endParaRPr lang="en-US" dirty="0"/>
          </a:p>
        </p:txBody>
      </p:sp>
    </p:spTree>
    <p:extLst>
      <p:ext uri="{BB962C8B-B14F-4D97-AF65-F5344CB8AC3E}">
        <p14:creationId xmlns:p14="http://schemas.microsoft.com/office/powerpoint/2010/main" val="3686922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61185" cy="4276997"/>
          </a:xfrm>
        </p:spPr>
        <p:txBody>
          <a:bodyPr>
            <a:normAutofit/>
          </a:bodyPr>
          <a:lstStyle/>
          <a:p>
            <a:r>
              <a:rPr lang="sr-Cyrl-RS" dirty="0" smtClean="0"/>
              <a:t>Препознавање лица (ствари и осталих објеката идентификације) је сложен психолошки, али и криминалистичко-тактички процес који се састоји из неколико фаза.</a:t>
            </a:r>
          </a:p>
          <a:p>
            <a:r>
              <a:rPr lang="sr-Cyrl-RS" b="1" dirty="0" smtClean="0"/>
              <a:t>Аперцептивна фаза</a:t>
            </a:r>
            <a:r>
              <a:rPr lang="sr-Cyrl-RS" dirty="0" smtClean="0"/>
              <a:t>-опажање извршиоца кривичног дела и запамћивање његовог изгледа</a:t>
            </a:r>
          </a:p>
          <a:p>
            <a:r>
              <a:rPr lang="sr-Cyrl-RS" b="1" dirty="0" smtClean="0"/>
              <a:t>Репродуктивна фаза</a:t>
            </a:r>
            <a:r>
              <a:rPr lang="sr-Cyrl-RS" dirty="0" smtClean="0"/>
              <a:t>-способност описивања запамћене слике извршиоца кривичног дела</a:t>
            </a:r>
          </a:p>
          <a:p>
            <a:r>
              <a:rPr lang="sr-Cyrl-RS" b="1" dirty="0" smtClean="0"/>
              <a:t>Фаза рекогниције</a:t>
            </a:r>
            <a:r>
              <a:rPr lang="sr-Cyrl-RS" dirty="0" smtClean="0"/>
              <a:t>-препознавање извршиоца кривичног дела</a:t>
            </a:r>
          </a:p>
        </p:txBody>
      </p:sp>
      <p:sp>
        <p:nvSpPr>
          <p:cNvPr id="3" name="Title 2"/>
          <p:cNvSpPr>
            <a:spLocks noGrp="1"/>
          </p:cNvSpPr>
          <p:nvPr>
            <p:ph type="title"/>
          </p:nvPr>
        </p:nvSpPr>
        <p:spPr/>
        <p:txBody>
          <a:bodyPr/>
          <a:lstStyle/>
          <a:p>
            <a:r>
              <a:rPr lang="sr-Cyrl-RS" sz="4400" dirty="0" smtClean="0"/>
              <a:t>Психолошке особености појединих фаза препознавања</a:t>
            </a:r>
            <a:endParaRPr lang="en-US" sz="4400" dirty="0"/>
          </a:p>
        </p:txBody>
      </p:sp>
    </p:spTree>
    <p:extLst>
      <p:ext uri="{BB962C8B-B14F-4D97-AF65-F5344CB8AC3E}">
        <p14:creationId xmlns:p14="http://schemas.microsoft.com/office/powerpoint/2010/main" val="580352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08721"/>
            <a:ext cx="777686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090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7980"/>
          </a:xfrm>
        </p:spPr>
        <p:txBody>
          <a:bodyPr>
            <a:normAutofit/>
          </a:bodyPr>
          <a:lstStyle/>
          <a:p>
            <a:r>
              <a:rPr lang="sr-Cyrl-RS" dirty="0" smtClean="0"/>
              <a:t>Вероватноћа да ће сведок исправно да опази и запамти лик извршиоца кривичног дела није на жалост увек велика.</a:t>
            </a:r>
          </a:p>
          <a:p>
            <a:r>
              <a:rPr lang="sr-Cyrl-RS" dirty="0" smtClean="0"/>
              <a:t>У догађајима који су окарактерисани </a:t>
            </a:r>
            <a:r>
              <a:rPr lang="sr-Cyrl-RS" u="sng" dirty="0" smtClean="0"/>
              <a:t>насиљем</a:t>
            </a:r>
            <a:r>
              <a:rPr lang="sr-Cyrl-RS" dirty="0" smtClean="0"/>
              <a:t> и </a:t>
            </a:r>
            <a:r>
              <a:rPr lang="sr-Cyrl-RS" u="sng" dirty="0" smtClean="0"/>
              <a:t>агресијом</a:t>
            </a:r>
            <a:r>
              <a:rPr lang="sr-Cyrl-RS" dirty="0" smtClean="0"/>
              <a:t> по правилу се лоше опажају и памте ликови нападача.</a:t>
            </a:r>
          </a:p>
          <a:p>
            <a:r>
              <a:rPr lang="sr-Cyrl-RS" dirty="0" smtClean="0"/>
              <a:t>Способност опажања знатно опада када се посматрач налази у стању </a:t>
            </a:r>
            <a:r>
              <a:rPr lang="sr-Cyrl-RS" u="sng" dirty="0" smtClean="0"/>
              <a:t>панике</a:t>
            </a:r>
            <a:r>
              <a:rPr lang="sr-Cyrl-RS" dirty="0" smtClean="0"/>
              <a:t> или </a:t>
            </a:r>
            <a:r>
              <a:rPr lang="sr-Cyrl-RS" u="sng" dirty="0" smtClean="0"/>
              <a:t>страха</a:t>
            </a:r>
            <a:r>
              <a:rPr lang="sr-Cyrl-RS" dirty="0" smtClean="0"/>
              <a:t>.</a:t>
            </a:r>
          </a:p>
          <a:p>
            <a:r>
              <a:rPr lang="sr-Cyrl-RS" dirty="0" smtClean="0"/>
              <a:t>На </a:t>
            </a:r>
            <a:r>
              <a:rPr lang="sr-Cyrl-RS" dirty="0"/>
              <a:t>опажање и запамћивање негативно утичу и лоши услови опажања (нпр.магла,удаљеност,ноћ,прерушавање </a:t>
            </a:r>
            <a:r>
              <a:rPr lang="sr-Cyrl-RS" dirty="0" smtClean="0"/>
              <a:t>извршиоца).</a:t>
            </a:r>
            <a:endParaRPr lang="en-US" dirty="0"/>
          </a:p>
        </p:txBody>
      </p:sp>
      <p:sp>
        <p:nvSpPr>
          <p:cNvPr id="3" name="Title 2"/>
          <p:cNvSpPr>
            <a:spLocks noGrp="1"/>
          </p:cNvSpPr>
          <p:nvPr>
            <p:ph type="title"/>
          </p:nvPr>
        </p:nvSpPr>
        <p:spPr/>
        <p:txBody>
          <a:bodyPr/>
          <a:lstStyle/>
          <a:p>
            <a:r>
              <a:rPr lang="sr-Cyrl-RS" sz="4400" dirty="0" smtClean="0"/>
              <a:t>Способност опажања и запамћивања</a:t>
            </a:r>
            <a:endParaRPr lang="en-US" sz="4400" dirty="0"/>
          </a:p>
        </p:txBody>
      </p:sp>
    </p:spTree>
    <p:extLst>
      <p:ext uri="{BB962C8B-B14F-4D97-AF65-F5344CB8AC3E}">
        <p14:creationId xmlns:p14="http://schemas.microsoft.com/office/powerpoint/2010/main" val="216127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80729"/>
            <a:ext cx="7344816" cy="484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59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61185" cy="4204989"/>
          </a:xfrm>
        </p:spPr>
        <p:txBody>
          <a:bodyPr>
            <a:normAutofit/>
          </a:bodyPr>
          <a:lstStyle/>
          <a:p>
            <a:r>
              <a:rPr lang="sr-Cyrl-RS" dirty="0" smtClean="0"/>
              <a:t>Способност сведока да квалитетно опише изглед извршиоца кривичног дела по правилу је веома слаба.</a:t>
            </a:r>
          </a:p>
          <a:p>
            <a:r>
              <a:rPr lang="sr-Cyrl-RS" dirty="0" smtClean="0"/>
              <a:t> Разликујемо два вида препознавања лица:</a:t>
            </a:r>
          </a:p>
          <a:p>
            <a:r>
              <a:rPr lang="sr-Cyrl-RS" b="1" dirty="0" smtClean="0"/>
              <a:t>Синтетичко препознавање </a:t>
            </a:r>
            <a:r>
              <a:rPr lang="sr-Cyrl-RS" dirty="0" smtClean="0"/>
              <a:t>објекта идентификације темељи се на укупном, општем утиску где сведок не може да наведе детаље по којима је извршио препознавање.</a:t>
            </a:r>
          </a:p>
          <a:p>
            <a:r>
              <a:rPr lang="sr-Cyrl-RS" b="1" dirty="0" smtClean="0"/>
              <a:t>Аналитичко препознавање </a:t>
            </a:r>
            <a:r>
              <a:rPr lang="sr-Cyrl-RS" dirty="0" smtClean="0"/>
              <a:t>се огледа у уочавању и запамћивању појединих специфичних детаља (лица) личног описа.</a:t>
            </a:r>
          </a:p>
          <a:p>
            <a:endParaRPr lang="sr-Cyrl-RS" dirty="0" smtClean="0"/>
          </a:p>
        </p:txBody>
      </p:sp>
      <p:sp>
        <p:nvSpPr>
          <p:cNvPr id="3" name="Title 2"/>
          <p:cNvSpPr>
            <a:spLocks noGrp="1"/>
          </p:cNvSpPr>
          <p:nvPr>
            <p:ph type="title"/>
          </p:nvPr>
        </p:nvSpPr>
        <p:spPr>
          <a:xfrm>
            <a:off x="683568" y="548680"/>
            <a:ext cx="7756263" cy="1054250"/>
          </a:xfrm>
        </p:spPr>
        <p:txBody>
          <a:bodyPr/>
          <a:lstStyle/>
          <a:p>
            <a:r>
              <a:rPr lang="sr-Cyrl-RS" sz="4400" dirty="0" smtClean="0"/>
              <a:t>Могућност описивања и препознавања</a:t>
            </a:r>
            <a:endParaRPr lang="en-US" sz="4400" dirty="0"/>
          </a:p>
        </p:txBody>
      </p:sp>
    </p:spTree>
    <p:extLst>
      <p:ext uri="{BB962C8B-B14F-4D97-AF65-F5344CB8AC3E}">
        <p14:creationId xmlns:p14="http://schemas.microsoft.com/office/powerpoint/2010/main" val="182640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747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325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1214</Words>
  <Application>Microsoft Office PowerPoint</Application>
  <PresentationFormat>On-screen Show (4:3)</PresentationFormat>
  <Paragraphs>74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Hardcover</vt:lpstr>
      <vt:lpstr>ПРЕДОЧАВАЊЕ  РАДИ            ПРЕПОЗНАВАЊА</vt:lpstr>
      <vt:lpstr>Појам предочавања ради препознавања</vt:lpstr>
      <vt:lpstr>PowerPoint Presentation</vt:lpstr>
      <vt:lpstr>Психолошке особености појединих фаза препознавања</vt:lpstr>
      <vt:lpstr>PowerPoint Presentation</vt:lpstr>
      <vt:lpstr>Способност опажања и запамћивања</vt:lpstr>
      <vt:lpstr>PowerPoint Presentation</vt:lpstr>
      <vt:lpstr>Могућност описивања и препознавања</vt:lpstr>
      <vt:lpstr>PowerPoint Presentation</vt:lpstr>
      <vt:lpstr>Прибављање описа извршиоца</vt:lpstr>
      <vt:lpstr>Класично (симултано) предочавање ради препознавања</vt:lpstr>
      <vt:lpstr>PowerPoint Presentation</vt:lpstr>
      <vt:lpstr>PowerPoint Presentation</vt:lpstr>
      <vt:lpstr>PowerPoint Presentation</vt:lpstr>
      <vt:lpstr>Анонимно изборно предочавање лица</vt:lpstr>
      <vt:lpstr>PowerPoint Presentation</vt:lpstr>
      <vt:lpstr>Изборно предочавање по секвенцама</vt:lpstr>
      <vt:lpstr>PowerPoint Presentation</vt:lpstr>
      <vt:lpstr>Препознавање на основу фотографија </vt:lpstr>
      <vt:lpstr>PowerPoint Presentation</vt:lpstr>
      <vt:lpstr>Препознавање ствари</vt:lpstr>
      <vt:lpstr>Доказна вредност предочавања ради препознавања</vt:lpstr>
      <vt:lpstr>ИЗВОРИ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ПРЕДОЧАВАЊЕ  РАДИ            ПРЕПОЗНАВАЊА</dc:title>
  <dc:creator>Loncar</dc:creator>
  <cp:lastModifiedBy>Windows User</cp:lastModifiedBy>
  <cp:revision>27</cp:revision>
  <dcterms:created xsi:type="dcterms:W3CDTF">2020-05-21T06:29:26Z</dcterms:created>
  <dcterms:modified xsi:type="dcterms:W3CDTF">2020-05-21T11:31:55Z</dcterms:modified>
</cp:coreProperties>
</file>