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76" d="100"/>
          <a:sy n="76" d="100"/>
        </p:scale>
        <p:origin x="-120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F850EA-01F0-4F6B-A0AB-2FB7C54918A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F46822-9469-4D0D-9077-B633B23D3B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ic.rs/vesti/hronika/tajne-mesta-zlocina-sta-sve-tragovi-krvi-mogu-da-otkriju-forenzicarima/1rw9jv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Трагови крви и шта говоре трагови крви на месту злочина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2000" b="0" dirty="0" smtClean="0">
                <a:solidFill>
                  <a:srgbClr val="FF0000"/>
                </a:solidFill>
              </a:rPr>
              <a:t>Шифра презентације</a:t>
            </a:r>
            <a:r>
              <a:rPr lang="sr-Cyrl-RS" sz="2000" dirty="0" smtClean="0">
                <a:solidFill>
                  <a:srgbClr val="FF0000"/>
                </a:solidFill>
              </a:rPr>
              <a:t>: П1719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Процена броја удараца на основу трагова крви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Односи се на употребу хладног оружја којим се наносе повреде жртви, а приликом измахивања оруђем после сваког ударца крв са оруђа прска у смеру измаха и прави ланчане капљичасте трагове.</a:t>
            </a:r>
          </a:p>
          <a:p>
            <a:r>
              <a:rPr lang="sr-Cyrl-RS" dirty="0" smtClean="0"/>
              <a:t>Број ланчаних трагова у виду капљица показује број нанетих удараца, а смер њихов је супротан смеру наношења ударца.</a:t>
            </a:r>
          </a:p>
          <a:p>
            <a:r>
              <a:rPr lang="sr-Cyrl-RS" dirty="0" smtClean="0"/>
              <a:t>Пошто су трагови крви подложни уништењу, полицијска патрола која обезбеђује лице места ће понекад морати да предузме заштитне мере у виду покривања трагова или скретања тока воде уколико пада киша.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Прикупљање и паковање трагова крви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На лицу места треба прикупити што је више могуће трагова крви, ако има више локви, мрља, капљица, потребно је са сваког узети узорак.</a:t>
            </a:r>
          </a:p>
          <a:p>
            <a:r>
              <a:rPr lang="sr-Cyrl-RS" dirty="0" smtClean="0"/>
              <a:t>Препоручује се да се траг крви подели на различите секторе са којих ће се посебно узимати узорци и посебно паковати, због могућности мешања трагова крви.</a:t>
            </a:r>
          </a:p>
          <a:p>
            <a:r>
              <a:rPr lang="sr-Cyrl-RS" dirty="0" smtClean="0"/>
              <a:t>Пошто је крв подложна процесу труљења и промени агрегатног стања, потребно је хитно, пар сати након увиђаја, да стигне у лабораторију на даље испитивање.</a:t>
            </a:r>
          </a:p>
          <a:p>
            <a:r>
              <a:rPr lang="sr-Cyrl-RS" dirty="0" smtClean="0"/>
              <a:t>Предмети са траговима, за које се претпоставља да су од крви, шаљу се заједно са траговима на експертизу.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Након сушења трагова на тим предметима на собној температури, предмет на коме је траг умотава се у чисти глатки папир, како се не би уништили евентуални трагови отисака прстију</a:t>
            </a:r>
          </a:p>
          <a:p>
            <a:r>
              <a:rPr lang="sr-Cyrl-RS" dirty="0" smtClean="0"/>
              <a:t>Одећа са траговима крви, након што се крв сасуши на собној температури, пакује се у папирне кесе и шаље у лабораторију.</a:t>
            </a:r>
          </a:p>
          <a:p>
            <a:r>
              <a:rPr lang="sr-Cyrl-RS" dirty="0" smtClean="0"/>
              <a:t>Осушени трагови крви се могу дуже чувати него влажни, јер уколико се упакује влажни траг крви долази до процеса труљења крви.</a:t>
            </a:r>
          </a:p>
          <a:p>
            <a:r>
              <a:rPr lang="sr-Cyrl-RS" dirty="0" smtClean="0"/>
              <a:t>Да би се процес сушења трага крви убрзао, приноси се вештачком извору топлоте или се излаже директон сунчевој светлости, што представља фаталну грешку.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oodcollec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04084" cy="3286124"/>
          </a:xfrm>
        </p:spPr>
      </p:pic>
      <p:pic>
        <p:nvPicPr>
          <p:cNvPr id="5" name="Picture 4" descr="Packaging_and_labeling_evid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5151744" cy="3571876"/>
          </a:xfrm>
          <a:prstGeom prst="rect">
            <a:avLst/>
          </a:prstGeom>
        </p:spPr>
      </p:pic>
      <p:pic>
        <p:nvPicPr>
          <p:cNvPr id="6" name="Picture 5" descr="laboratorijska-analiza-krvi-urina-za-trudnice-popust-2-cr-550x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897" y="285728"/>
            <a:ext cx="4813103" cy="3500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2198" y="450057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images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Ако се предмет на коме има трагова крви не може транспортовати цео, траг крви је потребно скинути. </a:t>
            </a:r>
          </a:p>
          <a:p>
            <a:r>
              <a:rPr lang="sr-Cyrl-RS" dirty="0" smtClean="0"/>
              <a:t>Влажне мрље и угрушци се могу ставити у епрувету са физиолошким раствором, или се могу скинути газом која је навлажена физиолошким раствором.</a:t>
            </a:r>
          </a:p>
          <a:p>
            <a:r>
              <a:rPr lang="sr-Cyrl-RS" dirty="0" smtClean="0"/>
              <a:t>Сасушени трагови крви на глатким површинама у виду листића скидају се чистом оштрицом ножа, одвајањем од подлоге или стругањем и пакују се у чисте папирне кесице, али се могу скинути и газом натопљеном физиолошким раствором.</a:t>
            </a:r>
          </a:p>
          <a:p>
            <a:r>
              <a:rPr lang="sr-Cyrl-RS" dirty="0" smtClean="0"/>
              <a:t>Ако је крв упила порозна подлога као што су земља и песак, ножем се одваја грумен подлоге и пакује се у картонску кутијицу са ватом.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Основна правила паковања трагова крви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1) Сваки крави траг се одвојено пакује и посебно обележава;</a:t>
            </a:r>
          </a:p>
          <a:p>
            <a:r>
              <a:rPr lang="sr-Cyrl-RS" dirty="0" smtClean="0"/>
              <a:t>2) Сваки предмет или траг пре паковања мора бити осушен, али одступање постоји уколико се може у року од неколико сати доставити у лабораторију, али мора се транспортовати у преносном фрижидеру или замрзивачу;</a:t>
            </a:r>
          </a:p>
          <a:p>
            <a:r>
              <a:rPr lang="sr-Cyrl-RS" dirty="0" smtClean="0"/>
              <a:t>3) Биолошки трагови пакују се у амбалажу која није херметички затворена;</a:t>
            </a:r>
          </a:p>
          <a:p>
            <a:r>
              <a:rPr lang="sr-Cyrl-RS" dirty="0" smtClean="0"/>
              <a:t>4) Сваки предмет је упакован тако да се спречи потресање или трење;</a:t>
            </a:r>
            <a:br>
              <a:rPr lang="sr-Cyrl-RS" dirty="0" smtClean="0"/>
            </a:br>
            <a:r>
              <a:rPr lang="sr-Cyrl-RS" dirty="0" smtClean="0"/>
              <a:t>5) Трагови се хитно шаљу у лабораторију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Вештачење трагова крви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Применом класичних метода вештачења трагова крви добијају се одговори на следећа питања:</a:t>
            </a:r>
            <a:br>
              <a:rPr lang="sr-Cyrl-RS" dirty="0" smtClean="0"/>
            </a:br>
            <a:r>
              <a:rPr lang="sr-Cyrl-RS" dirty="0" smtClean="0"/>
              <a:t>-да ли је послати траг траг крви</a:t>
            </a:r>
            <a:br>
              <a:rPr lang="sr-Cyrl-RS" dirty="0" smtClean="0"/>
            </a:br>
            <a:r>
              <a:rPr lang="sr-Cyrl-RS" dirty="0" smtClean="0"/>
              <a:t>-да ли је у питању људска или животињска крв</a:t>
            </a:r>
            <a:br>
              <a:rPr lang="sr-Cyrl-RS" dirty="0" smtClean="0"/>
            </a:br>
            <a:r>
              <a:rPr lang="sr-Cyrl-RS" dirty="0" smtClean="0"/>
              <a:t>-којој крвној групи припада траг крви</a:t>
            </a:r>
            <a:br>
              <a:rPr lang="sr-Cyrl-RS" dirty="0" smtClean="0"/>
            </a:br>
            <a:r>
              <a:rPr lang="sr-Cyrl-RS" dirty="0" smtClean="0"/>
              <a:t>-из ког дела тела, тј. </a:t>
            </a:r>
            <a:r>
              <a:rPr lang="ru-RU" dirty="0" smtClean="0"/>
              <a:t>из ког органа потиче траг </a:t>
            </a:r>
            <a:br>
              <a:rPr lang="ru-RU" dirty="0" smtClean="0"/>
            </a:br>
            <a:r>
              <a:rPr lang="ru-RU" dirty="0" smtClean="0"/>
              <a:t>-да ли крв потиче од новорођенчета</a:t>
            </a:r>
            <a:br>
              <a:rPr lang="ru-RU" dirty="0" smtClean="0"/>
            </a:br>
            <a:r>
              <a:rPr lang="ru-RU" dirty="0" smtClean="0"/>
              <a:t>-да ли потиче од жене или мушкарца</a:t>
            </a:r>
            <a:br>
              <a:rPr lang="ru-RU" dirty="0" smtClean="0"/>
            </a:br>
            <a:r>
              <a:rPr lang="ru-RU" dirty="0" smtClean="0"/>
              <a:t>-да ли потиче из артерије или из вене</a:t>
            </a:r>
            <a:br>
              <a:rPr lang="ru-RU" dirty="0" smtClean="0"/>
            </a:br>
            <a:r>
              <a:rPr lang="ru-RU" dirty="0" smtClean="0"/>
              <a:t>-колико је крв приближно стара</a:t>
            </a:r>
            <a:br>
              <a:rPr lang="ru-RU" dirty="0" smtClean="0"/>
            </a:br>
            <a:r>
              <a:rPr lang="ru-RU" dirty="0" smtClean="0"/>
              <a:t>-да ли у крви има примеса других ткива</a:t>
            </a:r>
          </a:p>
          <a:p>
            <a:r>
              <a:rPr lang="ru-RU" dirty="0" smtClean="0"/>
              <a:t>Вештачењем генетског кода може се прецизно идентификовати особа чији је траг крви пронађен на лицу места.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Шта говоре трагови крви на месту злочина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Датум и време смрти</a:t>
            </a:r>
          </a:p>
          <a:p>
            <a:r>
              <a:rPr lang="sr-Cyrl-RS" dirty="0" smtClean="0"/>
              <a:t>Тип и јачина оружја</a:t>
            </a:r>
          </a:p>
          <a:p>
            <a:r>
              <a:rPr lang="sr-Cyrl-RS" dirty="0" smtClean="0"/>
              <a:t>Положај настрадале особе</a:t>
            </a:r>
          </a:p>
          <a:p>
            <a:r>
              <a:rPr lang="sr-Cyrl-RS" dirty="0" smtClean="0"/>
              <a:t>Да ли је нападач дешњак или леворук</a:t>
            </a:r>
          </a:p>
          <a:p>
            <a:r>
              <a:rPr lang="sr-Cyrl-RS" dirty="0" smtClean="0"/>
              <a:t>Повреде које су довеле до смрти</a:t>
            </a:r>
          </a:p>
          <a:p>
            <a:r>
              <a:rPr lang="sr-Cyrl-RS" dirty="0" smtClean="0"/>
              <a:t>Време када је смрт наступила</a:t>
            </a:r>
          </a:p>
          <a:p>
            <a:r>
              <a:rPr lang="sr-Cyrl-RS" dirty="0" smtClean="0"/>
              <a:t>Да ли је тело било померано или вучено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Врсте повреда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1) Рез- уска рана настаје од предмета оштрих ивица као што је нож</a:t>
            </a:r>
          </a:p>
          <a:p>
            <a:r>
              <a:rPr lang="sr-Cyrl-RS" dirty="0" smtClean="0"/>
              <a:t>2) Ударац- шире ране настају од ударца тупим предметом</a:t>
            </a:r>
          </a:p>
          <a:p>
            <a:r>
              <a:rPr lang="sr-Cyrl-RS" dirty="0" smtClean="0"/>
              <a:t>3) Убоди- настају када се оштар предмет забоде под кожу жртве и затим извуче</a:t>
            </a:r>
          </a:p>
          <a:p>
            <a:r>
              <a:rPr lang="sr-Cyrl-RS" dirty="0" smtClean="0"/>
              <a:t>4) Ране од метка- настају од испаљеног пројектила, жртва може имати 2 ране, улазну и излазну</a:t>
            </a:r>
          </a:p>
          <a:p>
            <a:r>
              <a:rPr lang="sr-Cyrl-RS" dirty="0" smtClean="0"/>
              <a:t>5) Огреботине/подеротине- настају када се огули, изгребе површина коже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Карактеристике појединих типова трагова крви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1) Прскање крви:</a:t>
            </a:r>
            <a:br>
              <a:rPr lang="sr-Cyrl-RS" dirty="0" smtClean="0"/>
            </a:br>
            <a:r>
              <a:rPr lang="sr-Cyrl-RS" dirty="0" smtClean="0"/>
              <a:t>-слаба јачина- сила прскања: 150</a:t>
            </a:r>
            <a:r>
              <a:rPr lang="en-US" dirty="0" smtClean="0"/>
              <a:t>cm</a:t>
            </a:r>
            <a:r>
              <a:rPr lang="sr-Cyrl-RS" dirty="0" smtClean="0"/>
              <a:t> у секунди или мање, величина капљице крви: 4 до 8</a:t>
            </a:r>
            <a:r>
              <a:rPr lang="en-US" dirty="0" smtClean="0"/>
              <a:t>mm</a:t>
            </a:r>
            <a:r>
              <a:rPr lang="sr-Cyrl-RS" dirty="0" smtClean="0"/>
              <a:t>, могући узрок: капање крви</a:t>
            </a:r>
            <a:br>
              <a:rPr lang="sr-Cyrl-RS" dirty="0" smtClean="0"/>
            </a:br>
            <a:r>
              <a:rPr lang="sr-Cyrl-RS" dirty="0" smtClean="0"/>
              <a:t>-средња јачина- сила прскања: 150</a:t>
            </a:r>
            <a:r>
              <a:rPr lang="en-US" dirty="0" smtClean="0"/>
              <a:t>cm</a:t>
            </a:r>
            <a:r>
              <a:rPr lang="sr-Cyrl-RS" dirty="0" smtClean="0"/>
              <a:t> до 300</a:t>
            </a:r>
            <a:r>
              <a:rPr lang="en-US" dirty="0" smtClean="0"/>
              <a:t>cm</a:t>
            </a:r>
            <a:r>
              <a:rPr lang="sr-Cyrl-RS" dirty="0" smtClean="0"/>
              <a:t> у секунди, величина капљице крви: мања од 4</a:t>
            </a:r>
            <a:r>
              <a:rPr lang="en-US" dirty="0" smtClean="0"/>
              <a:t>mm</a:t>
            </a:r>
            <a:r>
              <a:rPr lang="sr-Cyrl-RS" dirty="0" smtClean="0"/>
              <a:t>, могући узрок: рана од тупог предмета, од ударца песницом, убадања или прскања из артерије</a:t>
            </a:r>
          </a:p>
          <a:p>
            <a:r>
              <a:rPr lang="sr-Cyrl-RS" dirty="0" smtClean="0"/>
              <a:t>-највећа јачина- сила прскања: већа од 300</a:t>
            </a:r>
            <a:r>
              <a:rPr lang="en-US" dirty="0" smtClean="0"/>
              <a:t>cm</a:t>
            </a:r>
            <a:r>
              <a:rPr lang="sr-Cyrl-RS" dirty="0" smtClean="0"/>
              <a:t> у секунди, величина капљице крви: мања од 1</a:t>
            </a:r>
            <a:r>
              <a:rPr lang="en-US" dirty="0" smtClean="0"/>
              <a:t>mm</a:t>
            </a:r>
            <a:r>
              <a:rPr lang="sr-Cyrl-RS" dirty="0" smtClean="0"/>
              <a:t>, могући узрок: рана од метка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Извршилац најчешће није у могућности да предвиди настанак биолошких трагова на лицу места</a:t>
            </a:r>
          </a:p>
          <a:p>
            <a:r>
              <a:rPr lang="sr-Cyrl-RS" dirty="0" smtClean="0"/>
              <a:t>Доказна вредност им је вишеструко повећана увођењем у праксу ДНК вештачења</a:t>
            </a:r>
          </a:p>
          <a:p>
            <a:r>
              <a:rPr lang="sr-Cyrl-RS" dirty="0" smtClean="0"/>
              <a:t>Јако су осетљива категорија трагова и потребно је поступати са њима онако како је прописано, како неби дошло до контаминације трагова, па се за вршиоце увиђаја захтева и поседовање одговарајућих цертификата</a:t>
            </a:r>
          </a:p>
          <a:p>
            <a:r>
              <a:rPr lang="sr-Cyrl-RS" dirty="0" smtClean="0"/>
              <a:t>Присутни су и значајни највише код крвних и сексуалних деликата и саобраћајних незгода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2) Разбацане мрље: трагови крви са предмета којим се махало кроз простор</a:t>
            </a:r>
          </a:p>
          <a:p>
            <a:r>
              <a:rPr lang="sr-Cyrl-RS" dirty="0" smtClean="0"/>
              <a:t>3) Препрека: трагови крви која је падала на неки предмет који је блокирао сливање</a:t>
            </a:r>
          </a:p>
          <a:p>
            <a:r>
              <a:rPr lang="sr-Cyrl-RS" dirty="0" smtClean="0"/>
              <a:t>4) Размазана крв: трагови крви која је намазана по површини или када је са површине брисана марамицом</a:t>
            </a:r>
          </a:p>
          <a:p>
            <a:r>
              <a:rPr lang="sr-Cyrl-RS" dirty="0" smtClean="0"/>
              <a:t>5) Искашљана крв: трагови крви коју је неко искашљао</a:t>
            </a:r>
          </a:p>
          <a:p>
            <a:r>
              <a:rPr lang="sr-Cyrl-RS" dirty="0" smtClean="0"/>
              <a:t>6) Траг крвавог објекта: трагови крви које је крвави предмет оставио на површини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98955762_562375121377175_5207324714535485440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73006"/>
            <a:ext cx="5929354" cy="6931006"/>
          </a:xfrm>
        </p:spPr>
      </p:pic>
      <p:sp>
        <p:nvSpPr>
          <p:cNvPr id="5" name="TextBox 4"/>
          <p:cNvSpPr txBox="1"/>
          <p:nvPr/>
        </p:nvSpPr>
        <p:spPr>
          <a:xfrm>
            <a:off x="6715140" y="257174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cap="all" dirty="0"/>
              <a:t>FOTO: RAS / RAS SRBIJA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0474462_843934836093628_3092627176130871296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77557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86446" y="264318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cap="all" dirty="0"/>
              <a:t>FOTO: RAS / RAS SRBIJA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Хвала на пажњи!!!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ettyimages-462484159-612x6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7040436" cy="4682120"/>
          </a:xfrm>
        </p:spPr>
      </p:pic>
      <p:sp>
        <p:nvSpPr>
          <p:cNvPr id="5" name="TextBox 4"/>
          <p:cNvSpPr txBox="1"/>
          <p:nvPr/>
        </p:nvSpPr>
        <p:spPr>
          <a:xfrm>
            <a:off x="2928926" y="642939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Gettyimages.com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Литература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Проф. </a:t>
            </a:r>
            <a:r>
              <a:rPr lang="ru-RU" dirty="0" smtClean="0"/>
              <a:t>Д</a:t>
            </a:r>
            <a:r>
              <a:rPr lang="sr-Cyrl-RS" dirty="0" smtClean="0"/>
              <a:t>р Бранислав Симоновић, </a:t>
            </a:r>
            <a:r>
              <a:rPr lang="sr-Cyrl-RS" i="1" dirty="0" smtClean="0"/>
              <a:t>Криминалистика</a:t>
            </a:r>
            <a:r>
              <a:rPr lang="sr-Cyrl-RS" dirty="0" smtClean="0"/>
              <a:t>, Крагујевац, 2012.</a:t>
            </a:r>
          </a:p>
          <a:p>
            <a:r>
              <a:rPr lang="ru-RU" dirty="0" smtClean="0"/>
              <a:t>Тамара М. Субота , Ана Ж. Аџић ТАЈНЕ МЕСТА ЗЛОЧИНА: Шта све трагови крви могу да открију форензичарима, 2016.</a:t>
            </a:r>
          </a:p>
          <a:p>
            <a:r>
              <a:rPr lang="en-US" dirty="0" smtClean="0">
                <a:hlinkClick r:id="rId2"/>
              </a:rPr>
              <a:t>https://www.blic.rs/vesti/hronika/tajne-mesta-zlocina-sta-sve-tragovi-krvi-mogu-da-otkriju-forenzicarima/1rw9jvp</a:t>
            </a:r>
            <a:endParaRPr lang="sr-Cyrl-RS" dirty="0" smtClean="0"/>
          </a:p>
          <a:p>
            <a:r>
              <a:rPr lang="ru-RU" dirty="0" smtClean="0"/>
              <a:t>ФОТО: РАС / РАС СРБИЈА</a:t>
            </a:r>
          </a:p>
          <a:p>
            <a:r>
              <a:rPr lang="en-US" dirty="0" smtClean="0"/>
              <a:t>gettyimages.com</a:t>
            </a:r>
            <a:endParaRPr lang="sr-Cyrl-RS" dirty="0" smtClean="0"/>
          </a:p>
          <a:p>
            <a:r>
              <a:rPr lang="en-US" dirty="0" smtClean="0"/>
              <a:t>Google images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Трагови крви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Проналажење трагова крви: пре свега се срећу код крвних и сексуалних делликата и припадају жртви или учиниоцу кривичног дела</a:t>
            </a:r>
          </a:p>
          <a:p>
            <a:r>
              <a:rPr lang="sr-Cyrl-RS" dirty="0" smtClean="0"/>
              <a:t>Треба их тражити на телу и одећи жртве и осумњиченог, на лицу места и у његовој околини</a:t>
            </a:r>
          </a:p>
          <a:p>
            <a:r>
              <a:rPr lang="sr-Cyrl-RS" dirty="0" smtClean="0"/>
              <a:t>Посебну пажњу треба обратити на трагове крви испод ноктију, јер се ту најдуже задржавају чак и после прања руку</a:t>
            </a:r>
          </a:p>
          <a:p>
            <a:r>
              <a:rPr lang="sr-Cyrl-RS" dirty="0" smtClean="0"/>
              <a:t>Могу се пронаћи и на одећи и обући осумњиченог, на местима као што су оковратник, дугмад, пертле, шлиц од панталона и џепови, ципеле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Учинилац често покушава да опере трагове крви, али се они јако тешко уклањају са лица места или одеће. Могу се и даље пронаћи на шавовима одеће, ципелама, испод ноктију учиниоца, крпама и пешкирима којима је брисано, на лавабоу, између коцки паркета, између подних плочица, на оруђу убиства</a:t>
            </a:r>
          </a:p>
          <a:p>
            <a:r>
              <a:rPr lang="sr-Cyrl-RS" dirty="0" smtClean="0"/>
              <a:t>Ситни трагови крви, као и трагови других излучевина траже се уз помоћ специјалне ултравиолетне лампе и наочара, филтера зрачења</a:t>
            </a:r>
            <a:endParaRPr lang="en-US" dirty="0" smtClean="0"/>
          </a:p>
          <a:p>
            <a:endParaRPr lang="sr-Cyrl-R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Тестирање да ли сумњиви траг потиче од крви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Често се приликом увиђаја наилази на трагове за које се посумња да потичу од крви и неопходно је ради утврђивања одмах поставити диференцијалну дијагнозу.</a:t>
            </a:r>
          </a:p>
          <a:p>
            <a:r>
              <a:rPr lang="sr-Cyrl-RS" dirty="0" smtClean="0"/>
              <a:t>За овај тип утврђивања постоји више биолошких метода:</a:t>
            </a:r>
            <a:br>
              <a:rPr lang="sr-Cyrl-RS" dirty="0" smtClean="0"/>
            </a:br>
            <a:r>
              <a:rPr lang="sr-Cyrl-RS" dirty="0" smtClean="0"/>
              <a:t>-у теренским условима- луминолска проба (у замраченој просторији)- позитиван резултат пробе доводи до промене боје раствора (луминисценција). Овим налазом утврђује се само да је у питању крв, али непознатог порекла.</a:t>
            </a:r>
          </a:p>
          <a:p>
            <a:r>
              <a:rPr lang="sr-Cyrl-RS" dirty="0" smtClean="0"/>
              <a:t>Лумунолска проба представља најосетљивију реакцију за детекцију микротрагова крви. Изводи се најчешће применом распршивача.</a:t>
            </a:r>
            <a:br>
              <a:rPr lang="sr-Cyrl-RS" dirty="0" smtClean="0"/>
            </a:br>
            <a:r>
              <a:rPr lang="sr-Cyrl-RS" dirty="0" smtClean="0"/>
              <a:t>Сумњив траг се шаље на ДНК вештачење.</a:t>
            </a:r>
            <a:br>
              <a:rPr lang="sr-Cyrl-R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Појавне форме трагова крви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1) Траг сливања крви- указује на положај тела приликом задобијања повреде, на промену положаја, на правац кретања, на карактер повреде, средство... Локва крви указује на тежину повреде.</a:t>
            </a:r>
          </a:p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2) Траг крви у виду капи- на основу облика капи претпоставља се висина извора крварења, положај тела и правац кретања тела.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3) Траг у виду отиска или брисотине- отисак настаје када се крвавим рукама додирне предмет или се оставе трагови крваве обуће и на основу њих се идентификује учинилац по траговима прстију или обуће, као и предузете радње. Трагови у виду брисотина настају када се бришу руке или средство извршења о тканину, крпу, пешкир...</a:t>
            </a:r>
            <a:endParaRPr lang="en-US" dirty="0" smtClean="0"/>
          </a:p>
          <a:p>
            <a:r>
              <a:rPr lang="sr-Cyrl-RS" dirty="0" smtClean="0"/>
              <a:t>4) Комбиновани трагови- јављају се када се на лицу места нађу више или све описане врсте трагова крви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rv-f19c7b35b5f95a457d51a992f933601f_view_article_ne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036099"/>
          </a:xfrm>
        </p:spPr>
      </p:pic>
      <p:pic>
        <p:nvPicPr>
          <p:cNvPr id="5" name="Picture 4" descr="968-9684943_bloody-hand-bloody-handpr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4226" y="2157583"/>
            <a:ext cx="3786190" cy="5614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760" y="392906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images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xture-traces-of-blood-61129-xx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94" y="0"/>
            <a:ext cx="9131106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6">
      <a:dk1>
        <a:srgbClr val="002060"/>
      </a:dk1>
      <a:lt1>
        <a:srgbClr val="FFF3D2"/>
      </a:lt1>
      <a:dk2>
        <a:srgbClr val="E99C92"/>
      </a:dk2>
      <a:lt2>
        <a:srgbClr val="FFE390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1081</TotalTime>
  <Words>1187</Words>
  <Application>Microsoft Office PowerPoint</Application>
  <PresentationFormat>On-screen Show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Трагови крви и шта говоре трагови крви на месту злочина</vt:lpstr>
      <vt:lpstr>PowerPoint Presentation</vt:lpstr>
      <vt:lpstr>Трагови крви</vt:lpstr>
      <vt:lpstr>PowerPoint Presentation</vt:lpstr>
      <vt:lpstr>Тестирање да ли сумњиви траг потиче од крви</vt:lpstr>
      <vt:lpstr>Појавне форме трагова крви</vt:lpstr>
      <vt:lpstr>PowerPoint Presentation</vt:lpstr>
      <vt:lpstr>PowerPoint Presentation</vt:lpstr>
      <vt:lpstr>PowerPoint Presentation</vt:lpstr>
      <vt:lpstr>Процена броја удараца на основу трагова крви</vt:lpstr>
      <vt:lpstr>Прикупљање и паковање трагова крви</vt:lpstr>
      <vt:lpstr>PowerPoint Presentation</vt:lpstr>
      <vt:lpstr>PowerPoint Presentation</vt:lpstr>
      <vt:lpstr>PowerPoint Presentation</vt:lpstr>
      <vt:lpstr>Основна правила паковања трагова крви</vt:lpstr>
      <vt:lpstr>Вештачење трагова крви</vt:lpstr>
      <vt:lpstr>Шта говоре трагови крви на месту злочина</vt:lpstr>
      <vt:lpstr>Врсте повреда</vt:lpstr>
      <vt:lpstr>Карактеристике појединих типова трагова крви</vt:lpstr>
      <vt:lpstr>PowerPoint Presentation</vt:lpstr>
      <vt:lpstr>PowerPoint Presentation</vt:lpstr>
      <vt:lpstr>PowerPoint Presentation</vt:lpstr>
      <vt:lpstr>Хвала на пажњи!!!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БИОЛОШКИ ТРАГОВИ</dc:title>
  <dc:creator>pc</dc:creator>
  <cp:lastModifiedBy>Windows User</cp:lastModifiedBy>
  <cp:revision>51</cp:revision>
  <dcterms:created xsi:type="dcterms:W3CDTF">2020-05-19T21:14:34Z</dcterms:created>
  <dcterms:modified xsi:type="dcterms:W3CDTF">2020-05-21T09:11:29Z</dcterms:modified>
</cp:coreProperties>
</file>