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B237B5-BCAE-496C-9FE2-90BB6935C9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EA3EB5-2ACA-4D07-8CD7-32460D52683C}">
      <dgm:prSet phldrT="[Text]"/>
      <dgm:spPr/>
      <dgm:t>
        <a:bodyPr/>
        <a:lstStyle/>
        <a:p>
          <a:pPr algn="ctr"/>
          <a:r>
            <a:rPr lang="en-US" smtClean="0"/>
            <a:t>PROBLEM DOKAZIVANJA KRIVIČNIH DELA KOMPJUTERSKOG KRIMINALA</a:t>
          </a:r>
          <a:endParaRPr lang="en-US"/>
        </a:p>
      </dgm:t>
    </dgm:pt>
    <dgm:pt modelId="{5A995168-7A2F-4381-B878-E5561DAE6113}" type="parTrans" cxnId="{FC6963F3-0BD8-4725-8EC3-729878A4352E}">
      <dgm:prSet/>
      <dgm:spPr/>
      <dgm:t>
        <a:bodyPr/>
        <a:lstStyle/>
        <a:p>
          <a:endParaRPr lang="en-US"/>
        </a:p>
      </dgm:t>
    </dgm:pt>
    <dgm:pt modelId="{E6ED9662-B2F3-4C02-B2C6-55D1056CE0EC}" type="sibTrans" cxnId="{FC6963F3-0BD8-4725-8EC3-729878A4352E}">
      <dgm:prSet/>
      <dgm:spPr/>
      <dgm:t>
        <a:bodyPr/>
        <a:lstStyle/>
        <a:p>
          <a:endParaRPr lang="en-US"/>
        </a:p>
      </dgm:t>
    </dgm:pt>
    <dgm:pt modelId="{008367F3-0BA1-4B04-A558-AAD7D661A1DB}">
      <dgm:prSet phldrT="[Text]"/>
      <dgm:spPr/>
      <dgm:t>
        <a:bodyPr/>
        <a:lstStyle/>
        <a:p>
          <a:pPr algn="ctr"/>
          <a:r>
            <a:rPr lang="en-US" smtClean="0"/>
            <a:t>RASPROSTRANJENOST VISOKOTEHNOLOŠKOG KRIMINALA </a:t>
          </a:r>
        </a:p>
        <a:p>
          <a:pPr algn="ctr"/>
          <a:r>
            <a:rPr lang="en-US" smtClean="0"/>
            <a:t>(VELIKI BROJ KRIVIČNIH DELA IZ OVE OBLASTI)</a:t>
          </a:r>
          <a:endParaRPr lang="en-US"/>
        </a:p>
      </dgm:t>
    </dgm:pt>
    <dgm:pt modelId="{4366250A-0FFF-4BAB-A772-82BE62C7C9BC}" type="parTrans" cxnId="{81A25803-7390-47D2-A0D1-EA5645552CBC}">
      <dgm:prSet/>
      <dgm:spPr/>
      <dgm:t>
        <a:bodyPr/>
        <a:lstStyle/>
        <a:p>
          <a:endParaRPr lang="en-US"/>
        </a:p>
      </dgm:t>
    </dgm:pt>
    <dgm:pt modelId="{CA4AD3E8-9C13-4BA3-ADE7-62FEE979C563}" type="sibTrans" cxnId="{81A25803-7390-47D2-A0D1-EA5645552CBC}">
      <dgm:prSet/>
      <dgm:spPr/>
      <dgm:t>
        <a:bodyPr/>
        <a:lstStyle/>
        <a:p>
          <a:endParaRPr lang="en-US"/>
        </a:p>
      </dgm:t>
    </dgm:pt>
    <dgm:pt modelId="{F00D94B2-97AC-42A5-AED7-FB7D22F174EB}" type="pres">
      <dgm:prSet presAssocID="{81B237B5-BCAE-496C-9FE2-90BB6935C9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C28DC4-52CA-4D03-AF1C-8BC1322BF80F}" type="pres">
      <dgm:prSet presAssocID="{CBEA3EB5-2ACA-4D07-8CD7-32460D52683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0089D3-42D9-4A9F-8238-C3DB1BFC0F30}" type="pres">
      <dgm:prSet presAssocID="{E6ED9662-B2F3-4C02-B2C6-55D1056CE0EC}" presName="spacer" presStyleCnt="0"/>
      <dgm:spPr/>
    </dgm:pt>
    <dgm:pt modelId="{A8748550-5698-4BC3-9FB0-BEEF3AF0CDE9}" type="pres">
      <dgm:prSet presAssocID="{008367F3-0BA1-4B04-A558-AAD7D661A1D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9DE635-95DF-422F-9A0A-1CC0E4141182}" type="presOf" srcId="{008367F3-0BA1-4B04-A558-AAD7D661A1DB}" destId="{A8748550-5698-4BC3-9FB0-BEEF3AF0CDE9}" srcOrd="0" destOrd="0" presId="urn:microsoft.com/office/officeart/2005/8/layout/vList2"/>
    <dgm:cxn modelId="{FC6963F3-0BD8-4725-8EC3-729878A4352E}" srcId="{81B237B5-BCAE-496C-9FE2-90BB6935C981}" destId="{CBEA3EB5-2ACA-4D07-8CD7-32460D52683C}" srcOrd="0" destOrd="0" parTransId="{5A995168-7A2F-4381-B878-E5561DAE6113}" sibTransId="{E6ED9662-B2F3-4C02-B2C6-55D1056CE0EC}"/>
    <dgm:cxn modelId="{69963E70-0828-445D-B290-1320A69895E5}" type="presOf" srcId="{81B237B5-BCAE-496C-9FE2-90BB6935C981}" destId="{F00D94B2-97AC-42A5-AED7-FB7D22F174EB}" srcOrd="0" destOrd="0" presId="urn:microsoft.com/office/officeart/2005/8/layout/vList2"/>
    <dgm:cxn modelId="{410C57C3-41FB-471B-A773-4BE2115AB2CA}" type="presOf" srcId="{CBEA3EB5-2ACA-4D07-8CD7-32460D52683C}" destId="{92C28DC4-52CA-4D03-AF1C-8BC1322BF80F}" srcOrd="0" destOrd="0" presId="urn:microsoft.com/office/officeart/2005/8/layout/vList2"/>
    <dgm:cxn modelId="{81A25803-7390-47D2-A0D1-EA5645552CBC}" srcId="{81B237B5-BCAE-496C-9FE2-90BB6935C981}" destId="{008367F3-0BA1-4B04-A558-AAD7D661A1DB}" srcOrd="1" destOrd="0" parTransId="{4366250A-0FFF-4BAB-A772-82BE62C7C9BC}" sibTransId="{CA4AD3E8-9C13-4BA3-ADE7-62FEE979C563}"/>
    <dgm:cxn modelId="{BE08B36C-141A-428F-A342-70ECE6EBEF43}" type="presParOf" srcId="{F00D94B2-97AC-42A5-AED7-FB7D22F174EB}" destId="{92C28DC4-52CA-4D03-AF1C-8BC1322BF80F}" srcOrd="0" destOrd="0" presId="urn:microsoft.com/office/officeart/2005/8/layout/vList2"/>
    <dgm:cxn modelId="{8183C17C-BA62-4E35-B89C-CCED9BD03B75}" type="presParOf" srcId="{F00D94B2-97AC-42A5-AED7-FB7D22F174EB}" destId="{260089D3-42D9-4A9F-8238-C3DB1BFC0F30}" srcOrd="1" destOrd="0" presId="urn:microsoft.com/office/officeart/2005/8/layout/vList2"/>
    <dgm:cxn modelId="{1195F3BF-4DDD-42A9-9E8C-6131A53919A3}" type="presParOf" srcId="{F00D94B2-97AC-42A5-AED7-FB7D22F174EB}" destId="{A8748550-5698-4BC3-9FB0-BEEF3AF0CDE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28DC4-52CA-4D03-AF1C-8BC1322BF80F}">
      <dsp:nvSpPr>
        <dsp:cNvPr id="0" name=""/>
        <dsp:cNvSpPr/>
      </dsp:nvSpPr>
      <dsp:spPr>
        <a:xfrm>
          <a:off x="0" y="21650"/>
          <a:ext cx="3200400" cy="17797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PROBLEM DOKAZIVANJA KRIVIČNIH DELA KOMPJUTERSKOG KRIMINALA</a:t>
          </a:r>
          <a:endParaRPr lang="en-US" sz="1900" kern="1200"/>
        </a:p>
      </dsp:txBody>
      <dsp:txXfrm>
        <a:off x="86882" y="108532"/>
        <a:ext cx="3026636" cy="1606025"/>
      </dsp:txXfrm>
    </dsp:sp>
    <dsp:sp modelId="{A8748550-5698-4BC3-9FB0-BEEF3AF0CDE9}">
      <dsp:nvSpPr>
        <dsp:cNvPr id="0" name=""/>
        <dsp:cNvSpPr/>
      </dsp:nvSpPr>
      <dsp:spPr>
        <a:xfrm>
          <a:off x="0" y="1856160"/>
          <a:ext cx="3200400" cy="17797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RASPROSTRANJENOST VISOKOTEHNOLOŠKOG KRIMINALA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(VELIKI BROJ KRIVIČNIH DELA IZ OVE OBLASTI)</a:t>
          </a:r>
          <a:endParaRPr lang="en-US" sz="1900" kern="1200"/>
        </a:p>
      </dsp:txBody>
      <dsp:txXfrm>
        <a:off x="86882" y="1943042"/>
        <a:ext cx="3026636" cy="1606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501" y="1449148"/>
            <a:ext cx="7929000" cy="2971051"/>
          </a:xfrm>
        </p:spPr>
        <p:txBody>
          <a:bodyPr rtlCol="0"/>
          <a:lstStyle>
            <a:lvl1pPr>
              <a:defRPr sz="5400"/>
            </a:lvl1pPr>
          </a:lstStyle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7501" y="5280847"/>
            <a:ext cx="7929000" cy="434974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4800600"/>
            <a:ext cx="7921064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pPr rt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7500" y="5367338"/>
            <a:ext cx="7921064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73773" y="1081456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239" y="1238502"/>
            <a:ext cx="4420380" cy="2645912"/>
          </a:xfrm>
        </p:spPr>
        <p:txBody>
          <a:bodyPr rtlCol="0" anchor="b"/>
          <a:lstStyle>
            <a:lvl1pPr algn="l">
              <a:defRPr sz="4200" b="1" cap="none"/>
            </a:lvl1pPr>
          </a:lstStyle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3" y="4443681"/>
            <a:ext cx="4418727" cy="713241"/>
          </a:xfrm>
        </p:spPr>
        <p:txBody>
          <a:bodyPr rtlCol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680982" y="1081457"/>
            <a:ext cx="2857501" cy="4075465"/>
          </a:xfrm>
        </p:spPr>
        <p:txBody>
          <a:bodyPr rtlCol="0" anchor="t"/>
          <a:lstStyle>
            <a:lvl1pPr marL="0" indent="0">
              <a:buFontTx/>
              <a:buNone/>
              <a:defRPr/>
            </a:lvl1pPr>
          </a:lstStyle>
          <a:p>
            <a:pPr lvl="0" rt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4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7" y="2435958"/>
            <a:ext cx="3286891" cy="2007789"/>
          </a:xfrm>
        </p:spPr>
        <p:txBody>
          <a:bodyPr rtlCol="0"/>
          <a:lstStyle>
            <a:lvl1pPr>
              <a:defRPr sz="3200"/>
            </a:lvl1pPr>
          </a:lstStyle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7000" y="2286001"/>
            <a:ext cx="3660225" cy="2295525"/>
          </a:xfrm>
        </p:spPr>
        <p:txBody>
          <a:bodyPr rtlCol="0" anchor="t"/>
          <a:lstStyle>
            <a:lvl1pPr marL="0" indent="0">
              <a:buFontTx/>
              <a:buNone/>
              <a:defRPr/>
            </a:lvl1pPr>
          </a:lstStyle>
          <a:p>
            <a:pPr lvl="0" rtl="0"/>
            <a:r>
              <a:rPr lang="en-US" noProof="0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en-US" noProof="0" smtClean="0"/>
              <a:t>Click to edit Master text styles</a:t>
            </a:r>
          </a:p>
          <a:p>
            <a:pPr lvl="1" rtl="0"/>
            <a:r>
              <a:rPr lang="en-US" noProof="0" smtClean="0"/>
              <a:t>Second level</a:t>
            </a:r>
          </a:p>
          <a:p>
            <a:pPr lvl="2" rtl="0"/>
            <a:r>
              <a:rPr lang="en-US" noProof="0" smtClean="0"/>
              <a:t>Third level</a:t>
            </a:r>
          </a:p>
          <a:p>
            <a:pPr lvl="3" rtl="0"/>
            <a:r>
              <a:rPr lang="en-US" noProof="0" smtClean="0"/>
              <a:t>Fourth level</a:t>
            </a:r>
          </a:p>
          <a:p>
            <a:pPr lvl="4" rtl="0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9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6" y="586171"/>
            <a:ext cx="1871093" cy="5134798"/>
          </a:xfrm>
        </p:spPr>
        <p:txBody>
          <a:bodyPr vert="eaVert" rtlCol="0"/>
          <a:lstStyle/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501" y="446089"/>
            <a:ext cx="4958655" cy="5414962"/>
          </a:xfrm>
        </p:spPr>
        <p:txBody>
          <a:bodyPr vert="eaVert" rtlCol="0" anchor="t"/>
          <a:lstStyle/>
          <a:p>
            <a:pPr lvl="0" rtl="0"/>
            <a:r>
              <a:rPr lang="en-US" noProof="0" smtClean="0"/>
              <a:t>Click to edit Master text styles</a:t>
            </a:r>
          </a:p>
          <a:p>
            <a:pPr lvl="1" rtl="0"/>
            <a:r>
              <a:rPr lang="en-US" noProof="0" smtClean="0"/>
              <a:t>Second level</a:t>
            </a:r>
          </a:p>
          <a:p>
            <a:pPr lvl="2" rtl="0"/>
            <a:r>
              <a:rPr lang="en-US" noProof="0" smtClean="0"/>
              <a:t>Third level</a:t>
            </a:r>
          </a:p>
          <a:p>
            <a:pPr lvl="3" rtl="0"/>
            <a:r>
              <a:rPr lang="en-US" noProof="0" smtClean="0"/>
              <a:t>Fourth level</a:t>
            </a:r>
          </a:p>
          <a:p>
            <a:pPr lvl="4" rtl="0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</p:spPr>
        <p:txBody>
          <a:bodyPr rtlCol="0"/>
          <a:lstStyle/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2222287"/>
            <a:ext cx="7915931" cy="3636511"/>
          </a:xfrm>
        </p:spPr>
        <p:txBody>
          <a:bodyPr rtlCol="0"/>
          <a:lstStyle/>
          <a:p>
            <a:pPr lvl="0" rtl="0"/>
            <a:r>
              <a:rPr lang="en-US" noProof="0" smtClean="0"/>
              <a:t>Click to edit Master text styles</a:t>
            </a:r>
          </a:p>
          <a:p>
            <a:pPr lvl="1" rtl="0"/>
            <a:r>
              <a:rPr lang="en-US" noProof="0" smtClean="0"/>
              <a:t>Second level</a:t>
            </a:r>
          </a:p>
          <a:p>
            <a:pPr lvl="2" rtl="0"/>
            <a:r>
              <a:rPr lang="en-US" noProof="0" smtClean="0"/>
              <a:t>Third level</a:t>
            </a:r>
          </a:p>
          <a:p>
            <a:pPr lvl="3" rtl="0"/>
            <a:r>
              <a:rPr lang="en-US" noProof="0" smtClean="0"/>
              <a:t>Fourth level</a:t>
            </a:r>
          </a:p>
          <a:p>
            <a:pPr lvl="4" rtl="0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2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2951396"/>
            <a:ext cx="7921064" cy="1468800"/>
          </a:xfrm>
        </p:spPr>
        <p:txBody>
          <a:bodyPr rtlCol="0" anchor="b"/>
          <a:lstStyle>
            <a:lvl1pPr algn="r">
              <a:defRPr sz="4800" b="1" cap="none"/>
            </a:lvl1pPr>
          </a:lstStyle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5281202"/>
            <a:ext cx="7921064" cy="433955"/>
          </a:xfrm>
        </p:spPr>
        <p:txBody>
          <a:bodyPr rtlCol="0"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034" y="2222288"/>
            <a:ext cx="3889405" cy="3638763"/>
          </a:xfrm>
        </p:spPr>
        <p:txBody>
          <a:bodyPr rtlCol="0">
            <a:normAutofit/>
          </a:bodyPr>
          <a:lstStyle/>
          <a:p>
            <a:pPr lvl="0" rtl="0"/>
            <a:r>
              <a:rPr lang="en-US" noProof="0" smtClean="0"/>
              <a:t>Click to edit Master text styles</a:t>
            </a:r>
          </a:p>
          <a:p>
            <a:pPr lvl="1" rtl="0"/>
            <a:r>
              <a:rPr lang="en-US" noProof="0" smtClean="0"/>
              <a:t>Second level</a:t>
            </a:r>
          </a:p>
          <a:p>
            <a:pPr lvl="2" rtl="0"/>
            <a:r>
              <a:rPr lang="en-US" noProof="0" smtClean="0"/>
              <a:t>Third level</a:t>
            </a:r>
          </a:p>
          <a:p>
            <a:pPr lvl="3" rtl="0"/>
            <a:r>
              <a:rPr lang="en-US" noProof="0" smtClean="0"/>
              <a:t>Fourth level</a:t>
            </a:r>
          </a:p>
          <a:p>
            <a:pPr lvl="4" rtl="0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62" y="2222287"/>
            <a:ext cx="3895937" cy="3638764"/>
          </a:xfrm>
        </p:spPr>
        <p:txBody>
          <a:bodyPr rtlCol="0">
            <a:normAutofit/>
          </a:bodyPr>
          <a:lstStyle/>
          <a:p>
            <a:pPr lvl="0" rtl="0"/>
            <a:r>
              <a:rPr lang="en-US" noProof="0" smtClean="0"/>
              <a:t>Click to edit Master text styles</a:t>
            </a:r>
          </a:p>
          <a:p>
            <a:pPr lvl="1" rtl="0"/>
            <a:r>
              <a:rPr lang="en-US" noProof="0" smtClean="0"/>
              <a:t>Second level</a:t>
            </a:r>
          </a:p>
          <a:p>
            <a:pPr lvl="2" rtl="0"/>
            <a:r>
              <a:rPr lang="en-US" noProof="0" smtClean="0"/>
              <a:t>Third level</a:t>
            </a:r>
          </a:p>
          <a:p>
            <a:pPr lvl="3" rtl="0"/>
            <a:r>
              <a:rPr lang="en-US" noProof="0" smtClean="0"/>
              <a:t>Fourth level</a:t>
            </a:r>
          </a:p>
          <a:p>
            <a:pPr lvl="4" rtl="0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046" y="2174875"/>
            <a:ext cx="3892393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047" y="2751139"/>
            <a:ext cx="3892392" cy="3109913"/>
          </a:xfrm>
        </p:spPr>
        <p:txBody>
          <a:bodyPr rtlCol="0" anchor="t">
            <a:normAutofit/>
          </a:bodyPr>
          <a:lstStyle/>
          <a:p>
            <a:pPr lvl="0" rtl="0"/>
            <a:r>
              <a:rPr lang="en-US" noProof="0" smtClean="0"/>
              <a:t>Click to edit Master text styles</a:t>
            </a:r>
          </a:p>
          <a:p>
            <a:pPr lvl="1" rtl="0"/>
            <a:r>
              <a:rPr lang="en-US" noProof="0" smtClean="0"/>
              <a:t>Second level</a:t>
            </a:r>
          </a:p>
          <a:p>
            <a:pPr lvl="2" rtl="0"/>
            <a:r>
              <a:rPr lang="en-US" noProof="0" smtClean="0"/>
              <a:t>Third level</a:t>
            </a:r>
          </a:p>
          <a:p>
            <a:pPr lvl="3" rtl="0"/>
            <a:r>
              <a:rPr lang="en-US" noProof="0" smtClean="0"/>
              <a:t>Fourth level</a:t>
            </a:r>
          </a:p>
          <a:p>
            <a:pPr lvl="4" rtl="0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62" y="2174875"/>
            <a:ext cx="3895937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62" y="2751139"/>
            <a:ext cx="3895937" cy="3109913"/>
          </a:xfrm>
        </p:spPr>
        <p:txBody>
          <a:bodyPr rtlCol="0" anchor="t">
            <a:normAutofit/>
          </a:bodyPr>
          <a:lstStyle/>
          <a:p>
            <a:pPr lvl="0" rtl="0"/>
            <a:r>
              <a:rPr lang="en-US" noProof="0" smtClean="0"/>
              <a:t>Click to edit Master text styles</a:t>
            </a:r>
          </a:p>
          <a:p>
            <a:pPr lvl="1" rtl="0"/>
            <a:r>
              <a:rPr lang="en-US" noProof="0" smtClean="0"/>
              <a:t>Second level</a:t>
            </a:r>
          </a:p>
          <a:p>
            <a:pPr lvl="2" rtl="0"/>
            <a:r>
              <a:rPr lang="en-US" noProof="0" smtClean="0"/>
              <a:t>Third level</a:t>
            </a:r>
          </a:p>
          <a:p>
            <a:pPr lvl="3" rtl="0"/>
            <a:r>
              <a:rPr lang="en-US" noProof="0" smtClean="0"/>
              <a:t>Fourth level</a:t>
            </a:r>
          </a:p>
          <a:p>
            <a:pPr lvl="4" rtl="0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4" y="446088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4" y="446088"/>
            <a:ext cx="2660650" cy="1618396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446089"/>
            <a:ext cx="4689475" cy="5414963"/>
          </a:xfrm>
        </p:spPr>
        <p:txBody>
          <a:bodyPr rtlCol="0">
            <a:normAutofit/>
          </a:bodyPr>
          <a:lstStyle/>
          <a:p>
            <a:pPr lvl="0" rtl="0"/>
            <a:r>
              <a:rPr lang="en-US" noProof="0" smtClean="0"/>
              <a:t>Click to edit Master text styles</a:t>
            </a:r>
          </a:p>
          <a:p>
            <a:pPr lvl="1" rtl="0"/>
            <a:r>
              <a:rPr lang="en-US" noProof="0" smtClean="0"/>
              <a:t>Second level</a:t>
            </a:r>
          </a:p>
          <a:p>
            <a:pPr lvl="2" rtl="0"/>
            <a:r>
              <a:rPr lang="en-US" noProof="0" smtClean="0"/>
              <a:t>Third level</a:t>
            </a:r>
          </a:p>
          <a:p>
            <a:pPr lvl="3" rtl="0"/>
            <a:r>
              <a:rPr lang="en-US" noProof="0" smtClean="0"/>
              <a:t>Fourth level</a:t>
            </a:r>
          </a:p>
          <a:p>
            <a:pPr lvl="4" rtl="0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4" y="2260739"/>
            <a:ext cx="2660650" cy="3600311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046" y="727523"/>
            <a:ext cx="3639741" cy="1617163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rtlCol="0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pPr rt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1046" y="2344684"/>
            <a:ext cx="3639741" cy="3516365"/>
          </a:xfrm>
        </p:spPr>
        <p:txBody>
          <a:bodyPr rtlCol="0"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8" y="6041363"/>
            <a:ext cx="732659" cy="365125"/>
          </a:xfrm>
        </p:spPr>
        <p:txBody>
          <a:bodyPr rtlCol="0"/>
          <a:lstStyle/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3"/>
            <a:ext cx="247156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9"/>
            <a:ext cx="796616" cy="490599"/>
          </a:xfrm>
        </p:spPr>
        <p:txBody>
          <a:bodyPr rtlCol="0"/>
          <a:lstStyle/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2184402"/>
            <a:ext cx="7922464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en-US" noProof="0" smtClean="0"/>
              <a:t>Click to edit Master text styles</a:t>
            </a:r>
          </a:p>
          <a:p>
            <a:pPr lvl="1" rtl="0"/>
            <a:r>
              <a:rPr lang="en-US" noProof="0" smtClean="0"/>
              <a:t>Second level</a:t>
            </a:r>
          </a:p>
          <a:p>
            <a:pPr lvl="2" rtl="0"/>
            <a:r>
              <a:rPr lang="en-US" noProof="0" smtClean="0"/>
              <a:t>Third level</a:t>
            </a:r>
          </a:p>
          <a:p>
            <a:pPr lvl="3" rtl="0"/>
            <a:r>
              <a:rPr lang="en-US" noProof="0" smtClean="0"/>
              <a:t>Fourth level</a:t>
            </a:r>
          </a:p>
          <a:p>
            <a:pPr lvl="4" rtl="0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636" y="6041363"/>
            <a:ext cx="648324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00969" y="6041363"/>
            <a:ext cx="100778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DD89AF2-871B-4886-9CB2-8A6597BB4F21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08749" y="5915889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F4457CBE-E390-4F99-8632-0F104ACF7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up.gov.rs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382000" cy="2285251"/>
          </a:xfrm>
        </p:spPr>
        <p:txBody>
          <a:bodyPr anchor="ctr"/>
          <a:lstStyle/>
          <a:p>
            <a:pPr algn="ctr"/>
            <a:r>
              <a:rPr lang="en-US" sz="5500" smtClean="0"/>
              <a:t>VISOKOTEHNOLOŠKI KRIMINAL</a:t>
            </a:r>
            <a:endParaRPr lang="en-US" sz="55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7501" y="5280846"/>
            <a:ext cx="7929000" cy="1577154"/>
          </a:xfrm>
        </p:spPr>
        <p:txBody>
          <a:bodyPr>
            <a:normAutofit lnSpcReduction="10000"/>
          </a:bodyPr>
          <a:lstStyle/>
          <a:p>
            <a:pPr algn="ctr">
              <a:buFont typeface="Arial" pitchFamily="34" charset="0"/>
              <a:buChar char="•"/>
            </a:pPr>
            <a:r>
              <a:rPr lang="en-US" b="1" dirty="0" smtClean="0"/>
              <a:t> OTKRIVANJE, RAZJAŠNJAVANJE, PREVENCIJA </a:t>
            </a:r>
          </a:p>
          <a:p>
            <a:pPr algn="ctr"/>
            <a:endParaRPr lang="en-US" b="1" dirty="0" smtClean="0"/>
          </a:p>
          <a:p>
            <a:pPr algn="r"/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Шифра презентације: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 П2234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/>
              <a:t>		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mtClean="0"/>
              <a:t>SAVETI MUP-A GRAĐANIMA ZA ZAŠTITU OD KOMPJUTERSKOG KRIMINALA</a:t>
            </a:r>
            <a:r>
              <a:rPr lang="en-US" baseline="30000" smtClean="0"/>
              <a:t>3</a:t>
            </a:r>
            <a:endParaRPr lang="en-US" baseline="30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438400"/>
            <a:ext cx="5943600" cy="363651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mtClean="0"/>
              <a:t>Uvek držite Vaš zaštitni program na računaru uključen.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Instalirajte i uvek vršite ažuriranje antivirus programa na Vašem računaru.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Ažurirajte operativni sistem na Vašem računaru.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Pazite kada vršite „download“, tj. kada preuzimate različite sadržaje sa interneta na svoj računar.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Ugasite Vaš računar kada pored njega niste prisutni.</a:t>
            </a:r>
            <a:endParaRPr lang="en-US"/>
          </a:p>
        </p:txBody>
      </p:sp>
      <p:pic>
        <p:nvPicPr>
          <p:cNvPr id="4" name="Picture 3" descr="0-mup-logo.jpg"/>
          <p:cNvPicPr>
            <a:picLocks noChangeAspect="1"/>
          </p:cNvPicPr>
          <p:nvPr/>
        </p:nvPicPr>
        <p:blipFill>
          <a:blip r:embed="rId2" cstate="print"/>
          <a:srcRect l="16254" t="2479" r="17107" b="853"/>
          <a:stretch>
            <a:fillRect/>
          </a:stretch>
        </p:blipFill>
        <p:spPr>
          <a:xfrm>
            <a:off x="6400800" y="2971800"/>
            <a:ext cx="2286000" cy="2174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6477000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aseline="-25000" smtClean="0"/>
              <a:t>3 </a:t>
            </a:r>
            <a:r>
              <a:rPr lang="en-US" baseline="-25000" smtClean="0">
                <a:hlinkClick r:id="rId3"/>
              </a:rPr>
              <a:t>www.mup.gov.rs</a:t>
            </a:r>
            <a:r>
              <a:rPr lang="en-US" baseline="-25000" smtClean="0"/>
              <a:t> </a:t>
            </a:r>
            <a:endParaRPr lang="en-US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928999" cy="970450"/>
          </a:xfrm>
        </p:spPr>
        <p:txBody>
          <a:bodyPr/>
          <a:lstStyle/>
          <a:p>
            <a:pPr algn="ctr"/>
            <a:r>
              <a:rPr lang="en-US" sz="6000" smtClean="0"/>
              <a:t>HVALA NA PAŽNJI!</a:t>
            </a:r>
            <a:endParaRPr lang="en-US" sz="6000"/>
          </a:p>
        </p:txBody>
      </p:sp>
      <p:pic>
        <p:nvPicPr>
          <p:cNvPr id="6" name="Picture 5" descr="128684-15323369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905000"/>
            <a:ext cx="9144000" cy="4972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915400" cy="3886200"/>
          </a:xfrm>
        </p:spPr>
        <p:txBody>
          <a:bodyPr>
            <a:normAutofit/>
          </a:bodyPr>
          <a:lstStyle/>
          <a:p>
            <a:pPr algn="just"/>
            <a:r>
              <a:rPr lang="en-US" b="1" err="1" smtClean="0"/>
              <a:t>Visokotehnološki</a:t>
            </a:r>
            <a:r>
              <a:rPr lang="sr-Cyrl-RS" b="1" smtClean="0"/>
              <a:t> </a:t>
            </a:r>
            <a:r>
              <a:rPr lang="en-US" b="1" err="1" smtClean="0"/>
              <a:t>kriminal</a:t>
            </a:r>
            <a:r>
              <a:rPr lang="sr-Cyrl-RS" b="1" smtClean="0"/>
              <a:t> </a:t>
            </a:r>
            <a:r>
              <a:rPr lang="sr-Cyrl-RS" i="1" smtClean="0"/>
              <a:t>(</a:t>
            </a:r>
            <a:r>
              <a:rPr lang="en-US" i="1" err="1" smtClean="0"/>
              <a:t>sajber</a:t>
            </a:r>
            <a:r>
              <a:rPr lang="sr-Cyrl-RS" i="1" smtClean="0"/>
              <a:t> </a:t>
            </a:r>
            <a:r>
              <a:rPr lang="en-US" i="1" err="1" smtClean="0"/>
              <a:t>kriminal</a:t>
            </a:r>
            <a:r>
              <a:rPr lang="sr-Cyrl-RS" i="1" smtClean="0"/>
              <a:t>, </a:t>
            </a:r>
            <a:r>
              <a:rPr lang="en-US" i="1" smtClean="0"/>
              <a:t>e</a:t>
            </a:r>
            <a:r>
              <a:rPr lang="sr-Cyrl-RS" i="1" smtClean="0"/>
              <a:t>-</a:t>
            </a:r>
            <a:r>
              <a:rPr lang="en-US" i="1" err="1" smtClean="0"/>
              <a:t>kriminal</a:t>
            </a:r>
            <a:r>
              <a:rPr lang="sr-Cyrl-RS" i="1" smtClean="0"/>
              <a:t>) </a:t>
            </a:r>
            <a:r>
              <a:rPr lang="en-US" err="1" smtClean="0"/>
              <a:t>predstavlja</a:t>
            </a:r>
            <a:r>
              <a:rPr lang="ru-RU" smtClean="0"/>
              <a:t> </a:t>
            </a:r>
            <a:r>
              <a:rPr lang="en-US" err="1" smtClean="0"/>
              <a:t>oblik</a:t>
            </a:r>
            <a:r>
              <a:rPr lang="ru-RU" smtClean="0"/>
              <a:t> </a:t>
            </a:r>
            <a:r>
              <a:rPr lang="en-US" err="1" smtClean="0"/>
              <a:t>kriminalnog</a:t>
            </a:r>
            <a:r>
              <a:rPr lang="ru-RU" smtClean="0"/>
              <a:t> </a:t>
            </a:r>
            <a:r>
              <a:rPr lang="en-US" err="1" smtClean="0"/>
              <a:t>ponašanja</a:t>
            </a:r>
            <a:r>
              <a:rPr lang="ru-RU" smtClean="0"/>
              <a:t>, </a:t>
            </a:r>
            <a:r>
              <a:rPr lang="en-US" err="1" smtClean="0"/>
              <a:t>kod</a:t>
            </a:r>
            <a:r>
              <a:rPr lang="ru-RU" smtClean="0"/>
              <a:t> </a:t>
            </a:r>
            <a:r>
              <a:rPr lang="en-US" err="1" smtClean="0"/>
              <a:t>koga</a:t>
            </a:r>
            <a:r>
              <a:rPr lang="ru-RU" smtClean="0"/>
              <a:t> </a:t>
            </a:r>
            <a:r>
              <a:rPr lang="en-US" smtClean="0"/>
              <a:t>se</a:t>
            </a:r>
            <a:r>
              <a:rPr lang="ru-RU" smtClean="0"/>
              <a:t> </a:t>
            </a:r>
            <a:r>
              <a:rPr lang="en-US" err="1" smtClean="0"/>
              <a:t>korišćenje</a:t>
            </a:r>
            <a:r>
              <a:rPr lang="ru-RU" smtClean="0"/>
              <a:t> </a:t>
            </a:r>
            <a:r>
              <a:rPr lang="en-US" err="1" smtClean="0"/>
              <a:t>kompjuterske</a:t>
            </a:r>
            <a:r>
              <a:rPr lang="ru-RU" smtClean="0"/>
              <a:t> </a:t>
            </a:r>
            <a:r>
              <a:rPr lang="en-US" err="1" smtClean="0"/>
              <a:t>tehnologije</a:t>
            </a:r>
            <a:r>
              <a:rPr lang="ru-RU" smtClean="0"/>
              <a:t> </a:t>
            </a:r>
            <a:r>
              <a:rPr lang="en-US" err="1" smtClean="0"/>
              <a:t>i</a:t>
            </a:r>
            <a:r>
              <a:rPr lang="ru-RU" smtClean="0"/>
              <a:t> </a:t>
            </a:r>
            <a:r>
              <a:rPr lang="en-US" err="1" smtClean="0"/>
              <a:t>informacionih</a:t>
            </a:r>
            <a:r>
              <a:rPr lang="ru-RU" smtClean="0"/>
              <a:t> </a:t>
            </a:r>
            <a:r>
              <a:rPr lang="en-US" err="1" smtClean="0"/>
              <a:t>sistema</a:t>
            </a:r>
            <a:r>
              <a:rPr lang="ru-RU" smtClean="0"/>
              <a:t> </a:t>
            </a:r>
            <a:r>
              <a:rPr lang="en-US" err="1" smtClean="0"/>
              <a:t>ispoljava</a:t>
            </a:r>
            <a:r>
              <a:rPr lang="ru-RU" smtClean="0"/>
              <a:t> </a:t>
            </a:r>
            <a:r>
              <a:rPr lang="en-US" err="1" smtClean="0"/>
              <a:t>kao</a:t>
            </a:r>
            <a:r>
              <a:rPr lang="ru-RU" smtClean="0"/>
              <a:t> </a:t>
            </a:r>
            <a:r>
              <a:rPr lang="en-US" err="1" smtClean="0"/>
              <a:t>način</a:t>
            </a:r>
            <a:r>
              <a:rPr lang="ru-RU" smtClean="0"/>
              <a:t> </a:t>
            </a:r>
            <a:r>
              <a:rPr lang="en-US" err="1" smtClean="0"/>
              <a:t>izvršenja</a:t>
            </a:r>
            <a:r>
              <a:rPr lang="ru-RU" smtClean="0"/>
              <a:t> </a:t>
            </a:r>
            <a:r>
              <a:rPr lang="en-US" err="1" smtClean="0"/>
              <a:t>krivičnog</a:t>
            </a:r>
            <a:r>
              <a:rPr lang="ru-RU" smtClean="0"/>
              <a:t> </a:t>
            </a:r>
            <a:r>
              <a:rPr lang="en-US" err="1" smtClean="0"/>
              <a:t>dela</a:t>
            </a:r>
            <a:r>
              <a:rPr lang="ru-RU" smtClean="0"/>
              <a:t>, </a:t>
            </a:r>
            <a:r>
              <a:rPr lang="en-US" err="1" smtClean="0"/>
              <a:t>gde</a:t>
            </a:r>
            <a:r>
              <a:rPr lang="ru-RU" smtClean="0"/>
              <a:t> </a:t>
            </a:r>
            <a:r>
              <a:rPr lang="en-US" smtClean="0"/>
              <a:t>se</a:t>
            </a:r>
            <a:r>
              <a:rPr lang="ru-RU" smtClean="0"/>
              <a:t> </a:t>
            </a:r>
            <a:r>
              <a:rPr lang="en-US" err="1" smtClean="0"/>
              <a:t>kompjuter</a:t>
            </a:r>
            <a:r>
              <a:rPr lang="ru-RU" smtClean="0"/>
              <a:t> </a:t>
            </a:r>
            <a:r>
              <a:rPr lang="en-US" err="1" smtClean="0"/>
              <a:t>ili</a:t>
            </a:r>
            <a:r>
              <a:rPr lang="ru-RU" smtClean="0"/>
              <a:t> </a:t>
            </a:r>
            <a:r>
              <a:rPr lang="en-US" err="1" smtClean="0"/>
              <a:t>računarska</a:t>
            </a:r>
            <a:r>
              <a:rPr lang="ru-RU" smtClean="0"/>
              <a:t> </a:t>
            </a:r>
            <a:r>
              <a:rPr lang="en-US" err="1" smtClean="0"/>
              <a:t>mreža</a:t>
            </a:r>
            <a:r>
              <a:rPr lang="ru-RU" smtClean="0"/>
              <a:t> </a:t>
            </a:r>
            <a:r>
              <a:rPr lang="en-US" err="1" smtClean="0"/>
              <a:t>upotrebljavaju</a:t>
            </a:r>
            <a:r>
              <a:rPr lang="ru-RU" smtClean="0"/>
              <a:t> </a:t>
            </a:r>
            <a:r>
              <a:rPr lang="en-US" err="1" smtClean="0"/>
              <a:t>kao</a:t>
            </a:r>
            <a:r>
              <a:rPr lang="ru-RU" smtClean="0"/>
              <a:t> </a:t>
            </a:r>
            <a:r>
              <a:rPr lang="en-US" err="1" smtClean="0"/>
              <a:t>sredstvo</a:t>
            </a:r>
            <a:r>
              <a:rPr lang="ru-RU" smtClean="0"/>
              <a:t> </a:t>
            </a:r>
            <a:r>
              <a:rPr lang="en-US" err="1" smtClean="0"/>
              <a:t>ili</a:t>
            </a:r>
            <a:r>
              <a:rPr lang="ru-RU" smtClean="0"/>
              <a:t> </a:t>
            </a:r>
            <a:r>
              <a:rPr lang="en-US" err="1" smtClean="0"/>
              <a:t>cilj</a:t>
            </a:r>
            <a:r>
              <a:rPr lang="ru-RU" smtClean="0"/>
              <a:t> </a:t>
            </a:r>
            <a:r>
              <a:rPr lang="en-US" err="1" smtClean="0"/>
              <a:t>izvršenja</a:t>
            </a:r>
            <a:r>
              <a:rPr lang="ru-RU" smtClean="0"/>
              <a:t>.</a:t>
            </a:r>
            <a:endParaRPr lang="en-US" smtClean="0"/>
          </a:p>
          <a:p>
            <a:pPr algn="just"/>
            <a:endParaRPr lang="en-US" smtClean="0"/>
          </a:p>
          <a:p>
            <a:pPr algn="just"/>
            <a:endParaRPr lang="en-US" smtClean="0"/>
          </a:p>
          <a:p>
            <a:pPr algn="just"/>
            <a:endParaRPr lang="en-US" smtClean="0"/>
          </a:p>
          <a:p>
            <a:pPr algn="just"/>
            <a:endParaRPr lang="en-US" smtClean="0"/>
          </a:p>
        </p:txBody>
      </p:sp>
      <p:pic>
        <p:nvPicPr>
          <p:cNvPr id="6" name="Picture 5" descr="2015-06-30_The-Best-Antivirus-Protection-for-your-PC-600x400-766x5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9600" y="2743200"/>
            <a:ext cx="4112116" cy="2743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2590800"/>
            <a:ext cx="2819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sr-Cyrl-RS" b="1" i="1" smtClean="0"/>
              <a:t>Zakon</a:t>
            </a:r>
            <a:r>
              <a:rPr lang="en-US" b="1" i="1" smtClean="0"/>
              <a:t>o</a:t>
            </a:r>
            <a:r>
              <a:rPr lang="sr-Cyrl-RS" b="1" i="1" smtClean="0"/>
              <a:t>m </a:t>
            </a:r>
            <a:r>
              <a:rPr lang="en-US" b="1" i="1" smtClean="0"/>
              <a:t>o o</a:t>
            </a:r>
            <a:r>
              <a:rPr lang="sr-Cyrl-RS" b="1" i="1" smtClean="0"/>
              <a:t>rg</a:t>
            </a:r>
            <a:r>
              <a:rPr lang="en-US" b="1" i="1" smtClean="0"/>
              <a:t>an</a:t>
            </a:r>
            <a:r>
              <a:rPr lang="sr-Cyrl-RS" b="1" i="1" smtClean="0"/>
              <a:t>iz</a:t>
            </a:r>
            <a:r>
              <a:rPr lang="en-US" b="1" i="1" smtClean="0"/>
              <a:t>a</a:t>
            </a:r>
            <a:r>
              <a:rPr lang="sr-Cyrl-RS" b="1" i="1" smtClean="0"/>
              <a:t>c</a:t>
            </a:r>
            <a:r>
              <a:rPr lang="en-US" b="1" i="1" smtClean="0"/>
              <a:t>i</a:t>
            </a:r>
            <a:r>
              <a:rPr lang="sr-Cyrl-RS" b="1" i="1" smtClean="0"/>
              <a:t>j</a:t>
            </a:r>
            <a:r>
              <a:rPr lang="en-US" b="1" i="1" smtClean="0"/>
              <a:t>i i na</a:t>
            </a:r>
            <a:r>
              <a:rPr lang="sr-Cyrl-RS" b="1" i="1" smtClean="0"/>
              <a:t>dlež</a:t>
            </a:r>
            <a:r>
              <a:rPr lang="en-US" b="1" i="1" smtClean="0"/>
              <a:t>no</a:t>
            </a:r>
            <a:r>
              <a:rPr lang="sr-Cyrl-RS" b="1" i="1" smtClean="0"/>
              <a:t>st</a:t>
            </a:r>
            <a:r>
              <a:rPr lang="en-US" b="1" i="1" smtClean="0"/>
              <a:t>i drža</a:t>
            </a:r>
            <a:r>
              <a:rPr lang="sr-Cyrl-RS" b="1" i="1" smtClean="0"/>
              <a:t>v</a:t>
            </a:r>
            <a:r>
              <a:rPr lang="en-US" b="1" i="1" smtClean="0"/>
              <a:t>ni</a:t>
            </a:r>
            <a:r>
              <a:rPr lang="sr-Cyrl-RS" b="1" i="1" smtClean="0"/>
              <a:t>h </a:t>
            </a:r>
            <a:r>
              <a:rPr lang="en-US" b="1" i="1" smtClean="0"/>
              <a:t>organa za </a:t>
            </a:r>
            <a:r>
              <a:rPr lang="sr-Cyrl-RS" b="1" i="1" smtClean="0"/>
              <a:t>b</a:t>
            </a:r>
            <a:r>
              <a:rPr lang="en-US" b="1" i="1" smtClean="0"/>
              <a:t>orb</a:t>
            </a:r>
            <a:r>
              <a:rPr lang="sr-Cyrl-RS" b="1" i="1" smtClean="0"/>
              <a:t>u p</a:t>
            </a:r>
            <a:r>
              <a:rPr lang="en-US" b="1" i="1" smtClean="0"/>
              <a:t>rotiv visokotehnolo</a:t>
            </a:r>
            <a:r>
              <a:rPr lang="sr-Cyrl-RS" b="1" i="1" smtClean="0"/>
              <a:t>š</a:t>
            </a:r>
            <a:r>
              <a:rPr lang="en-US" b="1" i="1" smtClean="0"/>
              <a:t>kog kriminala</a:t>
            </a:r>
            <a:r>
              <a:rPr lang="en-US" b="1" smtClean="0"/>
              <a:t> </a:t>
            </a:r>
            <a:r>
              <a:rPr lang="en-US" smtClean="0"/>
              <a:t>uspostav</a:t>
            </a:r>
            <a:r>
              <a:rPr lang="sr-Cyrl-RS" smtClean="0"/>
              <a:t>lj</a:t>
            </a:r>
            <a:r>
              <a:rPr lang="en-US" smtClean="0"/>
              <a:t>eni su zakonski okviri za uspostavlja</a:t>
            </a:r>
            <a:r>
              <a:rPr lang="sr-Cyrl-RS" smtClean="0"/>
              <a:t>nj</a:t>
            </a:r>
            <a:r>
              <a:rPr lang="en-US" smtClean="0"/>
              <a:t>e institucija za borbu protiv visokotehnološkog kriminala. </a:t>
            </a:r>
          </a:p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5800" y="6096001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mtClean="0"/>
              <a:t> kompjuter kao sredstvo i objekat kriminalnog napada</a:t>
            </a:r>
          </a:p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381000" y="2281677"/>
            <a:ext cx="791593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XXVII glava KZ-a: </a:t>
            </a:r>
            <a:r>
              <a:rPr lang="en-US" b="1" smtClean="0"/>
              <a:t>’’Krivična dela protiv bezbednosti računarskih podataka’’</a:t>
            </a:r>
          </a:p>
          <a:p>
            <a:endParaRPr lang="en-US" b="1" smtClean="0"/>
          </a:p>
          <a:p>
            <a:pPr lvl="0">
              <a:buFont typeface="Arial" pitchFamily="34" charset="0"/>
              <a:buChar char="•"/>
            </a:pPr>
            <a:r>
              <a:rPr lang="en-US" i="1" smtClean="0"/>
              <a:t>Oštećenje računarskih podataka i programa </a:t>
            </a:r>
            <a:endParaRPr lang="en-US" smtClean="0"/>
          </a:p>
          <a:p>
            <a:pPr lvl="0">
              <a:buFont typeface="Arial" pitchFamily="34" charset="0"/>
              <a:buChar char="•"/>
            </a:pPr>
            <a:r>
              <a:rPr lang="en-US" i="1" smtClean="0"/>
              <a:t>Računarsku sabotažu </a:t>
            </a:r>
            <a:endParaRPr lang="en-US" smtClean="0"/>
          </a:p>
          <a:p>
            <a:pPr lvl="0">
              <a:buFont typeface="Arial" pitchFamily="34" charset="0"/>
              <a:buChar char="•"/>
            </a:pPr>
            <a:r>
              <a:rPr lang="en-US" i="1" smtClean="0"/>
              <a:t>Pravljenje i unošenje računarskih virusa </a:t>
            </a:r>
            <a:endParaRPr lang="en-US" smtClean="0"/>
          </a:p>
          <a:p>
            <a:pPr lvl="0">
              <a:buFont typeface="Arial" pitchFamily="34" charset="0"/>
              <a:buChar char="•"/>
            </a:pPr>
            <a:r>
              <a:rPr lang="en-US" i="1" smtClean="0"/>
              <a:t>Računarsku prevaru </a:t>
            </a:r>
            <a:endParaRPr lang="en-US" smtClean="0"/>
          </a:p>
          <a:p>
            <a:pPr lvl="0">
              <a:buFont typeface="Arial" pitchFamily="34" charset="0"/>
              <a:buChar char="•"/>
            </a:pPr>
            <a:r>
              <a:rPr lang="en-US" i="1" smtClean="0"/>
              <a:t>Neovlašćeni pristup zaštićenom računaru, računarskoj mreži i elektronskoj obradi podataka </a:t>
            </a:r>
            <a:endParaRPr lang="en-US" smtClean="0"/>
          </a:p>
          <a:p>
            <a:pPr lvl="0">
              <a:buFont typeface="Arial" pitchFamily="34" charset="0"/>
              <a:buChar char="•"/>
            </a:pPr>
            <a:r>
              <a:rPr lang="en-US" i="1" smtClean="0"/>
              <a:t>Sprečavanje i organičavanje pristupa javnoj računarskoj mreži</a:t>
            </a:r>
            <a:endParaRPr lang="en-US" smtClean="0"/>
          </a:p>
          <a:p>
            <a:pPr lvl="0">
              <a:buFont typeface="Arial" pitchFamily="34" charset="0"/>
              <a:buChar char="•"/>
            </a:pPr>
            <a:r>
              <a:rPr lang="en-US" i="1" smtClean="0"/>
              <a:t>Neovlašćeno korišćenje računara ili računarske mreže</a:t>
            </a:r>
            <a:endParaRPr lang="en-US" smtClean="0"/>
          </a:p>
          <a:p>
            <a:endParaRPr lang="en-US" b="1" smtClean="0"/>
          </a:p>
          <a:p>
            <a:endParaRPr lang="en-US"/>
          </a:p>
        </p:txBody>
      </p:sp>
      <p:pic>
        <p:nvPicPr>
          <p:cNvPr id="11" name="Picture 10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228600"/>
            <a:ext cx="6096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8307900" cy="1229212"/>
          </a:xfrm>
        </p:spPr>
        <p:txBody>
          <a:bodyPr/>
          <a:lstStyle/>
          <a:p>
            <a:pPr algn="ctr"/>
            <a:r>
              <a:rPr lang="en-US" smtClean="0"/>
              <a:t>KARAKTERISTIKE KOMPJUTERSKOG KRIMINALITETA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09800"/>
            <a:ext cx="5181599" cy="4419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mtClean="0"/>
              <a:t>specifičnost načina izvršenja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manji je značaj prostornih i vremenskih okvira u slučajevima kompjuterskog kriminaliteta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neophodna specijalna znanja za izvršenje i otkrivanje kompjuterskog kriminaliteta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neophodna međunarodna pravna saradnja, osavremenjivanje i standardizovanje pravnih propisa na međunarodnom i nacionalnom nivou, strateška i operativna međunarodna policijska i tužilačka saradnja i koordinacija</a:t>
            </a:r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5638800" y="2667000"/>
          <a:ext cx="32004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19200"/>
            <a:ext cx="7928999" cy="685800"/>
          </a:xfrm>
        </p:spPr>
        <p:txBody>
          <a:bodyPr/>
          <a:lstStyle/>
          <a:p>
            <a:pPr algn="ctr"/>
            <a:r>
              <a:rPr lang="en-US" smtClean="0"/>
              <a:t>NEKI OD OSNOVNIH POJAVNIH OBLIKA KOMPJUTERSKOG KRIMINALITETA</a:t>
            </a:r>
            <a:r>
              <a:rPr lang="en-US" baseline="30000" smtClean="0"/>
              <a:t>2</a:t>
            </a:r>
            <a:endParaRPr lang="en-US" baseline="30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819400"/>
            <a:ext cx="8839200" cy="32766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mtClean="0"/>
              <a:t>kompjuterske prevare</a:t>
            </a:r>
            <a:endParaRPr lang="en-US" i="1" smtClean="0"/>
          </a:p>
          <a:p>
            <a:pPr>
              <a:buFont typeface="Arial" pitchFamily="34" charset="0"/>
              <a:buChar char="•"/>
            </a:pPr>
            <a:r>
              <a:rPr lang="en-US" smtClean="0"/>
              <a:t>provaljivanje u tuđe kompjuterske sisteme</a:t>
            </a:r>
            <a:endParaRPr lang="en-US" i="1" smtClean="0"/>
          </a:p>
          <a:p>
            <a:pPr>
              <a:buFont typeface="Arial" pitchFamily="34" charset="0"/>
              <a:buChar char="•"/>
            </a:pPr>
            <a:r>
              <a:rPr lang="en-US" smtClean="0"/>
              <a:t>krađa informacija</a:t>
            </a:r>
            <a:endParaRPr lang="en-US" i="1" smtClean="0"/>
          </a:p>
          <a:p>
            <a:pPr>
              <a:buFont typeface="Arial" pitchFamily="34" charset="0"/>
              <a:buChar char="•"/>
            </a:pPr>
            <a:r>
              <a:rPr lang="en-US" smtClean="0"/>
              <a:t>neovlašćeno korišćenje računara, računarske mreže i kompjuterskih usluga</a:t>
            </a:r>
            <a:endParaRPr lang="en-US" i="1" smtClean="0"/>
          </a:p>
          <a:p>
            <a:pPr>
              <a:buFont typeface="Arial" pitchFamily="34" charset="0"/>
              <a:buChar char="•"/>
            </a:pPr>
            <a:r>
              <a:rPr lang="en-US" smtClean="0"/>
              <a:t>piraterija u oblasti kompjuterskih softvera i drugih kompjuterskih proizvoda</a:t>
            </a:r>
            <a:endParaRPr lang="en-US" i="1" smtClean="0"/>
          </a:p>
          <a:p>
            <a:pPr>
              <a:buFont typeface="Arial" pitchFamily="34" charset="0"/>
              <a:buChar char="•"/>
            </a:pPr>
            <a:r>
              <a:rPr lang="en-US" smtClean="0"/>
              <a:t>kompjuterska sabotaža i/ili oštećenje računarskih podataka i programa</a:t>
            </a:r>
            <a:endParaRPr lang="en-US" i="1" smtClean="0"/>
          </a:p>
          <a:p>
            <a:pPr>
              <a:buFont typeface="Arial" pitchFamily="34" charset="0"/>
              <a:buChar char="•"/>
            </a:pPr>
            <a:r>
              <a:rPr lang="en-US" smtClean="0"/>
              <a:t>kompjuterski terorizam</a:t>
            </a:r>
            <a:endParaRPr lang="en-US" i="1" smtClean="0"/>
          </a:p>
          <a:p>
            <a:pPr>
              <a:buFont typeface="Arial" pitchFamily="34" charset="0"/>
              <a:buChar char="•"/>
            </a:pPr>
            <a:r>
              <a:rPr lang="en-US" smtClean="0"/>
              <a:t>kriminal povezan za internetom</a:t>
            </a:r>
            <a:endParaRPr lang="en-US" i="1" smtClean="0"/>
          </a:p>
        </p:txBody>
      </p:sp>
      <p:sp>
        <p:nvSpPr>
          <p:cNvPr id="4" name="TextBox 3"/>
          <p:cNvSpPr txBox="1"/>
          <p:nvPr/>
        </p:nvSpPr>
        <p:spPr>
          <a:xfrm>
            <a:off x="4876800" y="6581001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-25000" smtClean="0"/>
              <a:t>2) Branislav Simonović, Kriminalistika, Kragujevac, 2012.</a:t>
            </a:r>
            <a:endParaRPr lang="en-US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7928999" cy="970450"/>
          </a:xfrm>
        </p:spPr>
        <p:txBody>
          <a:bodyPr/>
          <a:lstStyle/>
          <a:p>
            <a:pPr algn="ctr"/>
            <a:r>
              <a:rPr lang="en-US" smtClean="0"/>
              <a:t>OTKRIVANJE I DOKAZIVANJE KOMPJUTERSKOG KRIMINALITETA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4876800" cy="45720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Postoji nekoliko načina da se dođe do elektronskog dokaznog materijala:</a:t>
            </a:r>
          </a:p>
          <a:p>
            <a:pPr>
              <a:buNone/>
            </a:pPr>
            <a:endParaRPr lang="en-US" smtClean="0"/>
          </a:p>
          <a:p>
            <a:pPr>
              <a:buFont typeface="Arial" pitchFamily="34" charset="0"/>
              <a:buChar char="•"/>
            </a:pPr>
            <a:r>
              <a:rPr lang="en-US" smtClean="0"/>
              <a:t>svedočenje davaoca usluga, operatora kompjuterskog sistema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ulazak u posed osumnjičenog lica, pretresanje i zaplena dokaznog materijala sa uređaja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presretanje komunikacija i/ili podataka o prometu putem prisluškivanja telefonskih linija, praćenje ulaznih komunikacija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primena specijalnih istražnih tehnika, tajnim akcijama, promena prikrivenih islednih metoda i radnji</a:t>
            </a:r>
          </a:p>
        </p:txBody>
      </p:sp>
      <p:pic>
        <p:nvPicPr>
          <p:cNvPr id="4" name="Picture 3" descr="digital-forensics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2905858"/>
            <a:ext cx="3581400" cy="2548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534400" cy="970450"/>
          </a:xfrm>
        </p:spPr>
        <p:txBody>
          <a:bodyPr/>
          <a:lstStyle/>
          <a:p>
            <a:pPr algn="ctr"/>
            <a:r>
              <a:rPr lang="en-US" smtClean="0"/>
              <a:t>BEZBEDNOSNA REŠENJA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915400" cy="4495800"/>
          </a:xfrm>
        </p:spPr>
        <p:txBody>
          <a:bodyPr>
            <a:normAutofit/>
          </a:bodyPr>
          <a:lstStyle/>
          <a:p>
            <a:r>
              <a:rPr lang="en-US" smtClean="0"/>
              <a:t>Podela bezbednosnih rešenja i mehanizama za siguran rad na računarskim mrežama</a:t>
            </a:r>
            <a:r>
              <a:rPr lang="en-US" baseline="30000" smtClean="0"/>
              <a:t>1</a:t>
            </a:r>
            <a:r>
              <a:rPr lang="en-US" smtClean="0"/>
              <a:t>:</a:t>
            </a:r>
          </a:p>
          <a:p>
            <a:pPr>
              <a:buFont typeface="Arial" pitchFamily="34" charset="0"/>
              <a:buChar char="•"/>
            </a:pPr>
            <a:endParaRPr lang="en-US" smtClean="0"/>
          </a:p>
          <a:p>
            <a:pPr lvl="2">
              <a:buFont typeface="Arial" pitchFamily="34" charset="0"/>
              <a:buChar char="•"/>
            </a:pPr>
            <a:r>
              <a:rPr lang="en-US" sz="1800" smtClean="0"/>
              <a:t>preventivna rešenja </a:t>
            </a:r>
            <a:r>
              <a:rPr lang="en-US" sz="1800" i="1" smtClean="0"/>
              <a:t>(Prevention)</a:t>
            </a:r>
          </a:p>
          <a:p>
            <a:pPr lvl="2">
              <a:buFont typeface="Arial" pitchFamily="34" charset="0"/>
              <a:buChar char="•"/>
            </a:pPr>
            <a:r>
              <a:rPr lang="en-US" sz="1800" smtClean="0"/>
              <a:t>detekcijska rešenja </a:t>
            </a:r>
            <a:r>
              <a:rPr lang="en-US" sz="1800" i="1" smtClean="0"/>
              <a:t>(Detection)</a:t>
            </a:r>
          </a:p>
          <a:p>
            <a:pPr lvl="2">
              <a:buFont typeface="Arial" pitchFamily="34" charset="0"/>
              <a:buChar char="•"/>
            </a:pPr>
            <a:r>
              <a:rPr lang="en-US" sz="1800" smtClean="0"/>
              <a:t>reakcijska rešenja </a:t>
            </a:r>
            <a:r>
              <a:rPr lang="en-US" sz="1800" i="1" smtClean="0"/>
              <a:t>(Reaction)</a:t>
            </a:r>
          </a:p>
          <a:p>
            <a:pPr lvl="2">
              <a:buFont typeface="Arial" pitchFamily="34" charset="0"/>
              <a:buChar char="•"/>
            </a:pPr>
            <a:r>
              <a:rPr lang="en-US" sz="1800" smtClean="0"/>
              <a:t>korektivna rešenja </a:t>
            </a:r>
            <a:r>
              <a:rPr lang="en-US" sz="1800" i="1" smtClean="0"/>
              <a:t>(Correction)</a:t>
            </a:r>
            <a:endParaRPr lang="en-US" sz="1800" i="1"/>
          </a:p>
        </p:txBody>
      </p:sp>
      <p:sp>
        <p:nvSpPr>
          <p:cNvPr id="4" name="TextBox 3"/>
          <p:cNvSpPr txBox="1"/>
          <p:nvPr/>
        </p:nvSpPr>
        <p:spPr>
          <a:xfrm>
            <a:off x="3505200" y="6400800"/>
            <a:ext cx="5638800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aseline="-25000" smtClean="0"/>
              <a:t>1) Dragan Ranđelović, Visokotehnološki kriminal, Beograd, 2013.</a:t>
            </a:r>
            <a:r>
              <a:rPr lang="en-US" baseline="-25000" smtClean="0"/>
              <a:t> </a:t>
            </a:r>
            <a:endParaRPr lang="en-US" baseline="-25000"/>
          </a:p>
        </p:txBody>
      </p:sp>
      <p:pic>
        <p:nvPicPr>
          <p:cNvPr id="5" name="Picture 4" descr="Data-Privacy-vs.-Data-Security.png"/>
          <p:cNvPicPr>
            <a:picLocks noChangeAspect="1"/>
          </p:cNvPicPr>
          <p:nvPr/>
        </p:nvPicPr>
        <p:blipFill>
          <a:blip r:embed="rId2" cstate="print"/>
          <a:srcRect l="18333" t="13376" r="20833" b="19745"/>
          <a:stretch>
            <a:fillRect/>
          </a:stretch>
        </p:blipFill>
        <p:spPr>
          <a:xfrm>
            <a:off x="5638800" y="4038600"/>
            <a:ext cx="27813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mtClean="0"/>
              <a:t>PREVENCIJA KOMPJUTERSKOG KRIMINALITETA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7848600" cy="4254713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n-US" smtClean="0"/>
              <a:t>najsigurniji oblik zaštite</a:t>
            </a:r>
          </a:p>
          <a:p>
            <a:pPr algn="just">
              <a:buFont typeface="Arial" pitchFamily="34" charset="0"/>
              <a:buChar char="•"/>
            </a:pPr>
            <a:r>
              <a:rPr lang="en-US" smtClean="0"/>
              <a:t>uvođenje međunarodnih standarda u oblasti sprečavanja kompjuterskog kriminaliteta (šifrovanje, komunikaciona oprema, pravni propisi)</a:t>
            </a:r>
          </a:p>
          <a:p>
            <a:pPr algn="just">
              <a:buFont typeface="Arial" pitchFamily="34" charset="0"/>
              <a:buChar char="•"/>
            </a:pPr>
            <a:r>
              <a:rPr lang="en-US" smtClean="0"/>
              <a:t>potrebno je da napad ne nastupi, ali i ako nastupi, da posledice budu izbegnute ili da one budu što manje</a:t>
            </a:r>
          </a:p>
          <a:p>
            <a:pPr algn="just">
              <a:buFont typeface="Arial" pitchFamily="34" charset="0"/>
              <a:buChar char="•"/>
            </a:pPr>
            <a:r>
              <a:rPr lang="en-US" smtClean="0"/>
              <a:t>obuka službenika, mere fizičke sigurnosti, kontrola i pristup pojedinim elementima kompjuterskog sistema, stepen ugroženosti</a:t>
            </a:r>
          </a:p>
          <a:p>
            <a:pPr algn="just">
              <a:buFont typeface="Arial" pitchFamily="34" charset="0"/>
              <a:buChar char="•"/>
            </a:pPr>
            <a:r>
              <a:rPr lang="en-US" smtClean="0"/>
              <a:t>slojeviti sistemi zaštite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4038600" cy="29718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mtClean="0"/>
              <a:t>prilagođavanje sajber okruženju</a:t>
            </a:r>
          </a:p>
          <a:p>
            <a:pPr>
              <a:buFont typeface="Arial" pitchFamily="34" charset="0"/>
              <a:buChar char="•"/>
            </a:pPr>
            <a:r>
              <a:rPr lang="en-US" b="1" smtClean="0"/>
              <a:t>policijski rad u virtuelnom okruženju i sajber patroliranje </a:t>
            </a:r>
          </a:p>
          <a:p>
            <a:pPr>
              <a:buNone/>
            </a:pPr>
            <a:r>
              <a:rPr lang="en-US" b="1" smtClean="0"/>
              <a:t>	(virtual policing, cyber patrols)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487680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mtClean="0"/>
              <a:t> problem nepostojanja efikasnog sistema nadgledanja interneta sa ciljem otkrivanja krivičnih dela iz ove oblasti</a:t>
            </a:r>
          </a:p>
          <a:p>
            <a:pPr algn="just">
              <a:buFont typeface="Wingdings" pitchFamily="2" charset="2"/>
              <a:buChar char="Ø"/>
            </a:pPr>
            <a:r>
              <a:rPr lang="en-US" smtClean="0"/>
              <a:t> nije ustanovljen CERT tim (Computer Emergency Response Team)</a:t>
            </a:r>
            <a:r>
              <a:rPr lang="en-US" baseline="30000" smtClean="0"/>
              <a:t>4</a:t>
            </a:r>
            <a:endParaRPr lang="en-US" baseline="30000"/>
          </a:p>
        </p:txBody>
      </p:sp>
      <p:pic>
        <p:nvPicPr>
          <p:cNvPr id="5" name="Picture 4" descr="CyberPatrol-Parental-Contro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3429000" cy="1406426"/>
          </a:xfrm>
          <a:prstGeom prst="rect">
            <a:avLst/>
          </a:prstGeom>
        </p:spPr>
      </p:pic>
      <p:pic>
        <p:nvPicPr>
          <p:cNvPr id="6" name="Picture 5" descr="748579-637199656012386382-16x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286000"/>
            <a:ext cx="4030133" cy="22669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6172200"/>
            <a:ext cx="830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aseline="-25000" smtClean="0"/>
              <a:t>4 ULJANOV Mr Sergej, UROŠEVIĆ Dr Vladimir, VUKOVIĆ Radoje: </a:t>
            </a:r>
            <a:r>
              <a:rPr lang="en-US" b="1" baseline="-25000" smtClean="0"/>
              <a:t>POLICIJA I VISOKOTEHNOLOŠKI KRIMINAL </a:t>
            </a:r>
            <a:r>
              <a:rPr lang="en-US" b="1" i="1" baseline="-25000" smtClean="0"/>
              <a:t>(primeri iz prakse i problemi u radu MUP-a Republike Srbije)</a:t>
            </a:r>
            <a:endParaRPr lang="en-US" baseline="-25000" smtClean="0"/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14800" y="152400"/>
            <a:ext cx="480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/>
              <a:t>PREVENCIJA KOMPJUTERSKOG KRIMINALITETA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5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6807664_TF11381587.potx" id="{517854F1-0DB0-40E9-8DFE-F8FD96739BDB}" vid="{69449206-2A51-476A-9563-10B9F73F596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Theme5</Template>
  <TotalTime>567</TotalTime>
  <Words>582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Theme5</vt:lpstr>
      <vt:lpstr>VISOKOTEHNOLOŠKI KRIMINAL</vt:lpstr>
      <vt:lpstr>PowerPoint Presentation</vt:lpstr>
      <vt:lpstr>PowerPoint Presentation</vt:lpstr>
      <vt:lpstr>KARAKTERISTIKE KOMPJUTERSKOG KRIMINALITETA</vt:lpstr>
      <vt:lpstr>NEKI OD OSNOVNIH POJAVNIH OBLIKA KOMPJUTERSKOG KRIMINALITETA2</vt:lpstr>
      <vt:lpstr>OTKRIVANJE I DOKAZIVANJE KOMPJUTERSKOG KRIMINALITETA</vt:lpstr>
      <vt:lpstr>BEZBEDNOSNA REŠENJA</vt:lpstr>
      <vt:lpstr>PREVENCIJA KOMPJUTERSKOG KRIMINALITETA</vt:lpstr>
      <vt:lpstr>PowerPoint Presentation</vt:lpstr>
      <vt:lpstr>SAVETI MUP-A GRAĐANIMA ZA ZAŠTITU OD KOMPJUTERSKOG KRIMINALA3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VISOKOTEHNOLOŠKI KRIMINAL</dc:title>
  <dc:creator>Vanilla planifolia</dc:creator>
  <cp:lastModifiedBy>Windows User</cp:lastModifiedBy>
  <cp:revision>37</cp:revision>
  <dcterms:created xsi:type="dcterms:W3CDTF">2020-04-19T21:51:27Z</dcterms:created>
  <dcterms:modified xsi:type="dcterms:W3CDTF">2020-05-21T09:46:12Z</dcterms:modified>
</cp:coreProperties>
</file>