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70" r:id="rId7"/>
    <p:sldId id="271" r:id="rId8"/>
    <p:sldId id="272" r:id="rId9"/>
    <p:sldId id="273" r:id="rId10"/>
    <p:sldId id="274" r:id="rId11"/>
    <p:sldId id="275" r:id="rId12"/>
    <p:sldId id="261" r:id="rId13"/>
    <p:sldId id="262" r:id="rId14"/>
    <p:sldId id="263" r:id="rId15"/>
    <p:sldId id="264" r:id="rId16"/>
    <p:sldId id="265" r:id="rId17"/>
    <p:sldId id="266" r:id="rId18"/>
    <p:sldId id="267" r:id="rId19"/>
    <p:sldId id="268" r:id="rId20"/>
    <p:sldId id="269" r:id="rId21"/>
    <p:sldId id="276" r:id="rId22"/>
    <p:sldId id="281" r:id="rId23"/>
    <p:sldId id="277" r:id="rId24"/>
    <p:sldId id="282" r:id="rId25"/>
    <p:sldId id="279" r:id="rId26"/>
    <p:sldId id="280" r:id="rId27"/>
    <p:sldId id="284"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BEF94-7647-4032-BD71-F28B273AAB73}" type="doc">
      <dgm:prSet loTypeId="urn:microsoft.com/office/officeart/2005/8/layout/pyramid1" loCatId="pyramid" qsTypeId="urn:microsoft.com/office/officeart/2005/8/quickstyle/simple1" qsCatId="simple" csTypeId="urn:microsoft.com/office/officeart/2005/8/colors/accent1_2" csCatId="accent1" phldr="1"/>
      <dgm:spPr/>
    </dgm:pt>
    <dgm:pt modelId="{DD30F321-9BAF-4D05-BB6B-4F6C533540B2}">
      <dgm:prSet phldrT="[Text]"/>
      <dgm:spPr/>
      <dgm:t>
        <a:bodyPr/>
        <a:lstStyle/>
        <a:p>
          <a:pPr algn="ctr"/>
          <a:endParaRPr lang="sr-Cyrl-CS" dirty="0" smtClean="0"/>
        </a:p>
        <a:p>
          <a:pPr algn="ctr"/>
          <a:endParaRPr lang="sr-Cyrl-CS" dirty="0" smtClean="0"/>
        </a:p>
        <a:p>
          <a:pPr algn="ctr"/>
          <a:r>
            <a:rPr lang="sr-Cyrl-CS" dirty="0" smtClean="0"/>
            <a:t>М</a:t>
          </a:r>
          <a:r>
            <a:rPr lang="sr-Cyrl-RS" dirty="0" smtClean="0"/>
            <a:t>афијашки картели   међ.продаваца дроге на велико</a:t>
          </a:r>
          <a:endParaRPr lang="en-US" dirty="0"/>
        </a:p>
      </dgm:t>
    </dgm:pt>
    <dgm:pt modelId="{DCAA5C41-A610-49F5-8DDE-0A3FC15C60D8}" type="parTrans" cxnId="{0E326C4A-4BE7-44D0-91F6-EB5426624460}">
      <dgm:prSet/>
      <dgm:spPr/>
      <dgm:t>
        <a:bodyPr/>
        <a:lstStyle/>
        <a:p>
          <a:endParaRPr lang="en-US"/>
        </a:p>
      </dgm:t>
    </dgm:pt>
    <dgm:pt modelId="{84927914-7456-45A2-817B-8AE31ECD1458}" type="sibTrans" cxnId="{0E326C4A-4BE7-44D0-91F6-EB5426624460}">
      <dgm:prSet/>
      <dgm:spPr/>
      <dgm:t>
        <a:bodyPr/>
        <a:lstStyle/>
        <a:p>
          <a:endParaRPr lang="en-US"/>
        </a:p>
      </dgm:t>
    </dgm:pt>
    <dgm:pt modelId="{90ABAD8C-4E2C-4B9F-A6A9-E8BDEDEC5FF7}">
      <dgm:prSet phldrT="[Text]"/>
      <dgm:spPr/>
      <dgm:t>
        <a:bodyPr/>
        <a:lstStyle/>
        <a:p>
          <a:r>
            <a:rPr lang="sr-Cyrl-CS" dirty="0" smtClean="0"/>
            <a:t>К</a:t>
          </a:r>
          <a:r>
            <a:rPr lang="sr-Cyrl-RS" dirty="0" smtClean="0"/>
            <a:t>рим.групе које се баве снадбевањем националних тржишта навелико </a:t>
          </a:r>
        </a:p>
      </dgm:t>
    </dgm:pt>
    <dgm:pt modelId="{CA2653B8-DD59-4333-9C47-21826B1D77BB}" type="parTrans" cxnId="{F832663D-75E2-4F63-B1C0-718A28BA780D}">
      <dgm:prSet/>
      <dgm:spPr/>
      <dgm:t>
        <a:bodyPr/>
        <a:lstStyle/>
        <a:p>
          <a:endParaRPr lang="en-US"/>
        </a:p>
      </dgm:t>
    </dgm:pt>
    <dgm:pt modelId="{BE243343-6F87-4D0C-98DB-09DAF8D1A0BC}" type="sibTrans" cxnId="{F832663D-75E2-4F63-B1C0-718A28BA780D}">
      <dgm:prSet/>
      <dgm:spPr/>
      <dgm:t>
        <a:bodyPr/>
        <a:lstStyle/>
        <a:p>
          <a:endParaRPr lang="en-US"/>
        </a:p>
      </dgm:t>
    </dgm:pt>
    <dgm:pt modelId="{E9BFCD1A-5DFD-4826-8CD7-36E5FF86BC30}">
      <dgm:prSet phldrT="[Text]"/>
      <dgm:spPr/>
      <dgm:t>
        <a:bodyPr/>
        <a:lstStyle/>
        <a:p>
          <a:r>
            <a:rPr lang="sr-Cyrl-CS" dirty="0" smtClean="0"/>
            <a:t>С</a:t>
          </a:r>
          <a:r>
            <a:rPr lang="sr-Cyrl-RS" dirty="0" smtClean="0"/>
            <a:t>редњи препродавци дроге који држе регије/градове</a:t>
          </a:r>
        </a:p>
      </dgm:t>
    </dgm:pt>
    <dgm:pt modelId="{C8E527AE-3014-496F-AAD4-C6747C56516F}" type="parTrans" cxnId="{EA1D5054-EB42-4A9A-B12A-6BBC84C6C172}">
      <dgm:prSet/>
      <dgm:spPr/>
      <dgm:t>
        <a:bodyPr/>
        <a:lstStyle/>
        <a:p>
          <a:endParaRPr lang="en-US"/>
        </a:p>
      </dgm:t>
    </dgm:pt>
    <dgm:pt modelId="{379098DC-A065-4738-93F9-3DCAC5138D12}" type="sibTrans" cxnId="{EA1D5054-EB42-4A9A-B12A-6BBC84C6C172}">
      <dgm:prSet/>
      <dgm:spPr/>
      <dgm:t>
        <a:bodyPr/>
        <a:lstStyle/>
        <a:p>
          <a:endParaRPr lang="en-US"/>
        </a:p>
      </dgm:t>
    </dgm:pt>
    <dgm:pt modelId="{05F56822-FCCB-4898-83BD-96D827D075FC}">
      <dgm:prSet phldrT="[Text]"/>
      <dgm:spPr/>
      <dgm:t>
        <a:bodyPr/>
        <a:lstStyle/>
        <a:p>
          <a:r>
            <a:rPr lang="sr-Cyrl-CS" dirty="0" smtClean="0"/>
            <a:t>У</a:t>
          </a:r>
          <a:r>
            <a:rPr lang="sr-Cyrl-RS" dirty="0" smtClean="0"/>
            <a:t>лични препродавци “на мало”</a:t>
          </a:r>
        </a:p>
      </dgm:t>
    </dgm:pt>
    <dgm:pt modelId="{0C8024C4-6E8C-49D8-85CD-0F6710381FEB}" type="parTrans" cxnId="{66E954E3-A3C0-4908-834B-61CAA92585CE}">
      <dgm:prSet/>
      <dgm:spPr/>
      <dgm:t>
        <a:bodyPr/>
        <a:lstStyle/>
        <a:p>
          <a:endParaRPr lang="en-US"/>
        </a:p>
      </dgm:t>
    </dgm:pt>
    <dgm:pt modelId="{7A7482D7-6484-4793-943C-E656C79F4571}" type="sibTrans" cxnId="{66E954E3-A3C0-4908-834B-61CAA92585CE}">
      <dgm:prSet/>
      <dgm:spPr/>
      <dgm:t>
        <a:bodyPr/>
        <a:lstStyle/>
        <a:p>
          <a:endParaRPr lang="en-US"/>
        </a:p>
      </dgm:t>
    </dgm:pt>
    <dgm:pt modelId="{A4A5BE9B-A3F8-4FD4-B233-6A9E745B907E}" type="pres">
      <dgm:prSet presAssocID="{92ABEF94-7647-4032-BD71-F28B273AAB73}" presName="Name0" presStyleCnt="0">
        <dgm:presLayoutVars>
          <dgm:dir/>
          <dgm:animLvl val="lvl"/>
          <dgm:resizeHandles val="exact"/>
        </dgm:presLayoutVars>
      </dgm:prSet>
      <dgm:spPr/>
    </dgm:pt>
    <dgm:pt modelId="{830AD782-DF30-4F55-9712-87AF346415BC}" type="pres">
      <dgm:prSet presAssocID="{DD30F321-9BAF-4D05-BB6B-4F6C533540B2}" presName="Name8" presStyleCnt="0"/>
      <dgm:spPr/>
    </dgm:pt>
    <dgm:pt modelId="{DE0F044F-4A28-425D-BD51-AC788FFCC851}" type="pres">
      <dgm:prSet presAssocID="{DD30F321-9BAF-4D05-BB6B-4F6C533540B2}" presName="level" presStyleLbl="node1" presStyleIdx="0" presStyleCnt="4" custScaleY="152830">
        <dgm:presLayoutVars>
          <dgm:chMax val="1"/>
          <dgm:bulletEnabled val="1"/>
        </dgm:presLayoutVars>
      </dgm:prSet>
      <dgm:spPr/>
      <dgm:t>
        <a:bodyPr/>
        <a:lstStyle/>
        <a:p>
          <a:endParaRPr lang="en-US"/>
        </a:p>
      </dgm:t>
    </dgm:pt>
    <dgm:pt modelId="{EEB4AE59-34A9-4AD5-A95C-74C1F579794D}" type="pres">
      <dgm:prSet presAssocID="{DD30F321-9BAF-4D05-BB6B-4F6C533540B2}" presName="levelTx" presStyleLbl="revTx" presStyleIdx="0" presStyleCnt="0">
        <dgm:presLayoutVars>
          <dgm:chMax val="1"/>
          <dgm:bulletEnabled val="1"/>
        </dgm:presLayoutVars>
      </dgm:prSet>
      <dgm:spPr/>
      <dgm:t>
        <a:bodyPr/>
        <a:lstStyle/>
        <a:p>
          <a:endParaRPr lang="en-US"/>
        </a:p>
      </dgm:t>
    </dgm:pt>
    <dgm:pt modelId="{C29FE34A-26D5-42E8-970F-AFD85BB399AA}" type="pres">
      <dgm:prSet presAssocID="{90ABAD8C-4E2C-4B9F-A6A9-E8BDEDEC5FF7}" presName="Name8" presStyleCnt="0"/>
      <dgm:spPr/>
    </dgm:pt>
    <dgm:pt modelId="{41A755CE-946D-4262-AFED-2B6AD47F18C7}" type="pres">
      <dgm:prSet presAssocID="{90ABAD8C-4E2C-4B9F-A6A9-E8BDEDEC5FF7}" presName="level" presStyleLbl="node1" presStyleIdx="1" presStyleCnt="4">
        <dgm:presLayoutVars>
          <dgm:chMax val="1"/>
          <dgm:bulletEnabled val="1"/>
        </dgm:presLayoutVars>
      </dgm:prSet>
      <dgm:spPr/>
      <dgm:t>
        <a:bodyPr/>
        <a:lstStyle/>
        <a:p>
          <a:endParaRPr lang="en-US"/>
        </a:p>
      </dgm:t>
    </dgm:pt>
    <dgm:pt modelId="{DC3A6A7F-D802-436B-AC16-44E0DEE85A6F}" type="pres">
      <dgm:prSet presAssocID="{90ABAD8C-4E2C-4B9F-A6A9-E8BDEDEC5FF7}" presName="levelTx" presStyleLbl="revTx" presStyleIdx="0" presStyleCnt="0">
        <dgm:presLayoutVars>
          <dgm:chMax val="1"/>
          <dgm:bulletEnabled val="1"/>
        </dgm:presLayoutVars>
      </dgm:prSet>
      <dgm:spPr/>
      <dgm:t>
        <a:bodyPr/>
        <a:lstStyle/>
        <a:p>
          <a:endParaRPr lang="en-US"/>
        </a:p>
      </dgm:t>
    </dgm:pt>
    <dgm:pt modelId="{B882B28A-6473-4A7F-9439-8AA42C3B1A63}" type="pres">
      <dgm:prSet presAssocID="{E9BFCD1A-5DFD-4826-8CD7-36E5FF86BC30}" presName="Name8" presStyleCnt="0"/>
      <dgm:spPr/>
    </dgm:pt>
    <dgm:pt modelId="{52D42ABD-8243-4474-9CDA-CE1E7E39D571}" type="pres">
      <dgm:prSet presAssocID="{E9BFCD1A-5DFD-4826-8CD7-36E5FF86BC30}" presName="level" presStyleLbl="node1" presStyleIdx="2" presStyleCnt="4">
        <dgm:presLayoutVars>
          <dgm:chMax val="1"/>
          <dgm:bulletEnabled val="1"/>
        </dgm:presLayoutVars>
      </dgm:prSet>
      <dgm:spPr/>
      <dgm:t>
        <a:bodyPr/>
        <a:lstStyle/>
        <a:p>
          <a:endParaRPr lang="en-US"/>
        </a:p>
      </dgm:t>
    </dgm:pt>
    <dgm:pt modelId="{EF1A78EB-7A95-49C1-9E89-074805FB7424}" type="pres">
      <dgm:prSet presAssocID="{E9BFCD1A-5DFD-4826-8CD7-36E5FF86BC30}" presName="levelTx" presStyleLbl="revTx" presStyleIdx="0" presStyleCnt="0">
        <dgm:presLayoutVars>
          <dgm:chMax val="1"/>
          <dgm:bulletEnabled val="1"/>
        </dgm:presLayoutVars>
      </dgm:prSet>
      <dgm:spPr/>
      <dgm:t>
        <a:bodyPr/>
        <a:lstStyle/>
        <a:p>
          <a:endParaRPr lang="en-US"/>
        </a:p>
      </dgm:t>
    </dgm:pt>
    <dgm:pt modelId="{FFF1FE05-D2F4-4F17-ADBA-1630CAAA2734}" type="pres">
      <dgm:prSet presAssocID="{05F56822-FCCB-4898-83BD-96D827D075FC}" presName="Name8" presStyleCnt="0"/>
      <dgm:spPr/>
    </dgm:pt>
    <dgm:pt modelId="{1773FC49-14BF-4C24-9D20-20D5CD410DCB}" type="pres">
      <dgm:prSet presAssocID="{05F56822-FCCB-4898-83BD-96D827D075FC}" presName="level" presStyleLbl="node1" presStyleIdx="3" presStyleCnt="4">
        <dgm:presLayoutVars>
          <dgm:chMax val="1"/>
          <dgm:bulletEnabled val="1"/>
        </dgm:presLayoutVars>
      </dgm:prSet>
      <dgm:spPr/>
      <dgm:t>
        <a:bodyPr/>
        <a:lstStyle/>
        <a:p>
          <a:endParaRPr lang="en-US"/>
        </a:p>
      </dgm:t>
    </dgm:pt>
    <dgm:pt modelId="{CF76ABB5-F4A1-4172-B25E-9ECCB9630CD6}" type="pres">
      <dgm:prSet presAssocID="{05F56822-FCCB-4898-83BD-96D827D075FC}" presName="levelTx" presStyleLbl="revTx" presStyleIdx="0" presStyleCnt="0">
        <dgm:presLayoutVars>
          <dgm:chMax val="1"/>
          <dgm:bulletEnabled val="1"/>
        </dgm:presLayoutVars>
      </dgm:prSet>
      <dgm:spPr/>
      <dgm:t>
        <a:bodyPr/>
        <a:lstStyle/>
        <a:p>
          <a:endParaRPr lang="en-US"/>
        </a:p>
      </dgm:t>
    </dgm:pt>
  </dgm:ptLst>
  <dgm:cxnLst>
    <dgm:cxn modelId="{0CEE178A-6DA6-47B3-99F6-F195E903C03B}" type="presOf" srcId="{DD30F321-9BAF-4D05-BB6B-4F6C533540B2}" destId="{DE0F044F-4A28-425D-BD51-AC788FFCC851}" srcOrd="0" destOrd="0" presId="urn:microsoft.com/office/officeart/2005/8/layout/pyramid1"/>
    <dgm:cxn modelId="{66E954E3-A3C0-4908-834B-61CAA92585CE}" srcId="{92ABEF94-7647-4032-BD71-F28B273AAB73}" destId="{05F56822-FCCB-4898-83BD-96D827D075FC}" srcOrd="3" destOrd="0" parTransId="{0C8024C4-6E8C-49D8-85CD-0F6710381FEB}" sibTransId="{7A7482D7-6484-4793-943C-E656C79F4571}"/>
    <dgm:cxn modelId="{F832663D-75E2-4F63-B1C0-718A28BA780D}" srcId="{92ABEF94-7647-4032-BD71-F28B273AAB73}" destId="{90ABAD8C-4E2C-4B9F-A6A9-E8BDEDEC5FF7}" srcOrd="1" destOrd="0" parTransId="{CA2653B8-DD59-4333-9C47-21826B1D77BB}" sibTransId="{BE243343-6F87-4D0C-98DB-09DAF8D1A0BC}"/>
    <dgm:cxn modelId="{12D974D2-3314-4BD8-A215-F9F4475645A2}" type="presOf" srcId="{92ABEF94-7647-4032-BD71-F28B273AAB73}" destId="{A4A5BE9B-A3F8-4FD4-B233-6A9E745B907E}" srcOrd="0" destOrd="0" presId="urn:microsoft.com/office/officeart/2005/8/layout/pyramid1"/>
    <dgm:cxn modelId="{EA1D5054-EB42-4A9A-B12A-6BBC84C6C172}" srcId="{92ABEF94-7647-4032-BD71-F28B273AAB73}" destId="{E9BFCD1A-5DFD-4826-8CD7-36E5FF86BC30}" srcOrd="2" destOrd="0" parTransId="{C8E527AE-3014-496F-AAD4-C6747C56516F}" sibTransId="{379098DC-A065-4738-93F9-3DCAC5138D12}"/>
    <dgm:cxn modelId="{B19F9B25-6C95-4921-AF83-7C4CAA64A038}" type="presOf" srcId="{DD30F321-9BAF-4D05-BB6B-4F6C533540B2}" destId="{EEB4AE59-34A9-4AD5-A95C-74C1F579794D}" srcOrd="1" destOrd="0" presId="urn:microsoft.com/office/officeart/2005/8/layout/pyramid1"/>
    <dgm:cxn modelId="{FE14D3CD-0044-4C37-A8EB-2778FD6BFC6A}" type="presOf" srcId="{90ABAD8C-4E2C-4B9F-A6A9-E8BDEDEC5FF7}" destId="{41A755CE-946D-4262-AFED-2B6AD47F18C7}" srcOrd="0" destOrd="0" presId="urn:microsoft.com/office/officeart/2005/8/layout/pyramid1"/>
    <dgm:cxn modelId="{E1356C1B-98FB-4743-BC9A-B7EA8514E0A4}" type="presOf" srcId="{E9BFCD1A-5DFD-4826-8CD7-36E5FF86BC30}" destId="{EF1A78EB-7A95-49C1-9E89-074805FB7424}" srcOrd="1" destOrd="0" presId="urn:microsoft.com/office/officeart/2005/8/layout/pyramid1"/>
    <dgm:cxn modelId="{0E326C4A-4BE7-44D0-91F6-EB5426624460}" srcId="{92ABEF94-7647-4032-BD71-F28B273AAB73}" destId="{DD30F321-9BAF-4D05-BB6B-4F6C533540B2}" srcOrd="0" destOrd="0" parTransId="{DCAA5C41-A610-49F5-8DDE-0A3FC15C60D8}" sibTransId="{84927914-7456-45A2-817B-8AE31ECD1458}"/>
    <dgm:cxn modelId="{B773C769-C7A3-451B-8038-B9A9E3BB26C6}" type="presOf" srcId="{05F56822-FCCB-4898-83BD-96D827D075FC}" destId="{1773FC49-14BF-4C24-9D20-20D5CD410DCB}" srcOrd="0" destOrd="0" presId="urn:microsoft.com/office/officeart/2005/8/layout/pyramid1"/>
    <dgm:cxn modelId="{E08D1B4B-B4B6-4BF5-B8D4-7B3F4EA08BE0}" type="presOf" srcId="{E9BFCD1A-5DFD-4826-8CD7-36E5FF86BC30}" destId="{52D42ABD-8243-4474-9CDA-CE1E7E39D571}" srcOrd="0" destOrd="0" presId="urn:microsoft.com/office/officeart/2005/8/layout/pyramid1"/>
    <dgm:cxn modelId="{CAF4BD1B-FEB2-4CC8-BB71-869ED4585F76}" type="presOf" srcId="{90ABAD8C-4E2C-4B9F-A6A9-E8BDEDEC5FF7}" destId="{DC3A6A7F-D802-436B-AC16-44E0DEE85A6F}" srcOrd="1" destOrd="0" presId="urn:microsoft.com/office/officeart/2005/8/layout/pyramid1"/>
    <dgm:cxn modelId="{BE5EF6AD-09CA-402E-B74C-D5DE2C579AD8}" type="presOf" srcId="{05F56822-FCCB-4898-83BD-96D827D075FC}" destId="{CF76ABB5-F4A1-4172-B25E-9ECCB9630CD6}" srcOrd="1" destOrd="0" presId="urn:microsoft.com/office/officeart/2005/8/layout/pyramid1"/>
    <dgm:cxn modelId="{D5B8CCF2-F99F-4E42-83D8-6C234755F422}" type="presParOf" srcId="{A4A5BE9B-A3F8-4FD4-B233-6A9E745B907E}" destId="{830AD782-DF30-4F55-9712-87AF346415BC}" srcOrd="0" destOrd="0" presId="urn:microsoft.com/office/officeart/2005/8/layout/pyramid1"/>
    <dgm:cxn modelId="{755588DC-91E8-4E6B-8480-835C3F0B7BC0}" type="presParOf" srcId="{830AD782-DF30-4F55-9712-87AF346415BC}" destId="{DE0F044F-4A28-425D-BD51-AC788FFCC851}" srcOrd="0" destOrd="0" presId="urn:microsoft.com/office/officeart/2005/8/layout/pyramid1"/>
    <dgm:cxn modelId="{7644D42A-DE75-458C-B7A0-C8B7D8191284}" type="presParOf" srcId="{830AD782-DF30-4F55-9712-87AF346415BC}" destId="{EEB4AE59-34A9-4AD5-A95C-74C1F579794D}" srcOrd="1" destOrd="0" presId="urn:microsoft.com/office/officeart/2005/8/layout/pyramid1"/>
    <dgm:cxn modelId="{255AA1E8-949F-4AE1-87E3-CD1B570376E3}" type="presParOf" srcId="{A4A5BE9B-A3F8-4FD4-B233-6A9E745B907E}" destId="{C29FE34A-26D5-42E8-970F-AFD85BB399AA}" srcOrd="1" destOrd="0" presId="urn:microsoft.com/office/officeart/2005/8/layout/pyramid1"/>
    <dgm:cxn modelId="{E35903C3-C85D-4AAB-9371-20F353C2828A}" type="presParOf" srcId="{C29FE34A-26D5-42E8-970F-AFD85BB399AA}" destId="{41A755CE-946D-4262-AFED-2B6AD47F18C7}" srcOrd="0" destOrd="0" presId="urn:microsoft.com/office/officeart/2005/8/layout/pyramid1"/>
    <dgm:cxn modelId="{41F8003C-2C74-46C4-B88D-F9A582F846D3}" type="presParOf" srcId="{C29FE34A-26D5-42E8-970F-AFD85BB399AA}" destId="{DC3A6A7F-D802-436B-AC16-44E0DEE85A6F}" srcOrd="1" destOrd="0" presId="urn:microsoft.com/office/officeart/2005/8/layout/pyramid1"/>
    <dgm:cxn modelId="{33BDDC68-D68F-45D2-B9F4-B7E467EFBF7E}" type="presParOf" srcId="{A4A5BE9B-A3F8-4FD4-B233-6A9E745B907E}" destId="{B882B28A-6473-4A7F-9439-8AA42C3B1A63}" srcOrd="2" destOrd="0" presId="urn:microsoft.com/office/officeart/2005/8/layout/pyramid1"/>
    <dgm:cxn modelId="{ABDA8213-E653-43C7-B3E2-E25373267BB7}" type="presParOf" srcId="{B882B28A-6473-4A7F-9439-8AA42C3B1A63}" destId="{52D42ABD-8243-4474-9CDA-CE1E7E39D571}" srcOrd="0" destOrd="0" presId="urn:microsoft.com/office/officeart/2005/8/layout/pyramid1"/>
    <dgm:cxn modelId="{92D142F8-CD5A-441C-802C-95CD6C8E6892}" type="presParOf" srcId="{B882B28A-6473-4A7F-9439-8AA42C3B1A63}" destId="{EF1A78EB-7A95-49C1-9E89-074805FB7424}" srcOrd="1" destOrd="0" presId="urn:microsoft.com/office/officeart/2005/8/layout/pyramid1"/>
    <dgm:cxn modelId="{F348C239-9D97-45C8-B0A4-18FF5EE4ECFD}" type="presParOf" srcId="{A4A5BE9B-A3F8-4FD4-B233-6A9E745B907E}" destId="{FFF1FE05-D2F4-4F17-ADBA-1630CAAA2734}" srcOrd="3" destOrd="0" presId="urn:microsoft.com/office/officeart/2005/8/layout/pyramid1"/>
    <dgm:cxn modelId="{124FB352-9833-4B1E-BAE1-4108639FF060}" type="presParOf" srcId="{FFF1FE05-D2F4-4F17-ADBA-1630CAAA2734}" destId="{1773FC49-14BF-4C24-9D20-20D5CD410DCB}" srcOrd="0" destOrd="0" presId="urn:microsoft.com/office/officeart/2005/8/layout/pyramid1"/>
    <dgm:cxn modelId="{88C3B9CA-ED74-40C1-AF8F-67266F9DEBF7}" type="presParOf" srcId="{FFF1FE05-D2F4-4F17-ADBA-1630CAAA2734}" destId="{CF76ABB5-F4A1-4172-B25E-9ECCB9630CD6}"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F044F-4A28-425D-BD51-AC788FFCC851}">
      <dsp:nvSpPr>
        <dsp:cNvPr id="0" name=""/>
        <dsp:cNvSpPr/>
      </dsp:nvSpPr>
      <dsp:spPr>
        <a:xfrm>
          <a:off x="1918335" y="0"/>
          <a:ext cx="1954528" cy="1260156"/>
        </a:xfrm>
        <a:prstGeom prst="trapezoid">
          <a:avLst>
            <a:gd name="adj" fmla="val 7755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sr-Cyrl-CS" sz="1300" kern="1200" dirty="0" smtClean="0"/>
        </a:p>
        <a:p>
          <a:pPr lvl="0" algn="ctr" defTabSz="577850">
            <a:lnSpc>
              <a:spcPct val="90000"/>
            </a:lnSpc>
            <a:spcBef>
              <a:spcPct val="0"/>
            </a:spcBef>
            <a:spcAft>
              <a:spcPct val="35000"/>
            </a:spcAft>
          </a:pPr>
          <a:endParaRPr lang="sr-Cyrl-CS" sz="1300" kern="1200" dirty="0" smtClean="0"/>
        </a:p>
        <a:p>
          <a:pPr lvl="0" algn="ctr" defTabSz="577850">
            <a:lnSpc>
              <a:spcPct val="90000"/>
            </a:lnSpc>
            <a:spcBef>
              <a:spcPct val="0"/>
            </a:spcBef>
            <a:spcAft>
              <a:spcPct val="35000"/>
            </a:spcAft>
          </a:pPr>
          <a:r>
            <a:rPr lang="sr-Cyrl-CS" sz="1300" kern="1200" dirty="0" smtClean="0"/>
            <a:t>М</a:t>
          </a:r>
          <a:r>
            <a:rPr lang="sr-Cyrl-RS" sz="1300" kern="1200" dirty="0" smtClean="0"/>
            <a:t>афијашки картели   међ.продаваца дроге на велико</a:t>
          </a:r>
          <a:endParaRPr lang="en-US" sz="1300" kern="1200" dirty="0"/>
        </a:p>
      </dsp:txBody>
      <dsp:txXfrm>
        <a:off x="1918335" y="0"/>
        <a:ext cx="1954528" cy="1260156"/>
      </dsp:txXfrm>
    </dsp:sp>
    <dsp:sp modelId="{41A755CE-946D-4262-AFED-2B6AD47F18C7}">
      <dsp:nvSpPr>
        <dsp:cNvPr id="0" name=""/>
        <dsp:cNvSpPr/>
      </dsp:nvSpPr>
      <dsp:spPr>
        <a:xfrm>
          <a:off x="1278890" y="1260156"/>
          <a:ext cx="3233418" cy="824547"/>
        </a:xfrm>
        <a:prstGeom prst="trapezoid">
          <a:avLst>
            <a:gd name="adj" fmla="val 7755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r-Cyrl-CS" sz="1300" kern="1200" dirty="0" smtClean="0"/>
            <a:t>К</a:t>
          </a:r>
          <a:r>
            <a:rPr lang="sr-Cyrl-RS" sz="1300" kern="1200" dirty="0" smtClean="0"/>
            <a:t>рим.групе које се баве снадбевањем националних тржишта навелико </a:t>
          </a:r>
        </a:p>
      </dsp:txBody>
      <dsp:txXfrm>
        <a:off x="1844738" y="1260156"/>
        <a:ext cx="2101722" cy="824547"/>
      </dsp:txXfrm>
    </dsp:sp>
    <dsp:sp modelId="{52D42ABD-8243-4474-9CDA-CE1E7E39D571}">
      <dsp:nvSpPr>
        <dsp:cNvPr id="0" name=""/>
        <dsp:cNvSpPr/>
      </dsp:nvSpPr>
      <dsp:spPr>
        <a:xfrm>
          <a:off x="639445" y="2084704"/>
          <a:ext cx="4512309" cy="824547"/>
        </a:xfrm>
        <a:prstGeom prst="trapezoid">
          <a:avLst>
            <a:gd name="adj" fmla="val 7755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r-Cyrl-CS" sz="1300" kern="1200" dirty="0" smtClean="0"/>
            <a:t>С</a:t>
          </a:r>
          <a:r>
            <a:rPr lang="sr-Cyrl-RS" sz="1300" kern="1200" dirty="0" smtClean="0"/>
            <a:t>редњи препродавци дроге који држе регије/градове</a:t>
          </a:r>
        </a:p>
      </dsp:txBody>
      <dsp:txXfrm>
        <a:off x="1429099" y="2084704"/>
        <a:ext cx="2933001" cy="824547"/>
      </dsp:txXfrm>
    </dsp:sp>
    <dsp:sp modelId="{1773FC49-14BF-4C24-9D20-20D5CD410DCB}">
      <dsp:nvSpPr>
        <dsp:cNvPr id="0" name=""/>
        <dsp:cNvSpPr/>
      </dsp:nvSpPr>
      <dsp:spPr>
        <a:xfrm>
          <a:off x="0" y="2909252"/>
          <a:ext cx="5791200" cy="824547"/>
        </a:xfrm>
        <a:prstGeom prst="trapezoid">
          <a:avLst>
            <a:gd name="adj" fmla="val 7755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r-Cyrl-CS" sz="1300" kern="1200" dirty="0" smtClean="0"/>
            <a:t>У</a:t>
          </a:r>
          <a:r>
            <a:rPr lang="sr-Cyrl-RS" sz="1300" kern="1200" dirty="0" smtClean="0"/>
            <a:t>лични препродавци “на мало”</a:t>
          </a:r>
        </a:p>
      </dsp:txBody>
      <dsp:txXfrm>
        <a:off x="1013459" y="2909252"/>
        <a:ext cx="3764280" cy="8245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53DA0E1-2AEA-46CF-BEFC-0D42C980CF4E}" type="datetimeFigureOut">
              <a:rPr lang="en-US" smtClean="0"/>
              <a:pPr/>
              <a:t>5/21/2020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89E6145-1959-4DA9-8E24-0047D9DDF5BE}"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3DA0E1-2AEA-46CF-BEFC-0D42C980CF4E}" type="datetimeFigureOut">
              <a:rPr lang="en-US" smtClean="0"/>
              <a:pPr/>
              <a:t>5/21/2020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89E6145-1959-4DA9-8E24-0047D9DDF5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3DA0E1-2AEA-46CF-BEFC-0D42C980CF4E}" type="datetimeFigureOut">
              <a:rPr lang="en-US" smtClean="0"/>
              <a:pPr/>
              <a:t>5/21/2020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89E6145-1959-4DA9-8E24-0047D9DDF5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3DA0E1-2AEA-46CF-BEFC-0D42C980CF4E}" type="datetimeFigureOut">
              <a:rPr lang="en-US" smtClean="0"/>
              <a:pPr/>
              <a:t>5/21/2020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89E6145-1959-4DA9-8E24-0047D9DDF5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53DA0E1-2AEA-46CF-BEFC-0D42C980CF4E}" type="datetimeFigureOut">
              <a:rPr lang="en-US" smtClean="0"/>
              <a:pPr/>
              <a:t>5/21/2020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89E6145-1959-4DA9-8E24-0047D9DDF5BE}"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3DA0E1-2AEA-46CF-BEFC-0D42C980CF4E}" type="datetimeFigureOut">
              <a:rPr lang="en-US" smtClean="0"/>
              <a:pPr/>
              <a:t>5/21/2020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89E6145-1959-4DA9-8E24-0047D9DDF5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53DA0E1-2AEA-46CF-BEFC-0D42C980CF4E}" type="datetimeFigureOut">
              <a:rPr lang="en-US" smtClean="0"/>
              <a:pPr/>
              <a:t>5/21/2020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89E6145-1959-4DA9-8E24-0047D9DDF5BE}"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53DA0E1-2AEA-46CF-BEFC-0D42C980CF4E}" type="datetimeFigureOut">
              <a:rPr lang="en-US" smtClean="0"/>
              <a:pPr/>
              <a:t>5/21/2020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89E6145-1959-4DA9-8E24-0047D9DDF5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53DA0E1-2AEA-46CF-BEFC-0D42C980CF4E}" type="datetimeFigureOut">
              <a:rPr lang="en-US" smtClean="0"/>
              <a:pPr/>
              <a:t>5/21/2020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89E6145-1959-4DA9-8E24-0047D9DDF5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3DA0E1-2AEA-46CF-BEFC-0D42C980CF4E}" type="datetimeFigureOut">
              <a:rPr lang="en-US" smtClean="0"/>
              <a:pPr/>
              <a:t>5/21/2020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89E6145-1959-4DA9-8E24-0047D9DDF5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53DA0E1-2AEA-46CF-BEFC-0D42C980CF4E}" type="datetimeFigureOut">
              <a:rPr lang="en-US" smtClean="0"/>
              <a:pPr/>
              <a:t>5/21/2020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89E6145-1959-4DA9-8E24-0047D9DDF5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53DA0E1-2AEA-46CF-BEFC-0D42C980CF4E}" type="datetimeFigureOut">
              <a:rPr lang="en-US" smtClean="0"/>
              <a:pPr/>
              <a:t>5/21/2020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89E6145-1959-4DA9-8E24-0047D9DDF5B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sr.wikipedia.org/w/index.php?title=%D0%9F%D1%81%D0%B8%D1%85%D0%B0_(%D0%BF%D1%81%D0%B8%D1%85%D0%BE%D0%BB%D0%BE%D0%B3%D0%B8%D1%98%D0%B0)&amp;action=edit&amp;redlink=1" TargetMode="External"/><Relationship Id="rId7" Type="http://schemas.openxmlformats.org/officeDocument/2006/relationships/diagramQuickStyle" Target="../diagrams/quickStyle1.xml"/><Relationship Id="rId2" Type="http://schemas.openxmlformats.org/officeDocument/2006/relationships/hyperlink" Target="https://sr.wikipedia.org/wiki/%D0%A5%D0%B5%D0%BC%D0%B8%D1%98%D1%81%D0%BA%D0%B0_%D1%81%D1%83%D0%BF%D1%81%D1%82%D0%B0%D0%BD%D1%86%D0%B0" TargetMode="Externa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sr.wikipedia.org/wiki/%D0%9F%D0%BE%D0%BD%D0%B0%D1%88%D0%B0%D1%9A%D0%B5" TargetMode="Externa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wikipedia.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81000"/>
            <a:ext cx="7772400" cy="914400"/>
          </a:xfrm>
        </p:spPr>
        <p:txBody>
          <a:bodyPr/>
          <a:lstStyle/>
          <a:p>
            <a:pPr algn="ctr"/>
            <a:r>
              <a:rPr lang="sr-Cyrl-RS" b="1" dirty="0" smtClean="0">
                <a:solidFill>
                  <a:schemeClr val="accent5">
                    <a:lumMod val="75000"/>
                  </a:schemeClr>
                </a:solidFill>
                <a:latin typeface="Arial Black" pitchFamily="34" charset="0"/>
              </a:rPr>
              <a:t>Илегална трговина дрогом</a:t>
            </a:r>
            <a:endParaRPr lang="en-US" b="1" dirty="0">
              <a:solidFill>
                <a:schemeClr val="accent5">
                  <a:lumMod val="75000"/>
                </a:schemeClr>
              </a:solidFill>
              <a:latin typeface="Arial Black" pitchFamily="34" charset="0"/>
            </a:endParaRPr>
          </a:p>
        </p:txBody>
      </p:sp>
      <p:pic>
        <p:nvPicPr>
          <p:cNvPr id="10" name="Content Placeholder 9" descr="stop-drugs2097344-posters.jpg"/>
          <p:cNvPicPr>
            <a:picLocks noGrp="1" noChangeAspect="1"/>
          </p:cNvPicPr>
          <p:nvPr>
            <p:ph idx="1"/>
          </p:nvPr>
        </p:nvPicPr>
        <p:blipFill>
          <a:blip r:embed="rId2" cstate="print"/>
          <a:stretch>
            <a:fillRect/>
          </a:stretch>
        </p:blipFill>
        <p:spPr>
          <a:xfrm>
            <a:off x="2133600" y="1600200"/>
            <a:ext cx="4876800" cy="4876800"/>
          </a:xfrm>
          <a:prstGeom prst="ellipse">
            <a:avLst/>
          </a:prstGeom>
          <a:ln>
            <a:noFill/>
          </a:ln>
          <a:effectLst>
            <a:softEdge rad="112500"/>
          </a:effectLst>
        </p:spPr>
      </p:pic>
      <p:sp>
        <p:nvSpPr>
          <p:cNvPr id="2" name="TextBox 1"/>
          <p:cNvSpPr txBox="1"/>
          <p:nvPr/>
        </p:nvSpPr>
        <p:spPr>
          <a:xfrm>
            <a:off x="29029" y="6248400"/>
            <a:ext cx="4648200" cy="461665"/>
          </a:xfrm>
          <a:prstGeom prst="rect">
            <a:avLst/>
          </a:prstGeom>
          <a:noFill/>
        </p:spPr>
        <p:txBody>
          <a:bodyPr wrap="square" rtlCol="0">
            <a:spAutoFit/>
          </a:bodyPr>
          <a:lstStyle/>
          <a:p>
            <a:r>
              <a:rPr lang="sr-Cyrl-RS" sz="2400" dirty="0" smtClean="0">
                <a:solidFill>
                  <a:schemeClr val="bg1"/>
                </a:solidFill>
                <a:latin typeface="Times New Roman" pitchFamily="18" charset="0"/>
                <a:cs typeface="Times New Roman" pitchFamily="18" charset="0"/>
              </a:rPr>
              <a:t>Шифра презентације: </a:t>
            </a:r>
            <a:r>
              <a:rPr lang="sr-Cyrl-RS" sz="2400" b="1" dirty="0" smtClean="0">
                <a:solidFill>
                  <a:schemeClr val="bg1"/>
                </a:solidFill>
                <a:latin typeface="Times New Roman" pitchFamily="18" charset="0"/>
                <a:cs typeface="Times New Roman" pitchFamily="18" charset="0"/>
              </a:rPr>
              <a:t>П2333</a:t>
            </a:r>
            <a:endParaRPr lang="en-US" sz="2400" b="1" dirty="0">
              <a:solidFill>
                <a:schemeClr val="bg1"/>
              </a:solidFill>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lstStyle/>
          <a:p>
            <a:pPr>
              <a:buFont typeface="Wingdings" pitchFamily="2" charset="2"/>
              <a:buChar char="q"/>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ретрес:</a:t>
            </a:r>
            <a:br>
              <a:rPr lang="sr-Cyrl-RS" sz="2000" dirty="0" smtClean="0">
                <a:latin typeface="Times New Roman" pitchFamily="18" charset="0"/>
                <a:cs typeface="Times New Roman" pitchFamily="18" charset="0"/>
              </a:rPr>
            </a:br>
            <a:r>
              <a:rPr lang="sr-Cyrl-RS" sz="2000" dirty="0" smtClean="0">
                <a:latin typeface="Times New Roman" pitchFamily="18" charset="0"/>
                <a:cs typeface="Times New Roman" pitchFamily="18" charset="0"/>
              </a:rPr>
              <a:t/>
            </a:r>
            <a:br>
              <a:rPr lang="sr-Cyrl-R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a:xfrm>
            <a:off x="0" y="533400"/>
            <a:ext cx="9144000" cy="6324600"/>
          </a:xfrm>
        </p:spPr>
        <p:txBody>
          <a:bodyPr>
            <a:normAutofit/>
          </a:bodyPr>
          <a:lstStyle/>
          <a:p>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ошење рукавица</a:t>
            </a:r>
          </a:p>
          <a:p>
            <a:r>
              <a:rPr lang="sr-Cyrl-CS" sz="2000" dirty="0" smtClean="0">
                <a:latin typeface="Times New Roman" pitchFamily="18" charset="0"/>
                <a:cs typeface="Times New Roman" pitchFamily="18" charset="0"/>
              </a:rPr>
              <a:t>К</a:t>
            </a:r>
            <a:r>
              <a:rPr lang="sr-Cyrl-RS" sz="2000" dirty="0" smtClean="0">
                <a:latin typeface="Times New Roman" pitchFamily="18" charset="0"/>
                <a:cs typeface="Times New Roman" pitchFamily="18" charset="0"/>
              </a:rPr>
              <a:t>ад год је могуће користити обучене псе</a:t>
            </a:r>
          </a:p>
          <a:p>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умњиве материје одузети,не пробати их</a:t>
            </a:r>
          </a:p>
          <a:p>
            <a:r>
              <a:rPr lang="sr-Cyrl-CS" sz="2000" dirty="0" smtClean="0">
                <a:latin typeface="Times New Roman" pitchFamily="18" charset="0"/>
                <a:cs typeface="Times New Roman" pitchFamily="18" charset="0"/>
              </a:rPr>
              <a:t>О</a:t>
            </a:r>
            <a:r>
              <a:rPr lang="sr-Cyrl-RS" sz="2000" dirty="0" smtClean="0">
                <a:latin typeface="Times New Roman" pitchFamily="18" charset="0"/>
                <a:cs typeface="Times New Roman" pitchFamily="18" charset="0"/>
              </a:rPr>
              <a:t>братити пажњу на справе за препакивање,амбалаже за уличну продају,справе за конзумирање дроге</a:t>
            </a:r>
          </a:p>
          <a:p>
            <a:r>
              <a:rPr lang="sr-Cyrl-CS" sz="2000" dirty="0" smtClean="0">
                <a:latin typeface="Times New Roman" pitchFamily="18" charset="0"/>
                <a:cs typeface="Times New Roman" pitchFamily="18" charset="0"/>
              </a:rPr>
              <a:t>О</a:t>
            </a:r>
            <a:r>
              <a:rPr lang="sr-Cyrl-RS" sz="2000" dirty="0" smtClean="0">
                <a:latin typeface="Times New Roman" pitchFamily="18" charset="0"/>
                <a:cs typeface="Times New Roman" pitchFamily="18" charset="0"/>
              </a:rPr>
              <a:t>дузети предмете којима се могу наћи трагови дроге</a:t>
            </a:r>
          </a:p>
          <a:p>
            <a:r>
              <a:rPr lang="sr-Cyrl-CS" sz="2000" dirty="0" smtClean="0">
                <a:latin typeface="Times New Roman" pitchFamily="18" charset="0"/>
                <a:cs typeface="Times New Roman" pitchFamily="18" charset="0"/>
              </a:rPr>
              <a:t>О</a:t>
            </a:r>
            <a:r>
              <a:rPr lang="sr-Cyrl-RS" sz="2000" dirty="0" smtClean="0">
                <a:latin typeface="Times New Roman" pitchFamily="18" charset="0"/>
                <a:cs typeface="Times New Roman" pitchFamily="18" charset="0"/>
              </a:rPr>
              <a:t>братити пажљу на листе са именима и бројкама,меморију телефона,бројеве телефона...</a:t>
            </a:r>
          </a:p>
          <a:p>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а амбалажи се могу наћи трагови папиларних линија лица кроз чије руке је прошло паковање дроге</a:t>
            </a:r>
          </a:p>
          <a:p>
            <a:r>
              <a:rPr lang="sr-Cyrl-CS" sz="2000" dirty="0" smtClean="0">
                <a:latin typeface="Times New Roman" pitchFamily="18" charset="0"/>
                <a:cs typeface="Times New Roman" pitchFamily="18" charset="0"/>
              </a:rPr>
              <a:t>Т</a:t>
            </a:r>
            <a:r>
              <a:rPr lang="sr-Cyrl-RS" sz="2000" dirty="0" smtClean="0">
                <a:latin typeface="Times New Roman" pitchFamily="18" charset="0"/>
                <a:cs typeface="Times New Roman" pitchFamily="18" charset="0"/>
              </a:rPr>
              <a:t>рагови дроге се траже и на заплењеним новчаницама</a:t>
            </a:r>
          </a:p>
          <a:p>
            <a:r>
              <a:rPr lang="sr-Cyrl-CS" sz="2000" dirty="0" smtClean="0">
                <a:latin typeface="Times New Roman" pitchFamily="18" charset="0"/>
                <a:cs typeface="Times New Roman" pitchFamily="18" charset="0"/>
              </a:rPr>
              <a:t>Д</a:t>
            </a:r>
            <a:r>
              <a:rPr lang="sr-Cyrl-RS" sz="2000" dirty="0" smtClean="0">
                <a:latin typeface="Times New Roman" pitchFamily="18" charset="0"/>
                <a:cs typeface="Times New Roman" pitchFamily="18" charset="0"/>
              </a:rPr>
              <a:t>оказе,скровишта,справе-фотографисати,сачинити скицу и записник</a:t>
            </a:r>
          </a:p>
          <a:p>
            <a:r>
              <a:rPr lang="sr-Cyrl-CS" sz="2000" dirty="0" smtClean="0">
                <a:latin typeface="Times New Roman" pitchFamily="18" charset="0"/>
                <a:cs typeface="Times New Roman" pitchFamily="18" charset="0"/>
              </a:rPr>
              <a:t>В</a:t>
            </a:r>
            <a:r>
              <a:rPr lang="sr-Cyrl-RS" sz="2000" dirty="0" smtClean="0">
                <a:latin typeface="Times New Roman" pitchFamily="18" charset="0"/>
                <a:cs typeface="Times New Roman" pitchFamily="18" charset="0"/>
              </a:rPr>
              <a:t>одити рачуна о властитој безбедности</a:t>
            </a:r>
          </a:p>
          <a:p>
            <a:r>
              <a:rPr lang="sr-Cyrl-CS" sz="2000" dirty="0" smtClean="0">
                <a:latin typeface="Times New Roman" pitchFamily="18" charset="0"/>
                <a:cs typeface="Times New Roman" pitchFamily="18" charset="0"/>
              </a:rPr>
              <a:t>О</a:t>
            </a:r>
            <a:r>
              <a:rPr lang="sr-Cyrl-RS" sz="2000" dirty="0" smtClean="0">
                <a:latin typeface="Times New Roman" pitchFamily="18" charset="0"/>
                <a:cs typeface="Times New Roman" pitchFamily="18" charset="0"/>
              </a:rPr>
              <a:t>слушкивати јавно поговарање</a:t>
            </a:r>
          </a:p>
          <a:p>
            <a:r>
              <a:rPr lang="sr-Cyrl-CS" sz="2000" dirty="0" smtClean="0">
                <a:latin typeface="Times New Roman" pitchFamily="18" charset="0"/>
                <a:cs typeface="Times New Roman" pitchFamily="18" charset="0"/>
              </a:rPr>
              <a:t>Т</a:t>
            </a:r>
            <a:r>
              <a:rPr lang="sr-Cyrl-RS" sz="2000" dirty="0" smtClean="0">
                <a:latin typeface="Times New Roman" pitchFamily="18" charset="0"/>
                <a:cs typeface="Times New Roman" pitchFamily="18" charset="0"/>
              </a:rPr>
              <a:t>ајно снимати,записивати рег.таблице,прикупљати податке о лицима са којима је осумњичени контактирао</a:t>
            </a:r>
            <a:endParaRPr lang="en-US" sz="2000"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914400"/>
          </a:xfrm>
        </p:spPr>
        <p:txBody>
          <a:bodyPr/>
          <a:lstStyle/>
          <a:p>
            <a:r>
              <a:rPr lang="sr-Cyrl-CS" i="1" dirty="0" smtClean="0">
                <a:latin typeface="Times New Roman" pitchFamily="18" charset="0"/>
                <a:cs typeface="Times New Roman" pitchFamily="18" charset="0"/>
              </a:rPr>
              <a:t>Д</a:t>
            </a:r>
            <a:r>
              <a:rPr lang="sr-Cyrl-RS" i="1" dirty="0" smtClean="0">
                <a:latin typeface="Times New Roman" pitchFamily="18" charset="0"/>
                <a:cs typeface="Times New Roman" pitchFamily="18" charset="0"/>
              </a:rPr>
              <a:t>рога и корупција</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0" y="990600"/>
            <a:ext cx="9144000" cy="4572000"/>
          </a:xfrm>
        </p:spPr>
        <p:txBody>
          <a:bodyPr>
            <a:normAutofit/>
          </a:bodyPr>
          <a:lstStyle/>
          <a:p>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лучајеви да се полиција која открива и сама бави илегалном трговином дроге</a:t>
            </a:r>
          </a:p>
          <a:p>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лучај:Мексико-полицијско одељење за сузбијање илегалне трговине дрогом је диловало и пропуштало дрогу(сви су ухапшени)</a:t>
            </a:r>
          </a:p>
          <a:p>
            <a:r>
              <a:rPr lang="sr-Cyrl-CS" sz="2000" dirty="0" smtClean="0">
                <a:latin typeface="Times New Roman" pitchFamily="18" charset="0"/>
                <a:cs typeface="Times New Roman" pitchFamily="18" charset="0"/>
              </a:rPr>
              <a:t>К</a:t>
            </a:r>
            <a:r>
              <a:rPr lang="sr-Cyrl-RS" sz="2000" dirty="0" smtClean="0">
                <a:latin typeface="Times New Roman" pitchFamily="18" charset="0"/>
                <a:cs typeface="Times New Roman" pitchFamily="18" charset="0"/>
              </a:rPr>
              <a:t>од нас такође постоје такви случајеви где је полиција за откривање овакве трговине постала члан наркокриминалних организација</a:t>
            </a:r>
          </a:p>
          <a:p>
            <a:r>
              <a:rPr lang="sr-Cyrl-CS" sz="2000" dirty="0" smtClean="0">
                <a:latin typeface="Times New Roman" pitchFamily="18" charset="0"/>
                <a:cs typeface="Times New Roman" pitchFamily="18" charset="0"/>
              </a:rPr>
              <a:t>Т</a:t>
            </a:r>
            <a:r>
              <a:rPr lang="sr-Cyrl-RS" sz="2000" dirty="0" smtClean="0">
                <a:latin typeface="Times New Roman" pitchFamily="18" charset="0"/>
                <a:cs typeface="Times New Roman" pitchFamily="18" charset="0"/>
              </a:rPr>
              <a:t>акође,случај да је шеф одељења за сузбијање дрогом осуђен као сарадник мафијашког картела</a:t>
            </a:r>
          </a:p>
          <a:p>
            <a:r>
              <a:rPr lang="sr-Cyrl-CS" sz="2000" dirty="0" smtClean="0">
                <a:latin typeface="Times New Roman" pitchFamily="18" charset="0"/>
                <a:cs typeface="Times New Roman" pitchFamily="18" charset="0"/>
              </a:rPr>
              <a:t>У</a:t>
            </a:r>
            <a:r>
              <a:rPr lang="sr-Cyrl-RS" sz="2000" dirty="0" smtClean="0">
                <a:latin typeface="Times New Roman" pitchFamily="18" charset="0"/>
                <a:cs typeface="Times New Roman" pitchFamily="18" charset="0"/>
              </a:rPr>
              <a:t>  илегалну трговину дрогом су укључена и војна лица,политички лидери,саринарници,лица из правосуђа</a:t>
            </a:r>
          </a:p>
          <a:p>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пољње и унутрашње мере за откривање и доказивање корупције</a:t>
            </a:r>
          </a:p>
          <a:p>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пр.полицајци се јављају као криминалаци и нуде новац или дил тужиоцима,судијама;тајно снимају;озвучују службене и друге просторије...</a:t>
            </a:r>
            <a:endParaRPr lang="en-US" sz="2000" dirty="0">
              <a:latin typeface="Times New Roman" pitchFamily="18" charset="0"/>
              <a:cs typeface="Times New Roman" pitchFamily="18" charset="0"/>
            </a:endParaRPr>
          </a:p>
        </p:txBody>
      </p:sp>
    </p:spTree>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914400"/>
          </a:xfrm>
        </p:spPr>
        <p:txBody>
          <a:bodyPr/>
          <a:lstStyle/>
          <a:p>
            <a:r>
              <a:rPr lang="sr-Cyrl-RS" i="1" dirty="0" smtClean="0">
                <a:latin typeface="Times New Roman" pitchFamily="18" charset="0"/>
                <a:cs typeface="Times New Roman" pitchFamily="18" charset="0"/>
              </a:rPr>
              <a:t>Врсте опојних дрога</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172200"/>
          </a:xfrm>
        </p:spPr>
        <p:txBody>
          <a:bodyPr>
            <a:normAutofit/>
          </a:bodyPr>
          <a:lstStyle/>
          <a:p>
            <a:r>
              <a:rPr lang="sr-Cyrl-CS" sz="1400" dirty="0" smtClean="0">
                <a:latin typeface="Times New Roman" pitchFamily="18" charset="0"/>
                <a:cs typeface="Times New Roman" pitchFamily="18" charset="0"/>
              </a:rPr>
              <a:t>П</a:t>
            </a:r>
            <a:r>
              <a:rPr lang="sr-Cyrl-RS" sz="1400" dirty="0" smtClean="0">
                <a:latin typeface="Times New Roman" pitchFamily="18" charset="0"/>
                <a:cs typeface="Times New Roman" pitchFamily="18" charset="0"/>
              </a:rPr>
              <a:t>рема пореклу:</a:t>
            </a:r>
          </a:p>
          <a:p>
            <a:pPr>
              <a:buFont typeface="+mj-lt"/>
              <a:buAutoNum type="alphaLcParenR"/>
            </a:pPr>
            <a:r>
              <a:rPr lang="sr-Cyrl-CS" sz="1400" dirty="0" smtClean="0">
                <a:latin typeface="Times New Roman" pitchFamily="18" charset="0"/>
                <a:cs typeface="Times New Roman" pitchFamily="18" charset="0"/>
              </a:rPr>
              <a:t>П</a:t>
            </a:r>
            <a:r>
              <a:rPr lang="sr-Cyrl-RS" sz="1400" dirty="0" smtClean="0">
                <a:latin typeface="Times New Roman" pitchFamily="18" charset="0"/>
                <a:cs typeface="Times New Roman" pitchFamily="18" charset="0"/>
              </a:rPr>
              <a:t>риродне –опијум и његови деривати(морфијум,херојин),канабис(хашиш,хашишово уље,марихуана),биљка кока и њени деривати(кокаин),кактус пејотл(мескалин)..</a:t>
            </a:r>
          </a:p>
          <a:p>
            <a:pPr>
              <a:buFont typeface="+mj-lt"/>
              <a:buAutoNum type="alphaLcParenR"/>
            </a:pPr>
            <a:r>
              <a:rPr lang="sr-Cyrl-CS" sz="1400" dirty="0" smtClean="0">
                <a:latin typeface="Times New Roman" pitchFamily="18" charset="0"/>
                <a:cs typeface="Times New Roman" pitchFamily="18" charset="0"/>
              </a:rPr>
              <a:t>В</a:t>
            </a:r>
            <a:r>
              <a:rPr lang="sr-Cyrl-RS" sz="1400" dirty="0" smtClean="0">
                <a:latin typeface="Times New Roman" pitchFamily="18" charset="0"/>
                <a:cs typeface="Times New Roman" pitchFamily="18" charset="0"/>
              </a:rPr>
              <a:t>ештачке/синтетичке-депресанти(барбитурати),стимуланси(амфетамини),халуциногени(ЛСД)...</a:t>
            </a:r>
          </a:p>
          <a:p>
            <a:r>
              <a:rPr lang="sr-Cyrl-CS" sz="1400" dirty="0" smtClean="0">
                <a:latin typeface="Times New Roman" pitchFamily="18" charset="0"/>
                <a:cs typeface="Times New Roman" pitchFamily="18" charset="0"/>
              </a:rPr>
              <a:t>П</a:t>
            </a:r>
            <a:r>
              <a:rPr lang="sr-Cyrl-RS" sz="1400" dirty="0" smtClean="0">
                <a:latin typeface="Times New Roman" pitchFamily="18" charset="0"/>
                <a:cs typeface="Times New Roman" pitchFamily="18" charset="0"/>
              </a:rPr>
              <a:t>рема интензитету токсичности:</a:t>
            </a:r>
          </a:p>
          <a:p>
            <a:pPr>
              <a:buFont typeface="+mj-lt"/>
              <a:buAutoNum type="alphaLcParenR"/>
            </a:pPr>
            <a:r>
              <a:rPr lang="sr-Cyrl-CS" sz="1400" dirty="0" smtClean="0">
                <a:latin typeface="Times New Roman" pitchFamily="18" charset="0"/>
                <a:cs typeface="Times New Roman" pitchFamily="18" charset="0"/>
              </a:rPr>
              <a:t>Д</a:t>
            </a:r>
            <a:r>
              <a:rPr lang="sr-Cyrl-RS" sz="1400" dirty="0" smtClean="0">
                <a:latin typeface="Times New Roman" pitchFamily="18" charset="0"/>
                <a:cs typeface="Times New Roman" pitchFamily="18" charset="0"/>
              </a:rPr>
              <a:t>роге мањег степена токсичности:неуроумирујућа средства,лекови..</a:t>
            </a:r>
          </a:p>
          <a:p>
            <a:pPr>
              <a:buFont typeface="+mj-lt"/>
              <a:buAutoNum type="alphaLcParenR"/>
            </a:pPr>
            <a:r>
              <a:rPr lang="sr-Cyrl-CS" sz="1400" dirty="0" smtClean="0">
                <a:latin typeface="Times New Roman" pitchFamily="18" charset="0"/>
                <a:cs typeface="Times New Roman" pitchFamily="18" charset="0"/>
              </a:rPr>
              <a:t>Д</a:t>
            </a:r>
            <a:r>
              <a:rPr lang="sr-Cyrl-RS" sz="1400" dirty="0" smtClean="0">
                <a:latin typeface="Times New Roman" pitchFamily="18" charset="0"/>
                <a:cs typeface="Times New Roman" pitchFamily="18" charset="0"/>
              </a:rPr>
              <a:t>роге већег степена токсичности:опијум,хашиш,марихуана,кокаин,ЛСД..</a:t>
            </a:r>
          </a:p>
          <a:p>
            <a:r>
              <a:rPr lang="ru-RU" sz="1400" dirty="0" smtClean="0">
                <a:latin typeface="Times New Roman" pitchFamily="18" charset="0"/>
                <a:cs typeface="Times New Roman" pitchFamily="18" charset="0"/>
              </a:rPr>
              <a:t>У зависности од тога, да ли њихово конзумирање доводи до стања психичке или</a:t>
            </a:r>
          </a:p>
          <a:p>
            <a:pPr>
              <a:buNone/>
            </a:pPr>
            <a:r>
              <a:rPr lang="sr-Cyrl-CS" sz="1400" dirty="0" smtClean="0">
                <a:latin typeface="Times New Roman" pitchFamily="18" charset="0"/>
                <a:cs typeface="Times New Roman" pitchFamily="18" charset="0"/>
              </a:rPr>
              <a:t>психо-физичке зависности:</a:t>
            </a:r>
          </a:p>
          <a:p>
            <a:pPr>
              <a:buFont typeface="+mj-lt"/>
              <a:buAutoNum type="alphaLcParenR"/>
            </a:pPr>
            <a:r>
              <a:rPr lang="sr-Cyrl-CS" sz="1400" dirty="0" smtClean="0">
                <a:latin typeface="Times New Roman" pitchFamily="18" charset="0"/>
                <a:cs typeface="Times New Roman" pitchFamily="18" charset="0"/>
              </a:rPr>
              <a:t>оне које изазивају психичку зависност:</a:t>
            </a:r>
            <a:r>
              <a:rPr lang="ru-RU" sz="1400" dirty="0" smtClean="0">
                <a:latin typeface="Times New Roman" pitchFamily="18" charset="0"/>
                <a:cs typeface="Times New Roman" pitchFamily="18" charset="0"/>
              </a:rPr>
              <a:t> хашиш, кокаин, ЛСД, мескалин, амфетамини итд</a:t>
            </a:r>
            <a:endParaRPr lang="sr-Cyrl-CS" sz="1400" dirty="0" smtClean="0">
              <a:latin typeface="Times New Roman" pitchFamily="18" charset="0"/>
              <a:cs typeface="Times New Roman" pitchFamily="18" charset="0"/>
            </a:endParaRPr>
          </a:p>
          <a:p>
            <a:pPr>
              <a:buFont typeface="+mj-lt"/>
              <a:buAutoNum type="alphaLcParenR"/>
            </a:pPr>
            <a:r>
              <a:rPr lang="ru-RU" sz="1400" dirty="0" smtClean="0">
                <a:latin typeface="Times New Roman" pitchFamily="18" charset="0"/>
                <a:cs typeface="Times New Roman" pitchFamily="18" charset="0"/>
              </a:rPr>
              <a:t> оне чија употреба доводи до обе врсте зависности:</a:t>
            </a:r>
            <a:r>
              <a:rPr lang="sr-Cyrl-CS" sz="1400" dirty="0" smtClean="0">
                <a:latin typeface="Times New Roman" pitchFamily="18" charset="0"/>
                <a:cs typeface="Times New Roman" pitchFamily="18" charset="0"/>
              </a:rPr>
              <a:t> опијум и његови деривати</a:t>
            </a:r>
            <a:r>
              <a:rPr lang="ru-RU" sz="1400" dirty="0" smtClean="0">
                <a:latin typeface="Times New Roman" pitchFamily="18" charset="0"/>
                <a:cs typeface="Times New Roman" pitchFamily="18" charset="0"/>
              </a:rPr>
              <a:t>(хероин), барбитурати и поједини седативи</a:t>
            </a:r>
          </a:p>
          <a:p>
            <a:r>
              <a:rPr lang="ru-RU" sz="1400" dirty="0" smtClean="0">
                <a:latin typeface="Times New Roman" pitchFamily="18" charset="0"/>
                <a:cs typeface="Times New Roman" pitchFamily="18" charset="0"/>
              </a:rPr>
              <a:t>Фармаколошка подела:</a:t>
            </a:r>
          </a:p>
          <a:p>
            <a:pPr>
              <a:buFont typeface="+mj-lt"/>
              <a:buAutoNum type="alphaLcParenR"/>
            </a:pPr>
            <a:r>
              <a:rPr lang="ru-RU" sz="1400" dirty="0" smtClean="0">
                <a:latin typeface="Times New Roman" pitchFamily="18" charset="0"/>
                <a:cs typeface="Times New Roman" pitchFamily="18" charset="0"/>
              </a:rPr>
              <a:t>наркотици</a:t>
            </a:r>
          </a:p>
          <a:p>
            <a:pPr>
              <a:buFont typeface="+mj-lt"/>
              <a:buAutoNum type="alphaLcParenR"/>
            </a:pPr>
            <a:r>
              <a:rPr lang="sr-Cyrl-CS" sz="1400" dirty="0" smtClean="0">
                <a:latin typeface="Times New Roman" pitchFamily="18" charset="0"/>
                <a:cs typeface="Times New Roman" pitchFamily="18" charset="0"/>
              </a:rPr>
              <a:t>психостимулатори(кокаин, амфетамин)</a:t>
            </a:r>
          </a:p>
          <a:p>
            <a:pPr>
              <a:buFont typeface="+mj-lt"/>
              <a:buAutoNum type="alphaLcParenR"/>
            </a:pPr>
            <a:r>
              <a:rPr lang="sr-Cyrl-CS" sz="1400" dirty="0" smtClean="0">
                <a:latin typeface="Times New Roman" pitchFamily="18" charset="0"/>
                <a:cs typeface="Times New Roman" pitchFamily="18" charset="0"/>
              </a:rPr>
              <a:t>психодепресори</a:t>
            </a:r>
          </a:p>
          <a:p>
            <a:pPr>
              <a:buFont typeface="+mj-lt"/>
              <a:buAutoNum type="alphaLcParenR"/>
            </a:pPr>
            <a:r>
              <a:rPr lang="sr-Cyrl-CS" sz="1400" dirty="0" smtClean="0">
                <a:latin typeface="Times New Roman" pitchFamily="18" charset="0"/>
                <a:cs typeface="Times New Roman" pitchFamily="18" charset="0"/>
              </a:rPr>
              <a:t>халуциногени (марихуана, хашиш, ЛСД).</a:t>
            </a:r>
          </a:p>
          <a:p>
            <a:r>
              <a:rPr lang="sr-Cyrl-CS" sz="1400" dirty="0" smtClean="0">
                <a:latin typeface="Times New Roman" pitchFamily="18" charset="0"/>
                <a:cs typeface="Times New Roman" pitchFamily="18" charset="0"/>
              </a:rPr>
              <a:t>Подела на :</a:t>
            </a:r>
          </a:p>
          <a:p>
            <a:pPr>
              <a:buFont typeface="+mj-lt"/>
              <a:buAutoNum type="alphaLcParenR"/>
            </a:pPr>
            <a:r>
              <a:rPr lang="sr-Cyrl-CS" sz="1400" dirty="0" smtClean="0">
                <a:latin typeface="Times New Roman" pitchFamily="18" charset="0"/>
                <a:cs typeface="Times New Roman" pitchFamily="18" charset="0"/>
              </a:rPr>
              <a:t>Тешке/тврде:опијум и деривати</a:t>
            </a:r>
          </a:p>
          <a:p>
            <a:pPr>
              <a:buFont typeface="+mj-lt"/>
              <a:buAutoNum type="alphaLcParenR"/>
            </a:pPr>
            <a:r>
              <a:rPr lang="sr-Cyrl-CS" sz="1400" dirty="0" smtClean="0">
                <a:latin typeface="Times New Roman" pitchFamily="18" charset="0"/>
                <a:cs typeface="Times New Roman" pitchFamily="18" charset="0"/>
              </a:rPr>
              <a:t>Лаке/меке:канабис</a:t>
            </a:r>
          </a:p>
          <a:p>
            <a:pPr>
              <a:buFont typeface="+mj-lt"/>
              <a:buAutoNum type="alphaLcParenR"/>
            </a:pPr>
            <a:endParaRPr lang="en-US" sz="1800" dirty="0">
              <a:latin typeface="Times New Roman" pitchFamily="18" charset="0"/>
              <a:cs typeface="Times New Roman" pitchFamily="18" charset="0"/>
            </a:endParaRPr>
          </a:p>
        </p:txBody>
      </p:sp>
    </p:spTree>
  </p:cSld>
  <p:clrMapOvr>
    <a:masterClrMapping/>
  </p:clrMapOvr>
  <p:transition spd="slow">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mori.png"/>
          <p:cNvPicPr>
            <a:picLocks noChangeAspect="1"/>
          </p:cNvPicPr>
          <p:nvPr/>
        </p:nvPicPr>
        <p:blipFill>
          <a:blip r:embed="rId2"/>
          <a:stretch>
            <a:fillRect/>
          </a:stretch>
        </p:blipFill>
        <p:spPr>
          <a:xfrm>
            <a:off x="4876800" y="228601"/>
            <a:ext cx="4082245" cy="2286000"/>
          </a:xfrm>
          <a:prstGeom prst="rect">
            <a:avLst/>
          </a:prstGeom>
        </p:spPr>
      </p:pic>
      <p:sp>
        <p:nvSpPr>
          <p:cNvPr id="2" name="Title 1"/>
          <p:cNvSpPr>
            <a:spLocks noGrp="1"/>
          </p:cNvSpPr>
          <p:nvPr>
            <p:ph type="title"/>
          </p:nvPr>
        </p:nvSpPr>
        <p:spPr>
          <a:xfrm>
            <a:off x="381000" y="228600"/>
            <a:ext cx="7772400" cy="914400"/>
          </a:xfrm>
        </p:spPr>
        <p:txBody>
          <a:bodyPr/>
          <a:lstStyle/>
          <a:p>
            <a:r>
              <a:rPr lang="sr-Cyrl-RS" i="1" dirty="0" smtClean="0">
                <a:latin typeface="Times New Roman" pitchFamily="18" charset="0"/>
                <a:cs typeface="Times New Roman" pitchFamily="18" charset="0"/>
              </a:rPr>
              <a:t>Морфијум</a:t>
            </a:r>
            <a:endParaRPr lang="en-US" i="1" dirty="0">
              <a:latin typeface="Times New Roman" pitchFamily="18" charset="0"/>
              <a:cs typeface="Times New Roman" pitchFamily="18" charset="0"/>
            </a:endParaRPr>
          </a:p>
        </p:txBody>
      </p:sp>
      <p:pic>
        <p:nvPicPr>
          <p:cNvPr id="4" name="Picture 3" descr="images (3).jpg"/>
          <p:cNvPicPr>
            <a:picLocks noChangeAspect="1"/>
          </p:cNvPicPr>
          <p:nvPr/>
        </p:nvPicPr>
        <p:blipFill>
          <a:blip r:embed="rId3"/>
          <a:stretch>
            <a:fillRect/>
          </a:stretch>
        </p:blipFill>
        <p:spPr>
          <a:xfrm>
            <a:off x="2590800" y="4419600"/>
            <a:ext cx="3815644" cy="2438400"/>
          </a:xfrm>
          <a:prstGeom prst="rect">
            <a:avLst/>
          </a:prstGeom>
        </p:spPr>
      </p:pic>
      <p:sp>
        <p:nvSpPr>
          <p:cNvPr id="3" name="Content Placeholder 2"/>
          <p:cNvSpPr>
            <a:spLocks noGrp="1"/>
          </p:cNvSpPr>
          <p:nvPr>
            <p:ph idx="1"/>
          </p:nvPr>
        </p:nvSpPr>
        <p:spPr>
          <a:xfrm>
            <a:off x="152400" y="1295400"/>
            <a:ext cx="7772400" cy="4572000"/>
          </a:xfrm>
        </p:spPr>
        <p:txBody>
          <a:bodyPr>
            <a:normAutofit/>
          </a:bodyPr>
          <a:lstStyle/>
          <a:p>
            <a:pPr algn="just">
              <a:buFont typeface="Wingdings" pitchFamily="2" charset="2"/>
              <a:buChar char="v"/>
            </a:pPr>
            <a:r>
              <a:rPr lang="sr-Cyrl-CS" sz="2000" dirty="0" smtClean="0">
                <a:latin typeface="Times New Roman" pitchFamily="18" charset="0"/>
                <a:cs typeface="Times New Roman" pitchFamily="18" charset="0"/>
              </a:rPr>
              <a:t>Д</a:t>
            </a:r>
            <a:r>
              <a:rPr lang="sr-Cyrl-RS" sz="2000" dirty="0" smtClean="0">
                <a:latin typeface="Times New Roman" pitchFamily="18" charset="0"/>
                <a:cs typeface="Times New Roman" pitchFamily="18" charset="0"/>
              </a:rPr>
              <a:t>обија се из опијума</a:t>
            </a:r>
          </a:p>
          <a:p>
            <a:pPr algn="just">
              <a:buFont typeface="Wingdings" pitchFamily="2" charset="2"/>
              <a:buChar char="v"/>
            </a:pPr>
            <a:r>
              <a:rPr lang="sr-Cyrl-CS" sz="2000" dirty="0" smtClean="0">
                <a:latin typeface="Times New Roman" pitchFamily="18" charset="0"/>
                <a:cs typeface="Times New Roman" pitchFamily="18" charset="0"/>
              </a:rPr>
              <a:t>У</a:t>
            </a:r>
            <a:r>
              <a:rPr lang="sr-Cyrl-RS" sz="2000" dirty="0" smtClean="0">
                <a:latin typeface="Times New Roman" pitchFamily="18" charset="0"/>
                <a:cs typeface="Times New Roman" pitchFamily="18" charset="0"/>
              </a:rPr>
              <a:t>блажава јаке болове</a:t>
            </a:r>
          </a:p>
          <a:p>
            <a:pPr algn="just">
              <a:buFont typeface="Wingdings" pitchFamily="2" charset="2"/>
              <a:buChar char="v"/>
            </a:pPr>
            <a:r>
              <a:rPr lang="sr-Cyrl-CS" sz="2000" dirty="0" smtClean="0">
                <a:latin typeface="Times New Roman" pitchFamily="18" charset="0"/>
                <a:cs typeface="Times New Roman" pitchFamily="18" charset="0"/>
              </a:rPr>
              <a:t>Б</a:t>
            </a:r>
            <a:r>
              <a:rPr lang="sr-Cyrl-RS" sz="2000" dirty="0" smtClean="0">
                <a:latin typeface="Times New Roman" pitchFamily="18" charset="0"/>
                <a:cs typeface="Times New Roman" pitchFamily="18" charset="0"/>
              </a:rPr>
              <a:t>ео кристални прах</a:t>
            </a:r>
          </a:p>
          <a:p>
            <a:pPr algn="just">
              <a:buFont typeface="Wingdings" pitchFamily="2" charset="2"/>
              <a:buChar char="v"/>
            </a:pPr>
            <a:r>
              <a:rPr lang="sr-Cyrl-CS" sz="2000" dirty="0" smtClean="0">
                <a:latin typeface="Times New Roman" pitchFamily="18" charset="0"/>
                <a:cs typeface="Times New Roman" pitchFamily="18" charset="0"/>
              </a:rPr>
              <a:t>М</a:t>
            </a:r>
            <a:r>
              <a:rPr lang="sr-Cyrl-RS" sz="2000" dirty="0" smtClean="0">
                <a:latin typeface="Times New Roman" pitchFamily="18" charset="0"/>
                <a:cs typeface="Times New Roman" pitchFamily="18" charset="0"/>
              </a:rPr>
              <a:t>оже бити беж,смеђе боје,тамно љубичаста</a:t>
            </a:r>
          </a:p>
          <a:p>
            <a:pPr algn="just">
              <a:buFont typeface="Wingdings" pitchFamily="2" charset="2"/>
              <a:buChar char="v"/>
            </a:pPr>
            <a:r>
              <a:rPr lang="sr-Cyrl-CS" sz="2000" dirty="0" smtClean="0">
                <a:latin typeface="Times New Roman" pitchFamily="18" charset="0"/>
                <a:cs typeface="Times New Roman" pitchFamily="18" charset="0"/>
              </a:rPr>
              <a:t>У</a:t>
            </a:r>
            <a:r>
              <a:rPr lang="sr-Cyrl-RS" sz="2000" dirty="0" smtClean="0">
                <a:latin typeface="Times New Roman" pitchFamily="18" charset="0"/>
                <a:cs typeface="Times New Roman" pitchFamily="18" charset="0"/>
              </a:rPr>
              <a:t>главном без мириса,али може имати мирис амонијака</a:t>
            </a:r>
          </a:p>
          <a:p>
            <a:pPr algn="just">
              <a:buFont typeface="Wingdings" pitchFamily="2" charset="2"/>
              <a:buChar char="v"/>
            </a:pPr>
            <a:r>
              <a:rPr lang="sr-Cyrl-RS" sz="2000" dirty="0" smtClean="0">
                <a:latin typeface="Times New Roman" pitchFamily="18" charset="0"/>
                <a:cs typeface="Times New Roman" pitchFamily="18" charset="0"/>
              </a:rPr>
              <a:t>употеба.:гутањем таблета,убризгавањем путем ињекција</a:t>
            </a:r>
          </a:p>
          <a:p>
            <a:pPr algn="just">
              <a:buFont typeface="Wingdings" pitchFamily="2" charset="2"/>
              <a:buChar char="v"/>
            </a:pPr>
            <a:r>
              <a:rPr lang="sr-Cyrl-CS" sz="2000" dirty="0" smtClean="0">
                <a:latin typeface="Times New Roman" pitchFamily="18" charset="0"/>
                <a:cs typeface="Times New Roman" pitchFamily="18" charset="0"/>
              </a:rPr>
              <a:t>Д</a:t>
            </a:r>
            <a:r>
              <a:rPr lang="sr-Cyrl-RS" sz="2000" dirty="0" smtClean="0">
                <a:latin typeface="Times New Roman" pitchFamily="18" charset="0"/>
                <a:cs typeface="Times New Roman" pitchFamily="18" charset="0"/>
              </a:rPr>
              <a:t>ужа употреба:тровање,па чак и смрт</a:t>
            </a:r>
          </a:p>
          <a:p>
            <a:pPr algn="just">
              <a:buFont typeface="Wingdings" pitchFamily="2" charset="2"/>
              <a:buChar char="v"/>
            </a:pPr>
            <a:r>
              <a:rPr lang="sr-Cyrl-CS" sz="2000" dirty="0" smtClean="0">
                <a:latin typeface="Times New Roman" pitchFamily="18" charset="0"/>
                <a:cs typeface="Times New Roman" pitchFamily="18" charset="0"/>
              </a:rPr>
              <a:t>Д</a:t>
            </a:r>
            <a:r>
              <a:rPr lang="sr-Cyrl-RS" sz="2000" dirty="0" smtClean="0">
                <a:latin typeface="Times New Roman" pitchFamily="18" charset="0"/>
                <a:cs typeface="Times New Roman" pitchFamily="18" charset="0"/>
              </a:rPr>
              <a:t>епресивно дејство на централни нервни систем</a:t>
            </a:r>
            <a:endParaRPr lang="en-US" sz="2000" dirty="0">
              <a:latin typeface="Times New Roman" pitchFamily="18" charset="0"/>
              <a:cs typeface="Times New Roman" pitchFamily="18" charset="0"/>
            </a:endParaRPr>
          </a:p>
        </p:txBody>
      </p:sp>
    </p:spTree>
  </p:cSld>
  <p:clrMapOvr>
    <a:masterClrMapping/>
  </p:clrMapOvr>
  <p:transition spd="slow">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download (7).jpg"/>
          <p:cNvPicPr>
            <a:picLocks noChangeAspect="1"/>
          </p:cNvPicPr>
          <p:nvPr/>
        </p:nvPicPr>
        <p:blipFill>
          <a:blip r:embed="rId2"/>
          <a:stretch>
            <a:fillRect/>
          </a:stretch>
        </p:blipFill>
        <p:spPr>
          <a:xfrm>
            <a:off x="6400800" y="3673156"/>
            <a:ext cx="2505075" cy="3184844"/>
          </a:xfrm>
          <a:prstGeom prst="rect">
            <a:avLst/>
          </a:prstGeom>
        </p:spPr>
      </p:pic>
      <p:pic>
        <p:nvPicPr>
          <p:cNvPr id="5" name="Picture 4" descr="opium.jpg"/>
          <p:cNvPicPr>
            <a:picLocks noChangeAspect="1"/>
          </p:cNvPicPr>
          <p:nvPr/>
        </p:nvPicPr>
        <p:blipFill>
          <a:blip r:embed="rId3"/>
          <a:stretch>
            <a:fillRect/>
          </a:stretch>
        </p:blipFill>
        <p:spPr>
          <a:xfrm>
            <a:off x="6477000" y="228600"/>
            <a:ext cx="2366772" cy="1676400"/>
          </a:xfrm>
          <a:prstGeom prst="rect">
            <a:avLst/>
          </a:prstGeom>
        </p:spPr>
      </p:pic>
      <p:sp>
        <p:nvSpPr>
          <p:cNvPr id="2" name="Title 1"/>
          <p:cNvSpPr>
            <a:spLocks noGrp="1"/>
          </p:cNvSpPr>
          <p:nvPr>
            <p:ph type="title"/>
          </p:nvPr>
        </p:nvSpPr>
        <p:spPr>
          <a:xfrm>
            <a:off x="0" y="0"/>
            <a:ext cx="7772400" cy="914400"/>
          </a:xfrm>
        </p:spPr>
        <p:txBody>
          <a:bodyPr/>
          <a:lstStyle/>
          <a:p>
            <a:r>
              <a:rPr lang="sr-Cyrl-RS" i="1" dirty="0" smtClean="0">
                <a:latin typeface="Times New Roman" pitchFamily="18" charset="0"/>
                <a:cs typeface="Times New Roman" pitchFamily="18" charset="0"/>
              </a:rPr>
              <a:t>    Опијум</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172200"/>
          </a:xfrm>
        </p:spPr>
        <p:txBody>
          <a:bodyPr>
            <a:normAutofit/>
          </a:bodyPr>
          <a:lstStyle/>
          <a:p>
            <a:pPr>
              <a:buFont typeface="Wingdings" pitchFamily="2" charset="2"/>
              <a:buChar char="v"/>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рва супстанца која се користила као опојна дрога</a:t>
            </a:r>
          </a:p>
          <a:p>
            <a:pPr>
              <a:buFont typeface="Wingdings" pitchFamily="2" charset="2"/>
              <a:buChar char="v"/>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тарогрчка реч-”опос” тј.сок</a:t>
            </a:r>
          </a:p>
          <a:p>
            <a:pPr>
              <a:buFont typeface="Wingdings" pitchFamily="2" charset="2"/>
              <a:buChar char="v"/>
            </a:pPr>
            <a:r>
              <a:rPr lang="sr-Cyrl-CS" sz="2000" dirty="0" smtClean="0">
                <a:latin typeface="Times New Roman" pitchFamily="18" charset="0"/>
                <a:cs typeface="Times New Roman" pitchFamily="18" charset="0"/>
              </a:rPr>
              <a:t>д</a:t>
            </a:r>
            <a:r>
              <a:rPr lang="sr-Cyrl-RS" sz="2000" dirty="0" smtClean="0">
                <a:latin typeface="Times New Roman" pitchFamily="18" charset="0"/>
                <a:cs typeface="Times New Roman" pitchFamily="18" charset="0"/>
              </a:rPr>
              <a:t>обија се из опијумског мака-”цвет сна”</a:t>
            </a:r>
          </a:p>
          <a:p>
            <a:pPr>
              <a:buFont typeface="Wingdings" pitchFamily="2" charset="2"/>
              <a:buChar char="v"/>
            </a:pPr>
            <a:r>
              <a:rPr lang="ru-RU" sz="2000" dirty="0" smtClean="0">
                <a:latin typeface="Times New Roman" pitchFamily="18" charset="0"/>
                <a:cs typeface="Times New Roman" pitchFamily="18" charset="0"/>
              </a:rPr>
              <a:t>светло смеђа, смеђа или црно смеђа маса, тешког мириса на мак и горког укуса</a:t>
            </a:r>
          </a:p>
          <a:p>
            <a:pPr>
              <a:buFont typeface="Wingdings" pitchFamily="2" charset="2"/>
              <a:buChar char="v"/>
            </a:pPr>
            <a:r>
              <a:rPr lang="ru-RU" sz="2000" dirty="0" smtClean="0">
                <a:latin typeface="Times New Roman" pitchFamily="18" charset="0"/>
                <a:cs typeface="Times New Roman" pitchFamily="18" charset="0"/>
              </a:rPr>
              <a:t>на илегалном нарко тржишту појављује се у различитим облицима од груменова и погача до прашкова и отопина</a:t>
            </a:r>
            <a:endParaRPr lang="sr-Cyrl-RS" sz="2000" dirty="0" smtClean="0">
              <a:latin typeface="Times New Roman" pitchFamily="18" charset="0"/>
              <a:cs typeface="Times New Roman" pitchFamily="18" charset="0"/>
            </a:endParaRPr>
          </a:p>
          <a:p>
            <a:pPr>
              <a:buFont typeface="Wingdings" pitchFamily="2" charset="2"/>
              <a:buChar char="v"/>
            </a:pPr>
            <a:r>
              <a:rPr lang="sr-Cyrl-CS" sz="2000" dirty="0" smtClean="0">
                <a:latin typeface="Times New Roman" pitchFamily="18" charset="0"/>
                <a:cs typeface="Times New Roman" pitchFamily="18" charset="0"/>
              </a:rPr>
              <a:t>и</a:t>
            </a:r>
            <a:r>
              <a:rPr lang="sr-Cyrl-RS" sz="2000" dirty="0" smtClean="0">
                <a:latin typeface="Times New Roman" pitchFamily="18" charset="0"/>
                <a:cs typeface="Times New Roman" pitchFamily="18" charset="0"/>
              </a:rPr>
              <a:t>зазива физичку и психичку зависност</a:t>
            </a:r>
          </a:p>
          <a:p>
            <a:pPr>
              <a:buFont typeface="Wingdings" pitchFamily="2" charset="2"/>
              <a:buChar char="v"/>
            </a:pPr>
            <a:r>
              <a:rPr lang="sr-Cyrl-CS" sz="2000" dirty="0" smtClean="0">
                <a:latin typeface="Times New Roman" pitchFamily="18" charset="0"/>
                <a:cs typeface="Times New Roman" pitchFamily="18" charset="0"/>
              </a:rPr>
              <a:t>к</a:t>
            </a:r>
            <a:r>
              <a:rPr lang="sr-Cyrl-RS" sz="2000" dirty="0" smtClean="0">
                <a:latin typeface="Times New Roman" pitchFamily="18" charset="0"/>
                <a:cs typeface="Times New Roman" pitchFamily="18" charset="0"/>
              </a:rPr>
              <a:t>оришћење изазива:поспаност,губитак апетита,тромост...</a:t>
            </a:r>
          </a:p>
          <a:p>
            <a:pPr>
              <a:buFont typeface="Wingdings" pitchFamily="2" charset="2"/>
              <a:buChar char="v"/>
            </a:pPr>
            <a:r>
              <a:rPr lang="sr-Cyrl-CS" sz="2000" dirty="0" smtClean="0">
                <a:latin typeface="Times New Roman" pitchFamily="18" charset="0"/>
                <a:cs typeface="Times New Roman" pitchFamily="18" charset="0"/>
              </a:rPr>
              <a:t>з</a:t>
            </a:r>
            <a:r>
              <a:rPr lang="sr-Cyrl-RS" sz="2000" dirty="0" smtClean="0">
                <a:latin typeface="Times New Roman" pitchFamily="18" charset="0"/>
                <a:cs typeface="Times New Roman" pitchFamily="18" charset="0"/>
              </a:rPr>
              <a:t>лоупотреба се врши пушењем,једењем,ињекцијама</a:t>
            </a:r>
          </a:p>
          <a:p>
            <a:pPr>
              <a:buFont typeface="Wingdings" pitchFamily="2" charset="2"/>
              <a:buChar char="v"/>
            </a:pPr>
            <a:r>
              <a:rPr lang="sr-Cyrl-CS" sz="2000" dirty="0" smtClean="0">
                <a:latin typeface="Times New Roman" pitchFamily="18" charset="0"/>
                <a:cs typeface="Times New Roman" pitchFamily="18" charset="0"/>
              </a:rPr>
              <a:t>д</a:t>
            </a:r>
            <a:r>
              <a:rPr lang="sr-Cyrl-RS" sz="2000" dirty="0" smtClean="0">
                <a:latin typeface="Times New Roman" pitchFamily="18" charset="0"/>
                <a:cs typeface="Times New Roman" pitchFamily="18" charset="0"/>
              </a:rPr>
              <a:t>ејство је веће када се једе</a:t>
            </a:r>
          </a:p>
          <a:p>
            <a:pPr>
              <a:buNone/>
            </a:pPr>
            <a:endParaRPr lang="en-US" sz="2000" dirty="0">
              <a:latin typeface="Times New Roman" pitchFamily="18" charset="0"/>
              <a:cs typeface="Times New Roman" pitchFamily="18" charset="0"/>
            </a:endParaRPr>
          </a:p>
        </p:txBody>
      </p:sp>
    </p:spTree>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eroin-v.jpg"/>
          <p:cNvPicPr>
            <a:picLocks noChangeAspect="1"/>
          </p:cNvPicPr>
          <p:nvPr/>
        </p:nvPicPr>
        <p:blipFill>
          <a:blip r:embed="rId2"/>
          <a:stretch>
            <a:fillRect/>
          </a:stretch>
        </p:blipFill>
        <p:spPr>
          <a:xfrm>
            <a:off x="6096000" y="2133600"/>
            <a:ext cx="3048000" cy="4724400"/>
          </a:xfrm>
          <a:prstGeom prst="rect">
            <a:avLst/>
          </a:prstGeom>
        </p:spPr>
      </p:pic>
      <p:sp>
        <p:nvSpPr>
          <p:cNvPr id="2" name="Title 1"/>
          <p:cNvSpPr>
            <a:spLocks noGrp="1"/>
          </p:cNvSpPr>
          <p:nvPr>
            <p:ph type="title"/>
          </p:nvPr>
        </p:nvSpPr>
        <p:spPr>
          <a:xfrm>
            <a:off x="0" y="0"/>
            <a:ext cx="7772400" cy="914400"/>
          </a:xfrm>
        </p:spPr>
        <p:txBody>
          <a:bodyPr/>
          <a:lstStyle/>
          <a:p>
            <a:r>
              <a:rPr lang="sr-Cyrl-CS" i="1" dirty="0" smtClean="0">
                <a:latin typeface="Times New Roman" pitchFamily="18" charset="0"/>
                <a:cs typeface="Times New Roman" pitchFamily="18" charset="0"/>
              </a:rPr>
              <a:t>Х</a:t>
            </a:r>
            <a:r>
              <a:rPr lang="sr-Cyrl-RS" i="1" dirty="0" smtClean="0">
                <a:latin typeface="Times New Roman" pitchFamily="18" charset="0"/>
                <a:cs typeface="Times New Roman" pitchFamily="18" charset="0"/>
              </a:rPr>
              <a:t>ероин </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9144000" cy="5943600"/>
          </a:xfrm>
        </p:spPr>
        <p:txBody>
          <a:bodyPr>
            <a:normAutofit/>
          </a:bodyPr>
          <a:lstStyle/>
          <a:p>
            <a:pPr>
              <a:buFont typeface="Wingdings" pitchFamily="2" charset="2"/>
              <a:buChar char="v"/>
            </a:pPr>
            <a:r>
              <a:rPr lang="sr-Cyrl-CS" sz="2000" dirty="0" smtClean="0">
                <a:latin typeface="Times New Roman" pitchFamily="18" charset="0"/>
                <a:cs typeface="Times New Roman" pitchFamily="18" charset="0"/>
              </a:rPr>
              <a:t>д</a:t>
            </a:r>
            <a:r>
              <a:rPr lang="sr-Cyrl-RS" sz="2000" dirty="0" smtClean="0">
                <a:latin typeface="Times New Roman" pitchFamily="18" charset="0"/>
                <a:cs typeface="Times New Roman" pitchFamily="18" charset="0"/>
              </a:rPr>
              <a:t>обија се прерадом морфијума</a:t>
            </a:r>
          </a:p>
          <a:p>
            <a:pPr>
              <a:buFont typeface="Wingdings" pitchFamily="2" charset="2"/>
              <a:buChar char="v"/>
            </a:pPr>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а илегалном тржишту се не јавља у чистом облику</a:t>
            </a:r>
          </a:p>
          <a:p>
            <a:pPr>
              <a:buFont typeface="Wingdings" pitchFamily="2" charset="2"/>
              <a:buChar char="v"/>
            </a:pPr>
            <a:r>
              <a:rPr lang="sr-Cyrl-CS" sz="2000" dirty="0" smtClean="0">
                <a:latin typeface="Times New Roman" pitchFamily="18" charset="0"/>
                <a:cs typeface="Times New Roman" pitchFamily="18" charset="0"/>
              </a:rPr>
              <a:t>р</a:t>
            </a:r>
            <a:r>
              <a:rPr lang="sr-Cyrl-RS" sz="2000" dirty="0" smtClean="0">
                <a:latin typeface="Times New Roman" pitchFamily="18" charset="0"/>
                <a:cs typeface="Times New Roman" pitchFamily="18" charset="0"/>
              </a:rPr>
              <a:t>азличита боја:са далеког истока је црвен,из југоисточне </a:t>
            </a:r>
          </a:p>
          <a:p>
            <a:pPr>
              <a:buNone/>
            </a:pPr>
            <a:r>
              <a:rPr lang="sr-Cyrl-RS" sz="2000" dirty="0" smtClean="0">
                <a:latin typeface="Times New Roman" pitchFamily="18" charset="0"/>
                <a:cs typeface="Times New Roman" pitchFamily="18" charset="0"/>
              </a:rPr>
              <a:t>Азије је плав,смеђ,бео</a:t>
            </a:r>
          </a:p>
          <a:p>
            <a:pPr>
              <a:buFont typeface="Wingdings" pitchFamily="2" charset="2"/>
              <a:buChar char="v"/>
            </a:pPr>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ајопаснија и најраспрострањенија дрога</a:t>
            </a:r>
          </a:p>
          <a:p>
            <a:pPr>
              <a:buFont typeface="Wingdings" pitchFamily="2" charset="2"/>
              <a:buChar char="v"/>
            </a:pPr>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ајчешће се меша са шећером у праху,брашном,</a:t>
            </a:r>
          </a:p>
          <a:p>
            <a:pPr>
              <a:buNone/>
            </a:pPr>
            <a:r>
              <a:rPr lang="sr-Cyrl-RS" sz="2000" dirty="0" smtClean="0">
                <a:latin typeface="Times New Roman" pitchFamily="18" charset="0"/>
                <a:cs typeface="Times New Roman" pitchFamily="18" charset="0"/>
              </a:rPr>
              <a:t>лимунтусом</a:t>
            </a:r>
          </a:p>
          <a:p>
            <a:pPr>
              <a:buFont typeface="Wingdings" pitchFamily="2" charset="2"/>
              <a:buChar char="v"/>
            </a:pPr>
            <a:r>
              <a:rPr lang="sr-Cyrl-CS" sz="2000" dirty="0" smtClean="0">
                <a:latin typeface="Times New Roman" pitchFamily="18" charset="0"/>
                <a:cs typeface="Times New Roman" pitchFamily="18" charset="0"/>
              </a:rPr>
              <a:t>г</a:t>
            </a:r>
            <a:r>
              <a:rPr lang="sr-Cyrl-RS" sz="2000" dirty="0" smtClean="0">
                <a:latin typeface="Times New Roman" pitchFamily="18" charset="0"/>
                <a:cs typeface="Times New Roman" pitchFamily="18" charset="0"/>
              </a:rPr>
              <a:t>орак,без  мириса,раствара се у води</a:t>
            </a:r>
          </a:p>
          <a:p>
            <a:pPr>
              <a:buFont typeface="Wingdings" pitchFamily="2" charset="2"/>
              <a:buChar char="v"/>
            </a:pPr>
            <a:r>
              <a:rPr lang="sr-Cyrl-CS" sz="2000" dirty="0" smtClean="0">
                <a:latin typeface="Times New Roman" pitchFamily="18" charset="0"/>
                <a:cs typeface="Times New Roman" pitchFamily="18" charset="0"/>
              </a:rPr>
              <a:t>к</a:t>
            </a:r>
            <a:r>
              <a:rPr lang="sr-Cyrl-RS" sz="2000" dirty="0" smtClean="0">
                <a:latin typeface="Times New Roman" pitchFamily="18" charset="0"/>
                <a:cs typeface="Times New Roman" pitchFamily="18" charset="0"/>
              </a:rPr>
              <a:t>ористи се ушмркавањем,или убризгавањем </a:t>
            </a:r>
          </a:p>
          <a:p>
            <a:pPr>
              <a:buNone/>
            </a:pPr>
            <a:r>
              <a:rPr lang="sr-Cyrl-RS" sz="2000" dirty="0" smtClean="0">
                <a:latin typeface="Times New Roman" pitchFamily="18" charset="0"/>
                <a:cs typeface="Times New Roman" pitchFamily="18" charset="0"/>
              </a:rPr>
              <a:t>путем ињекција,пушењем</a:t>
            </a:r>
          </a:p>
          <a:p>
            <a:pPr>
              <a:buFont typeface="Wingdings" pitchFamily="2" charset="2"/>
              <a:buChar char="v"/>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тално изазива потребу за већом дозом</a:t>
            </a:r>
          </a:p>
          <a:p>
            <a:pPr>
              <a:buFont typeface="Wingdings" pitchFamily="2" charset="2"/>
              <a:buChar char="v"/>
            </a:pPr>
            <a:r>
              <a:rPr lang="sr-Cyrl-CS" sz="2000" dirty="0" smtClean="0">
                <a:latin typeface="Times New Roman" pitchFamily="18" charset="0"/>
                <a:cs typeface="Times New Roman" pitchFamily="18" charset="0"/>
              </a:rPr>
              <a:t>и</a:t>
            </a:r>
            <a:r>
              <a:rPr lang="sr-Cyrl-RS" sz="2000" dirty="0" smtClean="0">
                <a:latin typeface="Times New Roman" pitchFamily="18" charset="0"/>
                <a:cs typeface="Times New Roman" pitchFamily="18" charset="0"/>
              </a:rPr>
              <a:t>зазива смрт</a:t>
            </a:r>
          </a:p>
          <a:p>
            <a:pPr>
              <a:buFont typeface="Wingdings" pitchFamily="2" charset="2"/>
              <a:buChar char="v"/>
            </a:pPr>
            <a:endParaRPr lang="en-US" sz="2000" dirty="0">
              <a:latin typeface="Times New Roman" pitchFamily="18" charset="0"/>
              <a:cs typeface="Times New Roman" pitchFamily="18" charset="0"/>
            </a:endParaRPr>
          </a:p>
        </p:txBody>
      </p:sp>
      <p:pic>
        <p:nvPicPr>
          <p:cNvPr id="4" name="Picture 3" descr="download (8).jpg"/>
          <p:cNvPicPr>
            <a:picLocks noChangeAspect="1"/>
          </p:cNvPicPr>
          <p:nvPr/>
        </p:nvPicPr>
        <p:blipFill>
          <a:blip r:embed="rId3"/>
          <a:stretch>
            <a:fillRect/>
          </a:stretch>
        </p:blipFill>
        <p:spPr>
          <a:xfrm>
            <a:off x="6324600" y="0"/>
            <a:ext cx="2209800" cy="1736293"/>
          </a:xfrm>
          <a:prstGeom prst="rect">
            <a:avLst/>
          </a:prstGeom>
        </p:spPr>
      </p:pic>
      <p:pic>
        <p:nvPicPr>
          <p:cNvPr id="6" name="Picture 5" descr="images (4).jpg"/>
          <p:cNvPicPr>
            <a:picLocks noChangeAspect="1"/>
          </p:cNvPicPr>
          <p:nvPr/>
        </p:nvPicPr>
        <p:blipFill>
          <a:blip r:embed="rId4"/>
          <a:stretch>
            <a:fillRect/>
          </a:stretch>
        </p:blipFill>
        <p:spPr>
          <a:xfrm>
            <a:off x="1981200" y="5391150"/>
            <a:ext cx="3105150" cy="1466850"/>
          </a:xfrm>
          <a:prstGeom prst="rect">
            <a:avLst/>
          </a:prstGeom>
        </p:spPr>
      </p:pic>
    </p:spTree>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lstStyle/>
          <a:p>
            <a:r>
              <a:rPr lang="sr-Cyrl-RS" i="1" dirty="0" smtClean="0">
                <a:latin typeface="Times New Roman" pitchFamily="18" charset="0"/>
                <a:cs typeface="Times New Roman" pitchFamily="18" charset="0"/>
              </a:rPr>
              <a:t>  Марихуана</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0" y="609600"/>
            <a:ext cx="9144000" cy="6248400"/>
          </a:xfrm>
        </p:spPr>
        <p:txBody>
          <a:bodyPr>
            <a:normAutofit/>
          </a:bodyPr>
          <a:lstStyle/>
          <a:p>
            <a:pPr>
              <a:buFont typeface="Wingdings" pitchFamily="2" charset="2"/>
              <a:buChar char="v"/>
            </a:pPr>
            <a:endParaRPr lang="sr-Cyrl-CS" sz="2000" dirty="0" smtClean="0">
              <a:latin typeface="Times New Roman" pitchFamily="18" charset="0"/>
              <a:cs typeface="Times New Roman" pitchFamily="18" charset="0"/>
            </a:endParaRPr>
          </a:p>
          <a:p>
            <a:pPr>
              <a:buFont typeface="Wingdings" pitchFamily="2" charset="2"/>
              <a:buChar char="v"/>
            </a:pPr>
            <a:r>
              <a:rPr lang="sr-Cyrl-CS" sz="2000" dirty="0" smtClean="0">
                <a:latin typeface="Times New Roman" pitchFamily="18" charset="0"/>
                <a:cs typeface="Times New Roman" pitchFamily="18" charset="0"/>
              </a:rPr>
              <a:t>л</a:t>
            </a:r>
            <a:r>
              <a:rPr lang="sr-Cyrl-RS" sz="2000" dirty="0" smtClean="0">
                <a:latin typeface="Times New Roman" pitchFamily="18" charset="0"/>
                <a:cs typeface="Times New Roman" pitchFamily="18" charset="0"/>
              </a:rPr>
              <a:t>ек који мења мисли</a:t>
            </a:r>
          </a:p>
          <a:p>
            <a:pPr>
              <a:buFont typeface="Wingdings" pitchFamily="2" charset="2"/>
              <a:buChar char="v"/>
            </a:pPr>
            <a:r>
              <a:rPr lang="en-US" sz="2000" dirty="0" smtClean="0">
                <a:latin typeface="Times New Roman" pitchFamily="18" charset="0"/>
                <a:cs typeface="Times New Roman" pitchFamily="18" charset="0"/>
              </a:rPr>
              <a:t>C</a:t>
            </a:r>
            <a:r>
              <a:rPr lang="sr-Latn-RS" sz="2000" dirty="0" smtClean="0">
                <a:latin typeface="Times New Roman" pitchFamily="18" charset="0"/>
                <a:cs typeface="Times New Roman" pitchFamily="18" charset="0"/>
              </a:rPr>
              <a:t>annabis sativa</a:t>
            </a:r>
          </a:p>
          <a:p>
            <a:pPr>
              <a:buFont typeface="Wingdings" pitchFamily="2" charset="2"/>
              <a:buChar char="v"/>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адржи више од 480 састојака,верује се да је ТХЦ главни</a:t>
            </a:r>
          </a:p>
          <a:p>
            <a:pPr>
              <a:buFont typeface="Wingdings" pitchFamily="2" charset="2"/>
              <a:buChar char="v"/>
            </a:pPr>
            <a:r>
              <a:rPr lang="sr-Cyrl-CS" sz="2000" dirty="0" smtClean="0">
                <a:latin typeface="Times New Roman" pitchFamily="18" charset="0"/>
                <a:cs typeface="Times New Roman" pitchFamily="18" charset="0"/>
              </a:rPr>
              <a:t>д</a:t>
            </a:r>
            <a:r>
              <a:rPr lang="sr-Cyrl-RS" sz="2000" dirty="0" smtClean="0">
                <a:latin typeface="Times New Roman" pitchFamily="18" charset="0"/>
                <a:cs typeface="Times New Roman" pitchFamily="18" charset="0"/>
              </a:rPr>
              <a:t>рога биљног порекла;добија се мрвљењем листова индијске конопље</a:t>
            </a:r>
          </a:p>
          <a:p>
            <a:pPr>
              <a:buFont typeface="Wingdings" pitchFamily="2" charset="2"/>
              <a:buChar char="v"/>
            </a:pPr>
            <a:r>
              <a:rPr lang="sr-Cyrl-CS" sz="2000" dirty="0" smtClean="0">
                <a:latin typeface="Times New Roman" pitchFamily="18" charset="0"/>
                <a:cs typeface="Times New Roman" pitchFamily="18" charset="0"/>
              </a:rPr>
              <a:t>о</a:t>
            </a:r>
            <a:r>
              <a:rPr lang="sr-Cyrl-RS" sz="2000" dirty="0" smtClean="0">
                <a:latin typeface="Times New Roman" pitchFamily="18" charset="0"/>
                <a:cs typeface="Times New Roman" pitchFamily="18" charset="0"/>
              </a:rPr>
              <a:t>сушени листови се користе као “џоинт”</a:t>
            </a:r>
          </a:p>
          <a:p>
            <a:pPr>
              <a:buFont typeface="Wingdings" pitchFamily="2" charset="2"/>
              <a:buChar char="v"/>
            </a:pPr>
            <a:r>
              <a:rPr lang="sr-Cyrl-CS" sz="2000" dirty="0" smtClean="0">
                <a:latin typeface="Times New Roman" pitchFamily="18" charset="0"/>
                <a:cs typeface="Times New Roman" pitchFamily="18" charset="0"/>
              </a:rPr>
              <a:t>ч</a:t>
            </a:r>
            <a:r>
              <a:rPr lang="sr-Cyrl-RS" sz="2000" dirty="0" smtClean="0">
                <a:latin typeface="Times New Roman" pitchFamily="18" charset="0"/>
                <a:cs typeface="Times New Roman" pitchFamily="18" charset="0"/>
              </a:rPr>
              <a:t>есто се конзумира са дуваном</a:t>
            </a:r>
          </a:p>
          <a:p>
            <a:pPr>
              <a:buFont typeface="Wingdings" pitchFamily="2" charset="2"/>
              <a:buChar char="v"/>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очетни знаци:еуфорија,смех,црвенило очију,</a:t>
            </a:r>
          </a:p>
          <a:p>
            <a:pPr>
              <a:buNone/>
            </a:pPr>
            <a:r>
              <a:rPr lang="sr-Cyrl-RS" sz="2000" dirty="0" smtClean="0">
                <a:latin typeface="Times New Roman" pitchFamily="18" charset="0"/>
                <a:cs typeface="Times New Roman" pitchFamily="18" charset="0"/>
              </a:rPr>
              <a:t>причљивост,сушење уста...</a:t>
            </a:r>
          </a:p>
          <a:p>
            <a:pPr>
              <a:buFont typeface="Wingdings" pitchFamily="2" charset="2"/>
              <a:buChar char="v"/>
            </a:pPr>
            <a:r>
              <a:rPr lang="sr-Cyrl-CS" sz="2000" dirty="0" smtClean="0">
                <a:latin typeface="Times New Roman" pitchFamily="18" charset="0"/>
                <a:cs typeface="Times New Roman" pitchFamily="18" charset="0"/>
              </a:rPr>
              <a:t>у</a:t>
            </a:r>
            <a:r>
              <a:rPr lang="sr-Cyrl-RS" sz="2000" dirty="0" smtClean="0">
                <a:latin typeface="Times New Roman" pitchFamily="18" charset="0"/>
                <a:cs typeface="Times New Roman" pitchFamily="18" charset="0"/>
              </a:rPr>
              <a:t>зимање ове дроге је попримило</a:t>
            </a:r>
          </a:p>
          <a:p>
            <a:pPr>
              <a:buNone/>
            </a:pPr>
            <a:r>
              <a:rPr lang="sr-Cyrl-RS" sz="2000" dirty="0" smtClean="0">
                <a:latin typeface="Times New Roman" pitchFamily="18" charset="0"/>
                <a:cs typeface="Times New Roman" pitchFamily="18" charset="0"/>
              </a:rPr>
              <a:t> епидемијске размере</a:t>
            </a:r>
          </a:p>
          <a:p>
            <a:pPr>
              <a:buFont typeface="Wingdings" pitchFamily="2" charset="2"/>
              <a:buChar char="v"/>
            </a:pPr>
            <a:endParaRPr lang="sr-Cyrl-RS" sz="2000" dirty="0" smtClean="0">
              <a:latin typeface="Times New Roman" pitchFamily="18" charset="0"/>
              <a:cs typeface="Times New Roman" pitchFamily="18" charset="0"/>
            </a:endParaRPr>
          </a:p>
          <a:p>
            <a:pPr>
              <a:buNone/>
            </a:pPr>
            <a:endParaRPr lang="sr-Cyrl-RS" sz="2000" dirty="0" smtClean="0">
              <a:latin typeface="Times New Roman" pitchFamily="18" charset="0"/>
              <a:cs typeface="Times New Roman" pitchFamily="18" charset="0"/>
            </a:endParaRPr>
          </a:p>
          <a:p>
            <a:pPr>
              <a:buFont typeface="Wingdings" pitchFamily="2" charset="2"/>
              <a:buChar char="v"/>
            </a:pPr>
            <a:endParaRPr lang="sr-Cyrl-RS" sz="2000" dirty="0" smtClean="0">
              <a:latin typeface="Times New Roman" pitchFamily="18" charset="0"/>
              <a:cs typeface="Times New Roman" pitchFamily="18" charset="0"/>
            </a:endParaRPr>
          </a:p>
          <a:p>
            <a:pPr>
              <a:buFont typeface="Wingdings" pitchFamily="2" charset="2"/>
              <a:buChar char="v"/>
            </a:pPr>
            <a:endParaRPr lang="en-US" sz="2000" dirty="0">
              <a:latin typeface="Times New Roman" pitchFamily="18" charset="0"/>
              <a:cs typeface="Times New Roman" pitchFamily="18" charset="0"/>
            </a:endParaRPr>
          </a:p>
        </p:txBody>
      </p:sp>
      <p:pic>
        <p:nvPicPr>
          <p:cNvPr id="4" name="Picture 3" descr="download (9).jpg"/>
          <p:cNvPicPr>
            <a:picLocks noChangeAspect="1"/>
          </p:cNvPicPr>
          <p:nvPr/>
        </p:nvPicPr>
        <p:blipFill>
          <a:blip r:embed="rId2"/>
          <a:stretch>
            <a:fillRect/>
          </a:stretch>
        </p:blipFill>
        <p:spPr>
          <a:xfrm>
            <a:off x="1295400" y="4953000"/>
            <a:ext cx="2619375" cy="1743075"/>
          </a:xfrm>
          <a:prstGeom prst="rect">
            <a:avLst/>
          </a:prstGeom>
        </p:spPr>
      </p:pic>
      <p:pic>
        <p:nvPicPr>
          <p:cNvPr id="5" name="Picture 4" descr="images (5).jpg"/>
          <p:cNvPicPr>
            <a:picLocks noChangeAspect="1"/>
          </p:cNvPicPr>
          <p:nvPr/>
        </p:nvPicPr>
        <p:blipFill>
          <a:blip r:embed="rId3"/>
          <a:stretch>
            <a:fillRect/>
          </a:stretch>
        </p:blipFill>
        <p:spPr>
          <a:xfrm>
            <a:off x="6172200" y="152400"/>
            <a:ext cx="2619375" cy="1743075"/>
          </a:xfrm>
          <a:prstGeom prst="rect">
            <a:avLst/>
          </a:prstGeom>
        </p:spPr>
      </p:pic>
      <p:pic>
        <p:nvPicPr>
          <p:cNvPr id="6" name="Picture 5" descr="IPmk9lLaHR0cDovL29jZG4uZXUvaW1hZ2VzL3B1bHNjbXMvWlRnN01EQV8vNzhhYTM2N2I3YzQ1MmRkOGViOGFiYTMzMDM5Njg2MGUuanBnkZMCzQKAAIEAAQ.jpg"/>
          <p:cNvPicPr>
            <a:picLocks noChangeAspect="1"/>
          </p:cNvPicPr>
          <p:nvPr/>
        </p:nvPicPr>
        <p:blipFill>
          <a:blip r:embed="rId4"/>
          <a:stretch>
            <a:fillRect/>
          </a:stretch>
        </p:blipFill>
        <p:spPr>
          <a:xfrm>
            <a:off x="4953000" y="3810000"/>
            <a:ext cx="3943140" cy="2895600"/>
          </a:xfrm>
          <a:prstGeom prst="rect">
            <a:avLst/>
          </a:prstGeom>
        </p:spPr>
      </p:pic>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download (10).jpg"/>
          <p:cNvPicPr>
            <a:picLocks noChangeAspect="1"/>
          </p:cNvPicPr>
          <p:nvPr/>
        </p:nvPicPr>
        <p:blipFill>
          <a:blip r:embed="rId2"/>
          <a:stretch>
            <a:fillRect/>
          </a:stretch>
        </p:blipFill>
        <p:spPr>
          <a:xfrm>
            <a:off x="6657975" y="4800600"/>
            <a:ext cx="2486025" cy="1838325"/>
          </a:xfrm>
          <a:prstGeom prst="rect">
            <a:avLst/>
          </a:prstGeom>
        </p:spPr>
      </p:pic>
      <p:sp>
        <p:nvSpPr>
          <p:cNvPr id="2" name="Title 1"/>
          <p:cNvSpPr>
            <a:spLocks noGrp="1"/>
          </p:cNvSpPr>
          <p:nvPr>
            <p:ph type="title"/>
          </p:nvPr>
        </p:nvSpPr>
        <p:spPr>
          <a:xfrm>
            <a:off x="0" y="0"/>
            <a:ext cx="7772400" cy="914400"/>
          </a:xfrm>
        </p:spPr>
        <p:txBody>
          <a:bodyPr/>
          <a:lstStyle/>
          <a:p>
            <a:r>
              <a:rPr lang="sr-Cyrl-RS" i="1" dirty="0" smtClean="0">
                <a:latin typeface="Times New Roman" pitchFamily="18" charset="0"/>
                <a:cs typeface="Times New Roman" pitchFamily="18" charset="0"/>
              </a:rPr>
              <a:t> Хашиш</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0" y="609600"/>
            <a:ext cx="7620000" cy="4572000"/>
          </a:xfrm>
        </p:spPr>
        <p:txBody>
          <a:bodyPr>
            <a:normAutofit/>
          </a:bodyPr>
          <a:lstStyle/>
          <a:p>
            <a:pPr marL="582930" indent="-514350">
              <a:buFont typeface="Wingdings" pitchFamily="2" charset="2"/>
              <a:buChar char="v"/>
            </a:pPr>
            <a:r>
              <a:rPr lang="sr-Cyrl-CS" sz="2000" dirty="0" smtClean="0">
                <a:latin typeface="Times New Roman" pitchFamily="18" charset="0"/>
                <a:cs typeface="Times New Roman" pitchFamily="18" charset="0"/>
              </a:rPr>
              <a:t>т</a:t>
            </a:r>
            <a:r>
              <a:rPr lang="sr-Cyrl-RS" sz="2000" dirty="0" smtClean="0">
                <a:latin typeface="Times New Roman" pitchFamily="18" charset="0"/>
                <a:cs typeface="Times New Roman" pitchFamily="18" charset="0"/>
              </a:rPr>
              <a:t>врда смоласта маса;добија се из биљке канабис</a:t>
            </a:r>
          </a:p>
          <a:p>
            <a:pPr marL="582930" indent="-514350">
              <a:buFont typeface="Wingdings" pitchFamily="2" charset="2"/>
              <a:buChar char="v"/>
            </a:pPr>
            <a:r>
              <a:rPr lang="sr-Cyrl-CS" sz="2000" dirty="0" smtClean="0">
                <a:latin typeface="Times New Roman" pitchFamily="18" charset="0"/>
                <a:cs typeface="Times New Roman" pitchFamily="18" charset="0"/>
              </a:rPr>
              <a:t>ј</a:t>
            </a:r>
            <a:r>
              <a:rPr lang="sr-Cyrl-RS" sz="2000" dirty="0" smtClean="0">
                <a:latin typeface="Times New Roman" pitchFamily="18" charset="0"/>
                <a:cs typeface="Times New Roman" pitchFamily="18" charset="0"/>
              </a:rPr>
              <a:t>аког мириса,горког укуса,светлозелене до смеђе боје</a:t>
            </a:r>
          </a:p>
          <a:p>
            <a:pPr marL="582930" indent="-514350">
              <a:buFont typeface="Wingdings" pitchFamily="2" charset="2"/>
              <a:buChar char="v"/>
            </a:pPr>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а тржишту долази у такозване погаче или у таблама које</a:t>
            </a:r>
          </a:p>
          <a:p>
            <a:pPr marL="582930" indent="-514350">
              <a:buNone/>
            </a:pPr>
            <a:r>
              <a:rPr lang="sr-Cyrl-RS" sz="2000" dirty="0" smtClean="0">
                <a:latin typeface="Times New Roman" pitchFamily="18" charset="0"/>
                <a:cs typeface="Times New Roman" pitchFamily="18" charset="0"/>
              </a:rPr>
              <a:t> личе на смеђи хлеб/табле чоколаде</a:t>
            </a:r>
          </a:p>
          <a:p>
            <a:pPr marL="582930" indent="-514350">
              <a:buFont typeface="Wingdings" pitchFamily="2" charset="2"/>
              <a:buChar char="v"/>
            </a:pPr>
            <a:r>
              <a:rPr lang="sr-Cyrl-CS" sz="2000" dirty="0" smtClean="0">
                <a:latin typeface="Times New Roman" pitchFamily="18" charset="0"/>
                <a:cs typeface="Times New Roman" pitchFamily="18" charset="0"/>
              </a:rPr>
              <a:t>у</a:t>
            </a:r>
            <a:r>
              <a:rPr lang="sr-Cyrl-RS" sz="2000" dirty="0" smtClean="0">
                <a:latin typeface="Times New Roman" pitchFamily="18" charset="0"/>
                <a:cs typeface="Times New Roman" pitchFamily="18" charset="0"/>
              </a:rPr>
              <a:t>лични назив:”шит,хаш”</a:t>
            </a:r>
          </a:p>
          <a:p>
            <a:pPr marL="582930" indent="-514350">
              <a:buFont typeface="Wingdings" pitchFamily="2" charset="2"/>
              <a:buChar char="v"/>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вежи хашиш има специфичну арому</a:t>
            </a:r>
          </a:p>
          <a:p>
            <a:pPr marL="582930" indent="-514350">
              <a:buFont typeface="Wingdings" pitchFamily="2" charset="2"/>
              <a:buChar char="v"/>
            </a:pPr>
            <a:r>
              <a:rPr lang="sr-Cyrl-CS" sz="2000" dirty="0" smtClean="0">
                <a:latin typeface="Times New Roman" pitchFamily="18" charset="0"/>
                <a:cs typeface="Times New Roman" pitchFamily="18" charset="0"/>
              </a:rPr>
              <a:t>ч</a:t>
            </a:r>
            <a:r>
              <a:rPr lang="sr-Cyrl-RS" sz="2000" dirty="0" smtClean="0">
                <a:latin typeface="Times New Roman" pitchFamily="18" charset="0"/>
                <a:cs typeface="Times New Roman" pitchFamily="18" charset="0"/>
              </a:rPr>
              <a:t>есто се скрива у резервоарима приликом транспорта да би се смањила могућност откривања од стране дресираног пса трагача</a:t>
            </a:r>
          </a:p>
          <a:p>
            <a:pPr marL="582930" indent="-514350">
              <a:buFont typeface="Wingdings" pitchFamily="2" charset="2"/>
              <a:buChar char="v"/>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адржи велику количину ТХЦ;10 пута јачи од марихуане</a:t>
            </a:r>
          </a:p>
          <a:p>
            <a:pPr marL="582930" indent="-514350">
              <a:buFont typeface="Wingdings" pitchFamily="2" charset="2"/>
              <a:buChar char="v"/>
            </a:pPr>
            <a:r>
              <a:rPr lang="sr-Cyrl-CS" sz="2000" dirty="0" smtClean="0">
                <a:latin typeface="Times New Roman" pitchFamily="18" charset="0"/>
                <a:cs typeface="Times New Roman" pitchFamily="18" charset="0"/>
              </a:rPr>
              <a:t>користи </a:t>
            </a:r>
            <a:r>
              <a:rPr lang="sr-Cyrl-RS" sz="2000" dirty="0" smtClean="0">
                <a:latin typeface="Times New Roman" pitchFamily="18" charset="0"/>
                <a:cs typeface="Times New Roman" pitchFamily="18" charset="0"/>
              </a:rPr>
              <a:t>се пушењем</a:t>
            </a:r>
          </a:p>
          <a:p>
            <a:pPr marL="582930" indent="-514350">
              <a:buFont typeface="Wingdings" pitchFamily="2" charset="2"/>
              <a:buChar char="v"/>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оследице:халуцинације,губитак осећаја за време и простор...</a:t>
            </a:r>
            <a:endParaRPr lang="en-US" sz="2000" dirty="0">
              <a:latin typeface="Times New Roman" pitchFamily="18" charset="0"/>
              <a:cs typeface="Times New Roman" pitchFamily="18" charset="0"/>
            </a:endParaRPr>
          </a:p>
        </p:txBody>
      </p:sp>
      <p:pic>
        <p:nvPicPr>
          <p:cNvPr id="4" name="Picture 3" descr="download (11).jpg"/>
          <p:cNvPicPr>
            <a:picLocks noChangeAspect="1"/>
          </p:cNvPicPr>
          <p:nvPr/>
        </p:nvPicPr>
        <p:blipFill>
          <a:blip r:embed="rId3"/>
          <a:stretch>
            <a:fillRect/>
          </a:stretch>
        </p:blipFill>
        <p:spPr>
          <a:xfrm>
            <a:off x="6934200" y="152400"/>
            <a:ext cx="1905000" cy="1800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lstStyle/>
          <a:p>
            <a:r>
              <a:rPr lang="sr-Cyrl-RS" i="1" dirty="0" smtClean="0">
                <a:latin typeface="Times New Roman" pitchFamily="18" charset="0"/>
                <a:cs typeface="Times New Roman" pitchFamily="18" charset="0"/>
              </a:rPr>
              <a:t> </a:t>
            </a:r>
            <a:br>
              <a:rPr lang="sr-Cyrl-RS" i="1" dirty="0" smtClean="0">
                <a:latin typeface="Times New Roman" pitchFamily="18" charset="0"/>
                <a:cs typeface="Times New Roman" pitchFamily="18" charset="0"/>
              </a:rPr>
            </a:br>
            <a:r>
              <a:rPr lang="sr-Cyrl-RS" i="1" dirty="0" smtClean="0">
                <a:latin typeface="Times New Roman" pitchFamily="18" charset="0"/>
                <a:cs typeface="Times New Roman" pitchFamily="18" charset="0"/>
              </a:rPr>
              <a:t>Кокаин</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7772400" cy="4572000"/>
          </a:xfrm>
        </p:spPr>
        <p:txBody>
          <a:bodyPr>
            <a:normAutofit/>
          </a:bodyPr>
          <a:lstStyle/>
          <a:p>
            <a:pPr>
              <a:buFont typeface="Wingdings" pitchFamily="2" charset="2"/>
              <a:buChar char="v"/>
            </a:pPr>
            <a:endParaRPr lang="sr-Cyrl-CS" sz="2000" dirty="0" smtClean="0">
              <a:latin typeface="Times New Roman" pitchFamily="18" charset="0"/>
              <a:cs typeface="Times New Roman" pitchFamily="18" charset="0"/>
            </a:endParaRPr>
          </a:p>
          <a:p>
            <a:pPr>
              <a:buFont typeface="Wingdings" pitchFamily="2" charset="2"/>
              <a:buChar char="v"/>
            </a:pPr>
            <a:endParaRPr lang="sr-Cyrl-CS" sz="2000" dirty="0" smtClean="0">
              <a:latin typeface="Times New Roman" pitchFamily="18" charset="0"/>
              <a:cs typeface="Times New Roman" pitchFamily="18" charset="0"/>
            </a:endParaRPr>
          </a:p>
          <a:p>
            <a:pPr>
              <a:buFont typeface="Wingdings" pitchFamily="2" charset="2"/>
              <a:buChar char="v"/>
            </a:pPr>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ајстарија и најпопуларнија дрога</a:t>
            </a:r>
          </a:p>
          <a:p>
            <a:pPr>
              <a:buFont typeface="Wingdings" pitchFamily="2" charset="2"/>
              <a:buChar char="v"/>
            </a:pPr>
            <a:r>
              <a:rPr lang="sr-Cyrl-CS" sz="2000" dirty="0" smtClean="0">
                <a:latin typeface="Times New Roman" pitchFamily="18" charset="0"/>
                <a:cs typeface="Times New Roman" pitchFamily="18" charset="0"/>
              </a:rPr>
              <a:t>д</a:t>
            </a:r>
            <a:r>
              <a:rPr lang="sr-Cyrl-RS" sz="2000" dirty="0" smtClean="0">
                <a:latin typeface="Times New Roman" pitchFamily="18" charset="0"/>
                <a:cs typeface="Times New Roman" pitchFamily="18" charset="0"/>
              </a:rPr>
              <a:t>обија се из биљке коке(</a:t>
            </a:r>
            <a:r>
              <a:rPr lang="sr-Cyrl-CS" sz="2000" dirty="0" smtClean="0">
                <a:latin typeface="Times New Roman" pitchFamily="18" charset="0"/>
                <a:cs typeface="Times New Roman" pitchFamily="18" charset="0"/>
              </a:rPr>
              <a:t>лат. </a:t>
            </a:r>
            <a:r>
              <a:rPr lang="en-US" sz="2000" dirty="0" err="1" smtClean="0">
                <a:latin typeface="Times New Roman" pitchFamily="18" charset="0"/>
                <a:cs typeface="Times New Roman" pitchFamily="18" charset="0"/>
              </a:rPr>
              <a:t>Eruthroxylon</a:t>
            </a:r>
            <a:r>
              <a:rPr lang="en-US" sz="2000" dirty="0" smtClean="0">
                <a:latin typeface="Times New Roman" pitchFamily="18" charset="0"/>
                <a:cs typeface="Times New Roman" pitchFamily="18" charset="0"/>
              </a:rPr>
              <a:t> coca</a:t>
            </a:r>
            <a:r>
              <a:rPr lang="sr-Cyrl-RS" sz="2000" dirty="0" smtClean="0">
                <a:latin typeface="Times New Roman" pitchFamily="18" charset="0"/>
                <a:cs typeface="Times New Roman" pitchFamily="18" charset="0"/>
              </a:rPr>
              <a:t>)</a:t>
            </a:r>
          </a:p>
          <a:p>
            <a:pPr>
              <a:buFont typeface="Wingdings" pitchFamily="2" charset="2"/>
              <a:buChar char="v"/>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нежно бели кристални прах,горког укуса,без мириса</a:t>
            </a:r>
          </a:p>
          <a:p>
            <a:pPr>
              <a:buFont typeface="Wingdings" pitchFamily="2" charset="2"/>
              <a:buChar char="v"/>
            </a:pPr>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ајчешће се користи ушмркавањем</a:t>
            </a:r>
          </a:p>
          <a:p>
            <a:pPr>
              <a:buFont typeface="Wingdings" pitchFamily="2" charset="2"/>
              <a:buChar char="v"/>
            </a:pPr>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е развија толеранцију и физичку зависност</a:t>
            </a:r>
          </a:p>
          <a:p>
            <a:pPr>
              <a:buFont typeface="Wingdings" pitchFamily="2" charset="2"/>
              <a:buChar char="v"/>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твара  снажну психичку зависност</a:t>
            </a:r>
          </a:p>
          <a:p>
            <a:pPr>
              <a:buFont typeface="Wingdings" pitchFamily="2" charset="2"/>
              <a:buChar char="v"/>
            </a:pPr>
            <a:r>
              <a:rPr lang="sr-Cyrl-CS" sz="2000" dirty="0" smtClean="0">
                <a:latin typeface="Times New Roman" pitchFamily="18" charset="0"/>
                <a:cs typeface="Times New Roman" pitchFamily="18" charset="0"/>
              </a:rPr>
              <a:t>дуга злоупотреба-”кокаинска  психоза”</a:t>
            </a:r>
          </a:p>
          <a:p>
            <a:pPr>
              <a:buFont typeface="Wingdings" pitchFamily="2" charset="2"/>
              <a:buChar char="v"/>
            </a:pPr>
            <a:endParaRPr lang="sr-Cyrl-RS" sz="2000" dirty="0" smtClean="0">
              <a:latin typeface="Times New Roman" pitchFamily="18" charset="0"/>
              <a:cs typeface="Times New Roman" pitchFamily="18" charset="0"/>
            </a:endParaRPr>
          </a:p>
          <a:p>
            <a:pPr>
              <a:buFont typeface="Wingdings" pitchFamily="2" charset="2"/>
              <a:buChar char="v"/>
            </a:pPr>
            <a:endParaRPr lang="en-US" sz="2000" dirty="0">
              <a:latin typeface="Times New Roman" pitchFamily="18" charset="0"/>
              <a:cs typeface="Times New Roman" pitchFamily="18" charset="0"/>
            </a:endParaRPr>
          </a:p>
        </p:txBody>
      </p:sp>
      <p:pic>
        <p:nvPicPr>
          <p:cNvPr id="4" name="Picture 3" descr="download (12).jpg"/>
          <p:cNvPicPr>
            <a:picLocks noChangeAspect="1"/>
          </p:cNvPicPr>
          <p:nvPr/>
        </p:nvPicPr>
        <p:blipFill>
          <a:blip r:embed="rId2"/>
          <a:stretch>
            <a:fillRect/>
          </a:stretch>
        </p:blipFill>
        <p:spPr>
          <a:xfrm>
            <a:off x="381000" y="4495800"/>
            <a:ext cx="3619500" cy="2026920"/>
          </a:xfrm>
          <a:prstGeom prst="rect">
            <a:avLst/>
          </a:prstGeom>
          <a:ln>
            <a:noFill/>
          </a:ln>
          <a:effectLst>
            <a:softEdge rad="112500"/>
          </a:effectLst>
        </p:spPr>
      </p:pic>
      <p:pic>
        <p:nvPicPr>
          <p:cNvPr id="5" name="Picture 4" descr="download (13).jpg"/>
          <p:cNvPicPr>
            <a:picLocks noChangeAspect="1"/>
          </p:cNvPicPr>
          <p:nvPr/>
        </p:nvPicPr>
        <p:blipFill>
          <a:blip r:embed="rId3"/>
          <a:stretch>
            <a:fillRect/>
          </a:stretch>
        </p:blipFill>
        <p:spPr>
          <a:xfrm>
            <a:off x="4648200" y="4191000"/>
            <a:ext cx="4293310" cy="24574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descr="images (6).jpg"/>
          <p:cNvPicPr>
            <a:picLocks noChangeAspect="1"/>
          </p:cNvPicPr>
          <p:nvPr/>
        </p:nvPicPr>
        <p:blipFill>
          <a:blip r:embed="rId4"/>
          <a:stretch>
            <a:fillRect/>
          </a:stretch>
        </p:blipFill>
        <p:spPr>
          <a:xfrm>
            <a:off x="5943600" y="228600"/>
            <a:ext cx="3038475" cy="2085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772400" cy="914400"/>
          </a:xfrm>
        </p:spPr>
        <p:txBody>
          <a:bodyPr/>
          <a:lstStyle/>
          <a:p>
            <a:r>
              <a:rPr lang="sr-Cyrl-RS" i="1" dirty="0" smtClean="0">
                <a:latin typeface="Times New Roman" pitchFamily="18" charset="0"/>
                <a:cs typeface="Times New Roman" pitchFamily="18" charset="0"/>
              </a:rPr>
              <a:t> ЛСД</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152400" y="838200"/>
            <a:ext cx="7772400" cy="4572000"/>
          </a:xfrm>
        </p:spPr>
        <p:txBody>
          <a:bodyPr>
            <a:normAutofit/>
          </a:bodyPr>
          <a:lstStyle/>
          <a:p>
            <a:pPr>
              <a:buFont typeface="Wingdings" pitchFamily="2" charset="2"/>
              <a:buChar char="v"/>
            </a:pPr>
            <a:r>
              <a:rPr lang="sr-Cyrl-CS" sz="2000" dirty="0" smtClean="0">
                <a:latin typeface="Times New Roman" pitchFamily="18" charset="0"/>
                <a:cs typeface="Times New Roman" pitchFamily="18" charset="0"/>
              </a:rPr>
              <a:t>најјача х</a:t>
            </a:r>
            <a:r>
              <a:rPr lang="sr-Cyrl-RS" sz="2000" dirty="0" smtClean="0">
                <a:latin typeface="Times New Roman" pitchFamily="18" charset="0"/>
                <a:cs typeface="Times New Roman" pitchFamily="18" charset="0"/>
              </a:rPr>
              <a:t>алуциногена дрога</a:t>
            </a:r>
          </a:p>
          <a:p>
            <a:pPr>
              <a:buFont typeface="Wingdings" pitchFamily="2" charset="2"/>
              <a:buChar char="v"/>
            </a:pPr>
            <a:r>
              <a:rPr lang="sr-Cyrl-CS" sz="2000" dirty="0" smtClean="0">
                <a:latin typeface="Times New Roman" pitchFamily="18" charset="0"/>
                <a:cs typeface="Times New Roman" pitchFamily="18" charset="0"/>
              </a:rPr>
              <a:t>б</a:t>
            </a:r>
            <a:r>
              <a:rPr lang="sr-Cyrl-RS" sz="2000" dirty="0" smtClean="0">
                <a:latin typeface="Times New Roman" pitchFamily="18" charset="0"/>
                <a:cs typeface="Times New Roman" pitchFamily="18" charset="0"/>
              </a:rPr>
              <a:t>ели прашак,без мириса и укуса</a:t>
            </a:r>
          </a:p>
          <a:p>
            <a:pPr>
              <a:buFont typeface="Wingdings" pitchFamily="2" charset="2"/>
              <a:buChar char="v"/>
            </a:pPr>
            <a:r>
              <a:rPr lang="sr-Cyrl-CS" sz="2000" dirty="0" smtClean="0">
                <a:latin typeface="Times New Roman" pitchFamily="18" charset="0"/>
                <a:cs typeface="Times New Roman" pitchFamily="18" charset="0"/>
              </a:rPr>
              <a:t>м</a:t>
            </a:r>
            <a:r>
              <a:rPr lang="sr-Cyrl-RS" sz="2000" dirty="0" smtClean="0">
                <a:latin typeface="Times New Roman" pitchFamily="18" charset="0"/>
                <a:cs typeface="Times New Roman" pitchFamily="18" charset="0"/>
              </a:rPr>
              <a:t>але беле пилуле,прашак у обојеним капсулама,раствор без мириса,укуса и боје</a:t>
            </a:r>
          </a:p>
          <a:p>
            <a:pPr>
              <a:buFont typeface="Wingdings" pitchFamily="2" charset="2"/>
              <a:buChar char="v"/>
            </a:pPr>
            <a:r>
              <a:rPr lang="sr-Cyrl-CS" sz="2000" dirty="0" smtClean="0">
                <a:latin typeface="Times New Roman" pitchFamily="18" charset="0"/>
                <a:cs typeface="Times New Roman" pitchFamily="18" charset="0"/>
              </a:rPr>
              <a:t>у</a:t>
            </a:r>
            <a:r>
              <a:rPr lang="sr-Cyrl-RS" sz="2000" dirty="0" smtClean="0">
                <a:latin typeface="Times New Roman" pitchFamily="18" charset="0"/>
                <a:cs typeface="Times New Roman" pitchFamily="18" charset="0"/>
              </a:rPr>
              <a:t>потреба:орално/преко ињекција</a:t>
            </a:r>
          </a:p>
          <a:p>
            <a:pPr>
              <a:buFont typeface="Wingdings" pitchFamily="2" charset="2"/>
              <a:buChar char="v"/>
            </a:pPr>
            <a:r>
              <a:rPr lang="sr-Cyrl-CS" sz="2000" dirty="0" smtClean="0">
                <a:latin typeface="Times New Roman" pitchFamily="18" charset="0"/>
                <a:cs typeface="Times New Roman" pitchFamily="18" charset="0"/>
              </a:rPr>
              <a:t>и</a:t>
            </a:r>
            <a:r>
              <a:rPr lang="sr-Cyrl-RS" sz="2000" dirty="0" smtClean="0">
                <a:latin typeface="Times New Roman" pitchFamily="18" charset="0"/>
                <a:cs typeface="Times New Roman" pitchFamily="18" charset="0"/>
              </a:rPr>
              <a:t>зазива промене у перцепцији,размишљању,активности</a:t>
            </a:r>
          </a:p>
          <a:p>
            <a:pPr>
              <a:buFont typeface="Wingdings" pitchFamily="2" charset="2"/>
              <a:buChar char="v"/>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тања при коришћењу ове дроге се мењају од еуфорије,смеха до плача</a:t>
            </a:r>
          </a:p>
          <a:p>
            <a:pPr>
              <a:buFont typeface="Wingdings" pitchFamily="2" charset="2"/>
              <a:buChar char="v"/>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твара најнепредвидљиве па и трагичне последице</a:t>
            </a:r>
          </a:p>
          <a:p>
            <a:pPr>
              <a:buFont typeface="Wingdings" pitchFamily="2" charset="2"/>
              <a:buChar char="v"/>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римењује се на људе:експериментално,терапеутски,рекреационо</a:t>
            </a:r>
            <a:endParaRPr lang="en-US" sz="2000" dirty="0">
              <a:latin typeface="Times New Roman" pitchFamily="18" charset="0"/>
              <a:cs typeface="Times New Roman" pitchFamily="18" charset="0"/>
            </a:endParaRPr>
          </a:p>
        </p:txBody>
      </p:sp>
      <p:pic>
        <p:nvPicPr>
          <p:cNvPr id="4" name="Picture 3" descr="download (15).jpg"/>
          <p:cNvPicPr>
            <a:picLocks noChangeAspect="1"/>
          </p:cNvPicPr>
          <p:nvPr/>
        </p:nvPicPr>
        <p:blipFill>
          <a:blip r:embed="rId2"/>
          <a:stretch>
            <a:fillRect/>
          </a:stretch>
        </p:blipFill>
        <p:spPr>
          <a:xfrm>
            <a:off x="1371600" y="4648200"/>
            <a:ext cx="2895600" cy="2057400"/>
          </a:xfrm>
          <a:prstGeom prst="rect">
            <a:avLst/>
          </a:prstGeom>
        </p:spPr>
      </p:pic>
      <p:pic>
        <p:nvPicPr>
          <p:cNvPr id="5" name="Picture 4" descr="download (16).jpg"/>
          <p:cNvPicPr>
            <a:picLocks noChangeAspect="1"/>
          </p:cNvPicPr>
          <p:nvPr/>
        </p:nvPicPr>
        <p:blipFill>
          <a:blip r:embed="rId3"/>
          <a:stretch>
            <a:fillRect/>
          </a:stretch>
        </p:blipFill>
        <p:spPr>
          <a:xfrm>
            <a:off x="5123876" y="4724400"/>
            <a:ext cx="3477199" cy="1905000"/>
          </a:xfrm>
          <a:prstGeom prst="rect">
            <a:avLst/>
          </a:prstGeom>
        </p:spPr>
      </p:pic>
    </p:spTree>
  </p:cSld>
  <p:clrMapOvr>
    <a:masterClrMapping/>
  </p:clrMapOvr>
  <p:transition spd="slow">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pPr algn="ctr"/>
            <a:r>
              <a:rPr lang="sr-Cyrl-RS" sz="3600" i="1" dirty="0" smtClean="0">
                <a:latin typeface="Times New Roman" pitchFamily="18" charset="0"/>
                <a:cs typeface="Times New Roman" pitchFamily="18" charset="0"/>
              </a:rPr>
              <a:t>Основне карактеристике илегалне трговине дрогом</a:t>
            </a:r>
            <a:endParaRPr lang="en-US" sz="3600" i="1" dirty="0">
              <a:latin typeface="Times New Roman" pitchFamily="18" charset="0"/>
              <a:cs typeface="Times New Roman" pitchFamily="18" charset="0"/>
            </a:endParaRPr>
          </a:p>
        </p:txBody>
      </p:sp>
      <p:sp>
        <p:nvSpPr>
          <p:cNvPr id="3" name="Content Placeholder 2"/>
          <p:cNvSpPr>
            <a:spLocks noGrp="1"/>
          </p:cNvSpPr>
          <p:nvPr>
            <p:ph idx="1"/>
          </p:nvPr>
        </p:nvSpPr>
        <p:spPr>
          <a:xfrm>
            <a:off x="0" y="1783560"/>
            <a:ext cx="9144000" cy="5074440"/>
          </a:xfrm>
        </p:spPr>
        <p:txBody>
          <a:bodyPr>
            <a:normAutofit/>
          </a:bodyPr>
          <a:lstStyle/>
          <a:p>
            <a:pPr algn="just">
              <a:buClr>
                <a:schemeClr val="bg2">
                  <a:lumMod val="75000"/>
                </a:schemeClr>
              </a:buClr>
              <a:buFont typeface="Wingdings" pitchFamily="2" charset="2"/>
              <a:buChar char="Ø"/>
            </a:pPr>
            <a:r>
              <a:rPr lang="ru-RU" sz="1800" b="1" dirty="0" smtClean="0">
                <a:latin typeface="Times New Roman" pitchFamily="18" charset="0"/>
                <a:cs typeface="Times New Roman" pitchFamily="18" charset="0"/>
              </a:rPr>
              <a:t>Дрога</a:t>
            </a:r>
            <a:r>
              <a:rPr lang="ru-RU" sz="1800" dirty="0" smtClean="0">
                <a:latin typeface="Times New Roman" pitchFamily="18" charset="0"/>
                <a:cs typeface="Times New Roman" pitchFamily="18" charset="0"/>
              </a:rPr>
              <a:t> је природна или синтетичка </a:t>
            </a:r>
            <a:r>
              <a:rPr lang="ru-RU" sz="1800" dirty="0" smtClean="0">
                <a:latin typeface="Times New Roman" pitchFamily="18" charset="0"/>
                <a:cs typeface="Times New Roman" pitchFamily="18" charset="0"/>
                <a:hlinkClick r:id="rId2" tooltip="Хемијска супстанца"/>
              </a:rPr>
              <a:t>хемијска супстанца</a:t>
            </a:r>
            <a:r>
              <a:rPr lang="ru-RU" sz="1800" dirty="0" smtClean="0">
                <a:latin typeface="Times New Roman" pitchFamily="18" charset="0"/>
                <a:cs typeface="Times New Roman" pitchFamily="18" charset="0"/>
              </a:rPr>
              <a:t> која утиче на промене у физиолошким и </a:t>
            </a:r>
            <a:r>
              <a:rPr lang="ru-RU" sz="1800" dirty="0" smtClean="0">
                <a:latin typeface="Times New Roman" pitchFamily="18" charset="0"/>
                <a:cs typeface="Times New Roman" pitchFamily="18" charset="0"/>
                <a:hlinkClick r:id="rId3" tooltip="Психа (психологија) (страница не постоји)"/>
              </a:rPr>
              <a:t>психичким</a:t>
            </a:r>
            <a:r>
              <a:rPr lang="ru-RU" sz="1800" dirty="0" smtClean="0">
                <a:latin typeface="Times New Roman" pitchFamily="18" charset="0"/>
                <a:cs typeface="Times New Roman" pitchFamily="18" charset="0"/>
              </a:rPr>
              <a:t> (интелектуалним, емоционалним и мотивационим) функцијама, битно мења </a:t>
            </a:r>
            <a:r>
              <a:rPr lang="ru-RU" sz="1800" dirty="0" smtClean="0">
                <a:latin typeface="Times New Roman" pitchFamily="18" charset="0"/>
                <a:cs typeface="Times New Roman" pitchFamily="18" charset="0"/>
                <a:hlinkClick r:id="rId4" tooltip="Понашање"/>
              </a:rPr>
              <a:t>понашање</a:t>
            </a:r>
            <a:endParaRPr lang="sr-Cyrl-CS" sz="1800" dirty="0" smtClean="0">
              <a:latin typeface="Times New Roman" pitchFamily="18" charset="0"/>
              <a:cs typeface="Times New Roman" pitchFamily="18" charset="0"/>
            </a:endParaRPr>
          </a:p>
          <a:p>
            <a:pPr algn="just">
              <a:buClr>
                <a:schemeClr val="bg2">
                  <a:lumMod val="75000"/>
                </a:schemeClr>
              </a:buClr>
              <a:buFont typeface="Wingdings" pitchFamily="2" charset="2"/>
              <a:buChar char="Ø"/>
            </a:pPr>
            <a:r>
              <a:rPr lang="sr-Cyrl-CS" sz="1800" dirty="0" smtClean="0">
                <a:latin typeface="Times New Roman" pitchFamily="18" charset="0"/>
                <a:cs typeface="Times New Roman" pitchFamily="18" charset="0"/>
              </a:rPr>
              <a:t>Н</a:t>
            </a:r>
            <a:r>
              <a:rPr lang="sr-Cyrl-RS" sz="1800" dirty="0" smtClean="0">
                <a:latin typeface="Times New Roman" pitchFamily="18" charset="0"/>
                <a:cs typeface="Times New Roman" pitchFamily="18" charset="0"/>
              </a:rPr>
              <a:t>аркомафија-криминалне групе које раде са  дрогама</a:t>
            </a:r>
          </a:p>
          <a:p>
            <a:pPr algn="just">
              <a:buClr>
                <a:schemeClr val="bg2">
                  <a:lumMod val="75000"/>
                </a:schemeClr>
              </a:buClr>
              <a:buFont typeface="Wingdings" pitchFamily="2" charset="2"/>
              <a:buChar char="Ø"/>
            </a:pPr>
            <a:r>
              <a:rPr lang="sr-Cyrl-CS" sz="1800" dirty="0" smtClean="0">
                <a:latin typeface="Times New Roman" pitchFamily="18" charset="0"/>
                <a:cs typeface="Times New Roman" pitchFamily="18" charset="0"/>
              </a:rPr>
              <a:t>Ц</a:t>
            </a:r>
            <a:r>
              <a:rPr lang="sr-Cyrl-RS" sz="1800" dirty="0" smtClean="0">
                <a:latin typeface="Times New Roman" pitchFamily="18" charset="0"/>
                <a:cs typeface="Times New Roman" pitchFamily="18" charset="0"/>
              </a:rPr>
              <a:t>ена дроге се увећава препродајом-улична цена већа од</a:t>
            </a:r>
          </a:p>
          <a:p>
            <a:pPr algn="just">
              <a:buClr>
                <a:schemeClr val="bg2">
                  <a:lumMod val="75000"/>
                </a:schemeClr>
              </a:buClr>
              <a:buNone/>
            </a:pPr>
            <a:r>
              <a:rPr lang="sr-Cyrl-CS" sz="1800" dirty="0" smtClean="0">
                <a:latin typeface="Times New Roman" pitchFamily="18" charset="0"/>
                <a:cs typeface="Times New Roman" pitchFamily="18" charset="0"/>
              </a:rPr>
              <a:t>п</a:t>
            </a:r>
            <a:r>
              <a:rPr lang="sr-Cyrl-RS" sz="1800" dirty="0" smtClean="0">
                <a:latin typeface="Times New Roman" pitchFamily="18" charset="0"/>
                <a:cs typeface="Times New Roman" pitchFamily="18" charset="0"/>
              </a:rPr>
              <a:t>очетне</a:t>
            </a:r>
          </a:p>
          <a:p>
            <a:pPr algn="just">
              <a:buClr>
                <a:schemeClr val="bg2">
                  <a:lumMod val="75000"/>
                </a:schemeClr>
              </a:buClr>
              <a:buFont typeface="Wingdings" pitchFamily="2" charset="2"/>
              <a:buChar char="Ø"/>
            </a:pPr>
            <a:r>
              <a:rPr lang="sr-Cyrl-RS" sz="1800" dirty="0" smtClean="0">
                <a:latin typeface="Times New Roman" pitchFamily="18" charset="0"/>
                <a:cs typeface="Times New Roman" pitchFamily="18" charset="0"/>
              </a:rPr>
              <a:t>Србија је транзитна земља али и тржиште дроге</a:t>
            </a:r>
            <a:endParaRPr lang="en-US" sz="1800" dirty="0">
              <a:latin typeface="Times New Roman" pitchFamily="18" charset="0"/>
              <a:cs typeface="Times New Roman" pitchFamily="18" charset="0"/>
            </a:endParaRPr>
          </a:p>
        </p:txBody>
      </p:sp>
      <p:graphicFrame>
        <p:nvGraphicFramePr>
          <p:cNvPr id="5" name="Diagram 4"/>
          <p:cNvGraphicFramePr/>
          <p:nvPr/>
        </p:nvGraphicFramePr>
        <p:xfrm>
          <a:off x="3352800" y="3124200"/>
          <a:ext cx="5791200" cy="373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lstStyle/>
          <a:p>
            <a:r>
              <a:rPr lang="sr-Cyrl-CS" i="1" dirty="0" smtClean="0">
                <a:latin typeface="Times New Roman" pitchFamily="18" charset="0"/>
                <a:cs typeface="Times New Roman" pitchFamily="18" charset="0"/>
              </a:rPr>
              <a:t> Е</a:t>
            </a:r>
            <a:r>
              <a:rPr lang="sr-Cyrl-RS" i="1" dirty="0" smtClean="0">
                <a:latin typeface="Times New Roman" pitchFamily="18" charset="0"/>
                <a:cs typeface="Times New Roman" pitchFamily="18" charset="0"/>
              </a:rPr>
              <a:t>кстази </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7772400" cy="4572000"/>
          </a:xfrm>
        </p:spPr>
        <p:txBody>
          <a:bodyPr>
            <a:normAutofit/>
          </a:bodyPr>
          <a:lstStyle/>
          <a:p>
            <a:pPr marL="582930" indent="-514350">
              <a:buFont typeface="Wingdings" pitchFamily="2" charset="2"/>
              <a:buChar char="v"/>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о дејству се налазе између стимуланса и халуциногена</a:t>
            </a:r>
          </a:p>
          <a:p>
            <a:pPr marL="582930" indent="-514350">
              <a:buFont typeface="Wingdings" pitchFamily="2" charset="2"/>
              <a:buChar char="v"/>
            </a:pPr>
            <a:r>
              <a:rPr lang="sr-Cyrl-CS" sz="2000" dirty="0" smtClean="0">
                <a:latin typeface="Times New Roman" pitchFamily="18" charset="0"/>
                <a:cs typeface="Times New Roman" pitchFamily="18" charset="0"/>
              </a:rPr>
              <a:t>т</a:t>
            </a:r>
            <a:r>
              <a:rPr lang="sr-Cyrl-RS" sz="2000" dirty="0" smtClean="0">
                <a:latin typeface="Times New Roman" pitchFamily="18" charset="0"/>
                <a:cs typeface="Times New Roman" pitchFamily="18" charset="0"/>
              </a:rPr>
              <a:t>аблете,капсула,прашак</a:t>
            </a:r>
          </a:p>
          <a:p>
            <a:pPr marL="582930" indent="-514350">
              <a:buFont typeface="Wingdings" pitchFamily="2" charset="2"/>
              <a:buChar char="v"/>
            </a:pPr>
            <a:r>
              <a:rPr lang="sr-Cyrl-CS" sz="2000" dirty="0" smtClean="0">
                <a:latin typeface="Times New Roman" pitchFamily="18" charset="0"/>
                <a:cs typeface="Times New Roman" pitchFamily="18" charset="0"/>
              </a:rPr>
              <a:t>у</a:t>
            </a:r>
            <a:r>
              <a:rPr lang="sr-Cyrl-RS" sz="2000" dirty="0" smtClean="0">
                <a:latin typeface="Times New Roman" pitchFamily="18" charset="0"/>
                <a:cs typeface="Times New Roman" pitchFamily="18" charset="0"/>
              </a:rPr>
              <a:t>потреба:орално</a:t>
            </a:r>
          </a:p>
          <a:p>
            <a:pPr marL="582930" indent="-514350">
              <a:buFont typeface="Wingdings" pitchFamily="2" charset="2"/>
              <a:buChar char="v"/>
            </a:pPr>
            <a:r>
              <a:rPr lang="sr-Cyrl-CS" sz="2000" dirty="0" smtClean="0">
                <a:latin typeface="Times New Roman" pitchFamily="18" charset="0"/>
                <a:cs typeface="Times New Roman" pitchFamily="18" charset="0"/>
              </a:rPr>
              <a:t>и</a:t>
            </a:r>
            <a:r>
              <a:rPr lang="sr-Cyrl-RS" sz="2000" dirty="0" smtClean="0">
                <a:latin typeface="Times New Roman" pitchFamily="18" charset="0"/>
                <a:cs typeface="Times New Roman" pitchFamily="18" charset="0"/>
              </a:rPr>
              <a:t>зазива осећај еуфорије,повећану будност,</a:t>
            </a:r>
          </a:p>
          <a:p>
            <a:pPr marL="582930" indent="-514350">
              <a:buNone/>
            </a:pPr>
            <a:r>
              <a:rPr lang="sr-Cyrl-RS" sz="2000" dirty="0" smtClean="0">
                <a:latin typeface="Times New Roman" pitchFamily="18" charset="0"/>
                <a:cs typeface="Times New Roman" pitchFamily="18" charset="0"/>
              </a:rPr>
              <a:t>жељу за хиперактивношћу</a:t>
            </a:r>
          </a:p>
          <a:p>
            <a:pPr marL="582930" indent="-514350">
              <a:buFont typeface="Wingdings" pitchFamily="2" charset="2"/>
              <a:buChar char="v"/>
            </a:pPr>
            <a:r>
              <a:rPr lang="sr-Cyrl-CS" sz="2000" dirty="0" smtClean="0">
                <a:latin typeface="Times New Roman" pitchFamily="18" charset="0"/>
                <a:cs typeface="Times New Roman" pitchFamily="18" charset="0"/>
              </a:rPr>
              <a:t>б</a:t>
            </a:r>
            <a:r>
              <a:rPr lang="sr-Cyrl-RS" sz="2000" dirty="0" smtClean="0">
                <a:latin typeface="Times New Roman" pitchFamily="18" charset="0"/>
                <a:cs typeface="Times New Roman" pitchFamily="18" charset="0"/>
              </a:rPr>
              <a:t>иолошке реакције:повећане крвног притиска,</a:t>
            </a:r>
          </a:p>
          <a:p>
            <a:pPr marL="582930" indent="-514350">
              <a:buFont typeface="Wingdings" pitchFamily="2" charset="2"/>
              <a:buChar char="v"/>
            </a:pPr>
            <a:r>
              <a:rPr lang="sr-Cyrl-RS" sz="2000" dirty="0" smtClean="0">
                <a:latin typeface="Times New Roman" pitchFamily="18" charset="0"/>
                <a:cs typeface="Times New Roman" pitchFamily="18" charset="0"/>
              </a:rPr>
              <a:t>аритмија срца</a:t>
            </a:r>
          </a:p>
          <a:p>
            <a:pPr marL="582930" indent="-514350">
              <a:buFont typeface="Wingdings" pitchFamily="2" charset="2"/>
              <a:buChar char="v"/>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опуларна и распрострањена дрога међу младима</a:t>
            </a:r>
            <a:endParaRPr lang="en-US" sz="2000" dirty="0">
              <a:latin typeface="Times New Roman" pitchFamily="18" charset="0"/>
              <a:cs typeface="Times New Roman" pitchFamily="18" charset="0"/>
            </a:endParaRPr>
          </a:p>
        </p:txBody>
      </p:sp>
      <p:pic>
        <p:nvPicPr>
          <p:cNvPr id="4" name="Picture 3" descr="download (14).jpg"/>
          <p:cNvPicPr>
            <a:picLocks noChangeAspect="1"/>
          </p:cNvPicPr>
          <p:nvPr/>
        </p:nvPicPr>
        <p:blipFill>
          <a:blip r:embed="rId2"/>
          <a:stretch>
            <a:fillRect/>
          </a:stretch>
        </p:blipFill>
        <p:spPr>
          <a:xfrm>
            <a:off x="685800" y="4114800"/>
            <a:ext cx="3919036" cy="2743200"/>
          </a:xfrm>
          <a:prstGeom prst="rect">
            <a:avLst/>
          </a:prstGeom>
        </p:spPr>
      </p:pic>
      <p:pic>
        <p:nvPicPr>
          <p:cNvPr id="5" name="Picture 4" descr="exer-ekstazi-v.jpg"/>
          <p:cNvPicPr>
            <a:picLocks noChangeAspect="1"/>
          </p:cNvPicPr>
          <p:nvPr/>
        </p:nvPicPr>
        <p:blipFill>
          <a:blip r:embed="rId3"/>
          <a:stretch>
            <a:fillRect/>
          </a:stretch>
        </p:blipFill>
        <p:spPr>
          <a:xfrm>
            <a:off x="6096000" y="1905000"/>
            <a:ext cx="3048000" cy="4953000"/>
          </a:xfrm>
          <a:prstGeom prst="rect">
            <a:avLst/>
          </a:prstGeom>
        </p:spPr>
      </p:pic>
    </p:spTree>
  </p:cSld>
  <p:clrMapOvr>
    <a:masterClrMapping/>
  </p:clrMapOvr>
  <p:transition spd="slow">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752600"/>
          </a:xfrm>
        </p:spPr>
        <p:txBody>
          <a:bodyPr/>
          <a:lstStyle/>
          <a:p>
            <a:pPr algn="ctr"/>
            <a:r>
              <a:rPr lang="sr-Cyrl-CS" sz="3200" i="1" dirty="0" smtClean="0">
                <a:latin typeface="Times New Roman" pitchFamily="18" charset="0"/>
                <a:cs typeface="Times New Roman" pitchFamily="18" charset="0"/>
              </a:rPr>
              <a:t>К</a:t>
            </a:r>
            <a:r>
              <a:rPr lang="sr-Cyrl-RS" sz="3200" i="1" dirty="0" smtClean="0">
                <a:latin typeface="Times New Roman" pitchFamily="18" charset="0"/>
                <a:cs typeface="Times New Roman" pitchFamily="18" charset="0"/>
              </a:rPr>
              <a:t>ривична дела у вези са опојним дрогама по законодавству Републике Србије</a:t>
            </a:r>
            <a:endParaRPr lang="en-US" sz="3200" i="1" dirty="0">
              <a:latin typeface="Times New Roman" pitchFamily="18" charset="0"/>
              <a:cs typeface="Times New Roman" pitchFamily="18" charset="0"/>
            </a:endParaRPr>
          </a:p>
        </p:txBody>
      </p:sp>
      <p:sp>
        <p:nvSpPr>
          <p:cNvPr id="3" name="Content Placeholder 2"/>
          <p:cNvSpPr>
            <a:spLocks noGrp="1"/>
          </p:cNvSpPr>
          <p:nvPr>
            <p:ph idx="1"/>
          </p:nvPr>
        </p:nvSpPr>
        <p:spPr>
          <a:xfrm>
            <a:off x="0" y="1783560"/>
            <a:ext cx="9144000" cy="5074440"/>
          </a:xfrm>
        </p:spPr>
        <p:txBody>
          <a:bodyPr>
            <a:normAutofit/>
          </a:bodyPr>
          <a:lstStyle/>
          <a:p>
            <a:pPr>
              <a:buFont typeface="Wingdings" pitchFamily="2" charset="2"/>
              <a:buChar char="q"/>
            </a:pPr>
            <a:r>
              <a:rPr lang="sr-Cyrl-CS" dirty="0" smtClean="0">
                <a:latin typeface="Times New Roman" pitchFamily="18" charset="0"/>
                <a:cs typeface="Times New Roman" pitchFamily="18" charset="0"/>
              </a:rPr>
              <a:t>три кривична дела</a:t>
            </a:r>
          </a:p>
          <a:p>
            <a:pPr>
              <a:buNone/>
            </a:pPr>
            <a:r>
              <a:rPr lang="ru-RU" dirty="0" smtClean="0">
                <a:latin typeface="Times New Roman" pitchFamily="18" charset="0"/>
                <a:cs typeface="Times New Roman" pitchFamily="18" charset="0"/>
              </a:rPr>
              <a:t>злоупотребе опојних дрога у оквиру главе XXIII Законика (Кривична дела против здравља</a:t>
            </a:r>
          </a:p>
          <a:p>
            <a:pPr>
              <a:buNone/>
            </a:pPr>
            <a:r>
              <a:rPr lang="sr-Cyrl-CS" dirty="0" smtClean="0">
                <a:latin typeface="Times New Roman" pitchFamily="18" charset="0"/>
                <a:cs typeface="Times New Roman" pitchFamily="18" charset="0"/>
              </a:rPr>
              <a:t>људи), а то су:</a:t>
            </a:r>
          </a:p>
          <a:p>
            <a:pPr>
              <a:buNone/>
            </a:pPr>
            <a:r>
              <a:rPr lang="ru-RU" dirty="0" smtClean="0">
                <a:latin typeface="Times New Roman" pitchFamily="18" charset="0"/>
                <a:cs typeface="Times New Roman" pitchFamily="18" charset="0"/>
              </a:rPr>
              <a:t>1) Неовлашћена производња и стављање у промет опојних дрога (члан 246),</a:t>
            </a:r>
          </a:p>
          <a:p>
            <a:pPr>
              <a:buNone/>
            </a:pPr>
            <a:r>
              <a:rPr lang="ru-RU" dirty="0" smtClean="0">
                <a:latin typeface="Times New Roman" pitchFamily="18" charset="0"/>
                <a:cs typeface="Times New Roman" pitchFamily="18" charset="0"/>
              </a:rPr>
              <a:t>2) неовлашћено држање опојних дрога (члан 246а) и</a:t>
            </a:r>
          </a:p>
          <a:p>
            <a:pPr>
              <a:buNone/>
            </a:pPr>
            <a:r>
              <a:rPr lang="ru-RU" dirty="0" smtClean="0">
                <a:latin typeface="Times New Roman" pitchFamily="18" charset="0"/>
                <a:cs typeface="Times New Roman" pitchFamily="18" charset="0"/>
              </a:rPr>
              <a:t>3) омогућавање уживања опојних дрога (члан 247).</a:t>
            </a:r>
            <a:endParaRPr lang="en-US" dirty="0">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914400"/>
          </a:xfrm>
        </p:spPr>
        <p:txBody>
          <a:bodyPr/>
          <a:lstStyle/>
          <a:p>
            <a:pPr algn="ctr"/>
            <a:r>
              <a:rPr lang="sr-Cyrl-CS" i="1" dirty="0" smtClean="0">
                <a:latin typeface="Times New Roman" pitchFamily="18" charset="0"/>
                <a:cs typeface="Times New Roman" pitchFamily="18" charset="0"/>
              </a:rPr>
              <a:t>Ф</a:t>
            </a:r>
            <a:r>
              <a:rPr lang="sr-Cyrl-RS" i="1" dirty="0" smtClean="0">
                <a:latin typeface="Times New Roman" pitchFamily="18" charset="0"/>
                <a:cs typeface="Times New Roman" pitchFamily="18" charset="0"/>
              </a:rPr>
              <a:t>азе у кријумчарењу опојних дрога</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762000" y="1600200"/>
            <a:ext cx="7772400" cy="4572000"/>
          </a:xfrm>
        </p:spPr>
        <p:txBody>
          <a:bodyPr/>
          <a:lstStyle/>
          <a:p>
            <a:pPr marL="582930" indent="-514350" algn="ctr">
              <a:buAutoNum type="arabicPeriod"/>
            </a:pPr>
            <a:r>
              <a:rPr lang="ru-RU" dirty="0" smtClean="0"/>
              <a:t>Делатност производње и прераде</a:t>
            </a:r>
          </a:p>
          <a:p>
            <a:pPr marL="582930" indent="-514350" algn="ctr">
              <a:buNone/>
            </a:pPr>
            <a:endParaRPr lang="ru-RU" dirty="0" smtClean="0"/>
          </a:p>
          <a:p>
            <a:pPr algn="ctr">
              <a:buNone/>
            </a:pPr>
            <a:r>
              <a:rPr lang="ru-RU" dirty="0" smtClean="0"/>
              <a:t>2. Делатност кријумчарења или транзита опојне дроге</a:t>
            </a:r>
          </a:p>
          <a:p>
            <a:pPr algn="ctr">
              <a:buNone/>
            </a:pPr>
            <a:endParaRPr lang="ru-RU" dirty="0" smtClean="0"/>
          </a:p>
          <a:p>
            <a:pPr algn="ctr">
              <a:buNone/>
            </a:pPr>
            <a:r>
              <a:rPr lang="ru-RU" dirty="0" smtClean="0"/>
              <a:t>3. Трговина на велико и</a:t>
            </a:r>
          </a:p>
          <a:p>
            <a:pPr algn="ctr">
              <a:buNone/>
            </a:pPr>
            <a:endParaRPr lang="ru-RU" dirty="0" smtClean="0"/>
          </a:p>
          <a:p>
            <a:pPr algn="ctr">
              <a:buNone/>
            </a:pPr>
            <a:r>
              <a:rPr lang="sr-Cyrl-CS" dirty="0" smtClean="0"/>
              <a:t>4. Трговина на мало</a:t>
            </a:r>
            <a:endParaRPr lang="en-US" dirty="0"/>
          </a:p>
        </p:txBody>
      </p:sp>
    </p:spTree>
  </p:cSld>
  <p:clrMapOvr>
    <a:masterClrMapping/>
  </p:clrMapOvr>
  <p:transition spd="slow">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ru-RU" sz="2800" i="1" u="sng" dirty="0" smtClean="0">
                <a:solidFill>
                  <a:schemeClr val="accent5">
                    <a:lumMod val="75000"/>
                  </a:schemeClr>
                </a:solidFill>
                <a:latin typeface="Times New Roman" pitchFamily="18" charset="0"/>
                <a:cs typeface="Times New Roman" pitchFamily="18" charset="0"/>
              </a:rPr>
              <a:t>Неовлашћена производња и стављање у промет опојних дрога (члан 246 КЗ РС)</a:t>
            </a:r>
            <a:endParaRPr lang="en-US" sz="2800" i="1" u="sng"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066800"/>
            <a:ext cx="9144000" cy="5791200"/>
          </a:xfrm>
        </p:spPr>
        <p:txBody>
          <a:bodyPr>
            <a:noAutofit/>
          </a:bodyPr>
          <a:lstStyle/>
          <a:p>
            <a:r>
              <a:rPr lang="ru-RU" sz="1600" dirty="0" smtClean="0">
                <a:latin typeface="Times New Roman" pitchFamily="18" charset="0"/>
                <a:cs typeface="Times New Roman" pitchFamily="18" charset="0"/>
              </a:rPr>
              <a:t>(1) Ко неовлашћено производи, прерађује, продаје или нуди на продају или ко ради продаје купује, држи или преноси или ко посредује у продаји или куповини или на други начин неовлашћено ставља у промет супстанце или препарате који су проглашени за опојне дроге казниће се затвором од три до дванаест година.</a:t>
            </a:r>
          </a:p>
          <a:p>
            <a:r>
              <a:rPr lang="ru-RU" sz="1600" dirty="0" smtClean="0">
                <a:latin typeface="Times New Roman" pitchFamily="18" charset="0"/>
                <a:cs typeface="Times New Roman" pitchFamily="18" charset="0"/>
              </a:rPr>
              <a:t>(2) Ко неовлашћено узгаја мак или психоактивну конопљу или друге биљке из које се добија опојна дрога или које саме садрже опојну дрогу, казниће се затвором од  две године до осам година.</a:t>
            </a:r>
          </a:p>
          <a:p>
            <a:r>
              <a:rPr lang="ru-RU" sz="1600" dirty="0" smtClean="0">
                <a:latin typeface="Times New Roman" pitchFamily="18" charset="0"/>
                <a:cs typeface="Times New Roman" pitchFamily="18" charset="0"/>
              </a:rPr>
              <a:t>(3) Ако је дело из става 1. овог члана извршено од стране групе, или је учинилац овог дела организовао мрежу препродаваца или посредника, учинилац ће се казнити затвором од пет до петнаест година.</a:t>
            </a:r>
          </a:p>
          <a:p>
            <a:pPr>
              <a:buFont typeface="Wingdings" pitchFamily="2" charset="2"/>
              <a:buChar char="§"/>
            </a:pPr>
            <a:r>
              <a:rPr lang="sr-Cyrl-RS" sz="1600" dirty="0" smtClean="0">
                <a:latin typeface="Times New Roman" pitchFamily="18" charset="0"/>
                <a:cs typeface="Times New Roman" pitchFamily="18" charset="0"/>
              </a:rPr>
              <a:t>(4) Казном из става 3.овог члана казниће се ко продаје,нуди на продају или без накнаде ради даљег стављања у промет даје опојне дроге малолетном лицу,душевно болесном лицу,лицу које је привремено душевно поремећено,лицу које је теже душевно заостало или лицу које се лечи од зависности од опојних дрога,или ко ставља у промет опојну дрогу помешану са супстанцом која може довести до тешког нарушавања здравља,или ко изврши дело из става 1.овог члана у установи образовања и васпитања или у њеној непосредној близини или установи за извршење кривичних санкција или у јавном локалу или на јавној приредби, или ако дело из ст.1.и 2.овог члана учини службено лице,лекар,социјални радник,свештеник или лице запослено у установи образовања и васпитања искоришћавањем свог положаја или ко за извршење тог дела користи малолетно лице. </a:t>
            </a:r>
            <a:endParaRPr lang="ru-RU" sz="16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en-US" sz="2000" dirty="0"/>
          </a:p>
        </p:txBody>
      </p:sp>
    </p:spTree>
  </p:cSld>
  <p:clrMapOvr>
    <a:masterClrMapping/>
  </p:clrMapOvr>
  <p:transition spd="slow">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064"/>
            <a:ext cx="9144000" cy="4821936"/>
          </a:xfrm>
        </p:spPr>
        <p:txBody>
          <a:bodyPr/>
          <a:lstStyle/>
          <a:p>
            <a:r>
              <a:rPr lang="ru-RU" sz="2400" dirty="0" smtClean="0">
                <a:latin typeface="Times New Roman" pitchFamily="18" charset="0"/>
                <a:cs typeface="Times New Roman" pitchFamily="18" charset="0"/>
              </a:rPr>
              <a:t>(5) Ако је дело из става 1. овог члана извршено од стране организоване криминалне групе, учинилац ће се казнити затвором од најмање десет година.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(6) Учинилац дела из става 1. до 5. овог члана који открије од кога набавља опојну дрогу може се ослободити од казне.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(7) Ко неовлашћено прави, набавља, поседује или даје на употребу опрему, материјал или супстанце за које зна да су намењене за производњу опојних дрога, казниће се затвором од  две до осам  година.</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(8) Опојне дроге и средства за њихову производњу и прераду одузеће се.</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Tree>
  </p:cSld>
  <p:clrMapOvr>
    <a:masterClrMapping/>
  </p:clrMapOvr>
  <p:transition spd="slow">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pPr algn="ctr"/>
            <a:r>
              <a:rPr lang="ru-RU" sz="2800" i="1" u="sng" dirty="0" smtClean="0">
                <a:solidFill>
                  <a:schemeClr val="accent5">
                    <a:lumMod val="75000"/>
                  </a:schemeClr>
                </a:solidFill>
                <a:latin typeface="Times New Roman" pitchFamily="18" charset="0"/>
                <a:cs typeface="Times New Roman" pitchFamily="18" charset="0"/>
              </a:rPr>
              <a:t>  </a:t>
            </a:r>
            <a:br>
              <a:rPr lang="ru-RU" sz="2800" i="1" u="sng" dirty="0" smtClean="0">
                <a:solidFill>
                  <a:schemeClr val="accent5">
                    <a:lumMod val="75000"/>
                  </a:schemeClr>
                </a:solidFill>
                <a:latin typeface="Times New Roman" pitchFamily="18" charset="0"/>
                <a:cs typeface="Times New Roman" pitchFamily="18" charset="0"/>
              </a:rPr>
            </a:br>
            <a:r>
              <a:rPr lang="ru-RU" sz="2800" i="1" u="sng" dirty="0" smtClean="0">
                <a:solidFill>
                  <a:schemeClr val="accent5">
                    <a:lumMod val="75000"/>
                  </a:schemeClr>
                </a:solidFill>
                <a:latin typeface="Times New Roman" pitchFamily="18" charset="0"/>
                <a:cs typeface="Times New Roman" pitchFamily="18" charset="0"/>
              </a:rPr>
              <a:t>Неовлашћено</a:t>
            </a:r>
            <a:r>
              <a:rPr lang="ru-RU" sz="2800" b="1" i="1" u="sng" dirty="0" smtClean="0">
                <a:solidFill>
                  <a:schemeClr val="accent5">
                    <a:lumMod val="75000"/>
                  </a:schemeClr>
                </a:solidFill>
                <a:latin typeface="Times New Roman" pitchFamily="18" charset="0"/>
                <a:cs typeface="Times New Roman" pitchFamily="18" charset="0"/>
              </a:rPr>
              <a:t> </a:t>
            </a:r>
            <a:r>
              <a:rPr lang="ru-RU" sz="2800" i="1" u="sng" dirty="0" smtClean="0">
                <a:solidFill>
                  <a:schemeClr val="accent5">
                    <a:lumMod val="75000"/>
                  </a:schemeClr>
                </a:solidFill>
                <a:latin typeface="Times New Roman" pitchFamily="18" charset="0"/>
                <a:cs typeface="Times New Roman" pitchFamily="18" charset="0"/>
              </a:rPr>
              <a:t>држање опојних дрога ( члан 246а КЗ РС )   </a:t>
            </a:r>
            <a:endParaRPr lang="en-US" sz="2800" i="1" u="sng"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066800"/>
            <a:ext cx="9144000" cy="5288760"/>
          </a:xfrm>
        </p:spPr>
        <p:txBody>
          <a:bodyPr>
            <a:normAutofit/>
          </a:bodyPr>
          <a:lstStyle/>
          <a:p>
            <a:r>
              <a:rPr lang="ru-RU" sz="2400" dirty="0" smtClean="0">
                <a:latin typeface="Times New Roman" pitchFamily="18" charset="0"/>
                <a:cs typeface="Times New Roman" pitchFamily="18" charset="0"/>
              </a:rPr>
              <a:t>(1) Ко неовлашћено држи у мањој количини за сопствену употребу супстанце или препарате који су проглашени за опојне дроге, казниће се новчаном казном или затвором до три године, а може се ослободити од казне.</a:t>
            </a:r>
          </a:p>
          <a:p>
            <a:r>
              <a:rPr lang="ru-RU" sz="2400" dirty="0" smtClean="0">
                <a:latin typeface="Times New Roman" pitchFamily="18" charset="0"/>
                <a:cs typeface="Times New Roman" pitchFamily="18" charset="0"/>
              </a:rPr>
              <a:t>(2) Ко неовлашћено држи у великој количини супстанце или препарате који су проглашени за опојне дроге,касниће се затвором од три до десет година</a:t>
            </a:r>
          </a:p>
          <a:p>
            <a:pPr>
              <a:buFont typeface="Wingdings" pitchFamily="2" charset="2"/>
              <a:buChar char="§"/>
            </a:pPr>
            <a:r>
              <a:rPr lang="ru-RU" sz="2400" dirty="0" smtClean="0">
                <a:latin typeface="Times New Roman" pitchFamily="18" charset="0"/>
                <a:cs typeface="Times New Roman" pitchFamily="18" charset="0"/>
              </a:rPr>
              <a:t>(3) Учинилац дела из става 1. и 2.овог члана који открије од кога набавља опојну дрогу може се ослободити од казне.</a:t>
            </a:r>
          </a:p>
          <a:p>
            <a:pPr>
              <a:buFont typeface="Wingdings" pitchFamily="2" charset="2"/>
              <a:buChar char="§"/>
            </a:pPr>
            <a:r>
              <a:rPr lang="ru-RU" sz="2400" dirty="0" smtClean="0">
                <a:latin typeface="Times New Roman" pitchFamily="18" charset="0"/>
                <a:cs typeface="Times New Roman" pitchFamily="18" charset="0"/>
              </a:rPr>
              <a:t>(4) Ако је учиниоцу кривичног дела из става2.овог  члана изречена казна затвора,та казна не може да се изврши на начин предвиђен у члану 45.став 3.овог законика</a:t>
            </a:r>
          </a:p>
          <a:p>
            <a:r>
              <a:rPr lang="ru-RU" sz="2400" dirty="0" smtClean="0">
                <a:latin typeface="Times New Roman" pitchFamily="18" charset="0"/>
                <a:cs typeface="Times New Roman" pitchFamily="18" charset="0"/>
              </a:rPr>
              <a:t>(5) Опојне дроге одузеће се.</a:t>
            </a:r>
            <a:endParaRPr lang="en-US" sz="2400" dirty="0">
              <a:latin typeface="Times New Roman" pitchFamily="18" charset="0"/>
              <a:cs typeface="Times New Roman" pitchFamily="18" charset="0"/>
            </a:endParaRPr>
          </a:p>
        </p:txBody>
      </p:sp>
    </p:spTree>
  </p:cSld>
  <p:clrMapOvr>
    <a:masterClrMapping/>
  </p:clrMapOvr>
  <p:transition spd="slow">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064"/>
            <a:ext cx="9144000" cy="1088136"/>
          </a:xfrm>
        </p:spPr>
        <p:txBody>
          <a:bodyPr/>
          <a:lstStyle/>
          <a:p>
            <a:pPr algn="ctr"/>
            <a:r>
              <a:rPr lang="sr-Cyrl-CS" sz="2800" i="1" u="sng" dirty="0" smtClean="0">
                <a:solidFill>
                  <a:schemeClr val="accent5">
                    <a:lumMod val="75000"/>
                  </a:schemeClr>
                </a:solidFill>
                <a:latin typeface="Times New Roman" pitchFamily="18" charset="0"/>
                <a:cs typeface="Times New Roman" pitchFamily="18" charset="0"/>
              </a:rPr>
              <a:t>Омогућавање уживања опојних дрога ( члан 247 КЗ РС )</a:t>
            </a:r>
            <a:endParaRPr lang="en-US" sz="2800" i="1" u="sng"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normAutofit/>
          </a:bodyPr>
          <a:lstStyle/>
          <a:p>
            <a:r>
              <a:rPr lang="ru-RU" sz="2400" dirty="0" smtClean="0">
                <a:latin typeface="Times New Roman" pitchFamily="18" charset="0"/>
                <a:cs typeface="Times New Roman" pitchFamily="18" charset="0"/>
              </a:rPr>
              <a:t>(1) Ко наводи другог на уживање опојне дроге или му даје опојну дрогу да је ужива он или друго лице или стави на располагање просторије ради уживања опојне дроге или на други начин омогућује другом да ужива опојну дрогу, казниће се затвором од шест месеци до пет година.</a:t>
            </a:r>
          </a:p>
          <a:p>
            <a:r>
              <a:rPr lang="ru-RU" sz="2400" dirty="0" smtClean="0">
                <a:latin typeface="Times New Roman" pitchFamily="18" charset="0"/>
                <a:cs typeface="Times New Roman" pitchFamily="18" charset="0"/>
              </a:rPr>
              <a:t>(2) Ако је дело из става 1. овог члана учињено према малолетном лицу или према више лица или је изазвало нарочито тешке последице, учинилац ће се казнити затвором од две до десет година.</a:t>
            </a:r>
          </a:p>
          <a:p>
            <a:r>
              <a:rPr lang="ru-RU" sz="2400" dirty="0" smtClean="0">
                <a:latin typeface="Times New Roman" pitchFamily="18" charset="0"/>
                <a:cs typeface="Times New Roman" pitchFamily="18" charset="0"/>
              </a:rPr>
              <a:t>(3) Ако је услед извршења дела из става 1. овог члана наступила смрт неког лица,учинилац ће се казнити затвором од три до петнаест година</a:t>
            </a:r>
          </a:p>
          <a:p>
            <a:r>
              <a:rPr lang="ru-RU" sz="2400" dirty="0" smtClean="0">
                <a:latin typeface="Times New Roman" pitchFamily="18" charset="0"/>
                <a:cs typeface="Times New Roman" pitchFamily="18" charset="0"/>
              </a:rPr>
              <a:t>(4) Опојне дроге одузеће се.</a:t>
            </a:r>
            <a:endParaRPr lang="en-US" sz="2400" dirty="0">
              <a:latin typeface="Times New Roman" pitchFamily="18" charset="0"/>
              <a:cs typeface="Times New Roman" pitchFamily="18" charset="0"/>
            </a:endParaRPr>
          </a:p>
        </p:txBody>
      </p:sp>
    </p:spTree>
  </p:cSld>
  <p:clrMapOvr>
    <a:masterClrMapping/>
  </p:clrMapOvr>
  <p:transition spd="slow">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772400" cy="914400"/>
          </a:xfrm>
        </p:spPr>
        <p:txBody>
          <a:bodyPr/>
          <a:lstStyle/>
          <a:p>
            <a:r>
              <a:rPr lang="sr-Cyrl-RS" b="1" i="1" dirty="0" smtClean="0">
                <a:latin typeface="Times New Roman" pitchFamily="18" charset="0"/>
                <a:cs typeface="Times New Roman" pitchFamily="18" charset="0"/>
              </a:rPr>
              <a:t>Извори:</a:t>
            </a:r>
            <a:endParaRPr lang="en-US" b="1" i="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371600"/>
            <a:ext cx="7772400" cy="4572000"/>
          </a:xfrm>
        </p:spPr>
        <p:txBody>
          <a:bodyPr>
            <a:normAutofit/>
          </a:bodyPr>
          <a:lstStyle/>
          <a:p>
            <a:pPr marL="582930" indent="-514350">
              <a:buFont typeface="+mj-lt"/>
              <a:buAutoNum type="arabicPeriod"/>
            </a:pPr>
            <a:endParaRPr lang="ru-RU" sz="2400" dirty="0" smtClean="0">
              <a:latin typeface="Times New Roman" pitchFamily="18" charset="0"/>
              <a:cs typeface="Times New Roman" pitchFamily="18" charset="0"/>
            </a:endParaRPr>
          </a:p>
          <a:p>
            <a:pPr marL="582930" indent="-514350">
              <a:buFont typeface="Wingdings" pitchFamily="2" charset="2"/>
              <a:buChar char="q"/>
            </a:pPr>
            <a:r>
              <a:rPr lang="ru-RU" sz="2400" dirty="0" smtClean="0">
                <a:latin typeface="Times New Roman" pitchFamily="18" charset="0"/>
                <a:cs typeface="Times New Roman" pitchFamily="18" charset="0"/>
              </a:rPr>
              <a:t>Б.Симоновић, </a:t>
            </a:r>
            <a:r>
              <a:rPr lang="sr-Cyrl-R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Криминалистика</a:t>
            </a:r>
            <a:r>
              <a:rPr lang="sr-Cyrl-R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Правни факултет, Крагујевац, 2012.</a:t>
            </a:r>
          </a:p>
          <a:p>
            <a:pPr marL="582930" indent="-514350">
              <a:buFont typeface="Wingdings" pitchFamily="2" charset="2"/>
              <a:buChar char="q"/>
            </a:pPr>
            <a:r>
              <a:rPr lang="sr-Cyrl-RS" sz="2400" dirty="0" smtClean="0">
                <a:latin typeface="Times New Roman" pitchFamily="18" charset="0"/>
                <a:cs typeface="Times New Roman" pitchFamily="18" charset="0"/>
              </a:rPr>
              <a:t>Кривични законик, “Сл. </a:t>
            </a:r>
            <a:r>
              <a:rPr lang="sr-Cyrl-CS" sz="2400" dirty="0" smtClean="0">
                <a:latin typeface="Times New Roman" pitchFamily="18" charset="0"/>
                <a:cs typeface="Times New Roman" pitchFamily="18" charset="0"/>
              </a:rPr>
              <a:t>Г</a:t>
            </a:r>
            <a:r>
              <a:rPr lang="sr-Cyrl-RS" sz="2400" dirty="0" smtClean="0">
                <a:latin typeface="Times New Roman" pitchFamily="18" charset="0"/>
                <a:cs typeface="Times New Roman" pitchFamily="18" charset="0"/>
              </a:rPr>
              <a:t>ласник РС”, 2011.</a:t>
            </a:r>
            <a:endParaRPr lang="ru-RU" sz="2400" dirty="0" smtClean="0">
              <a:latin typeface="Times New Roman" pitchFamily="18" charset="0"/>
              <a:cs typeface="Times New Roman" pitchFamily="18" charset="0"/>
            </a:endParaRPr>
          </a:p>
          <a:p>
            <a:pPr marL="582930" indent="-514350">
              <a:buFont typeface="Wingdings" pitchFamily="2" charset="2"/>
              <a:buChar char="q"/>
            </a:pPr>
            <a:r>
              <a:rPr lang="ru-RU" sz="2400" dirty="0" smtClean="0">
                <a:latin typeface="Times New Roman" pitchFamily="18" charset="0"/>
                <a:cs typeface="Times New Roman" pitchFamily="18" charset="0"/>
              </a:rPr>
              <a:t>Н. Мрвић Петровић, Кривично право, Правни факултет, Београд, 2006.</a:t>
            </a:r>
            <a:endParaRPr lang="en-US" sz="2400" dirty="0" smtClean="0">
              <a:latin typeface="Times New Roman" pitchFamily="18" charset="0"/>
              <a:cs typeface="Times New Roman" pitchFamily="18" charset="0"/>
            </a:endParaRPr>
          </a:p>
          <a:p>
            <a:pPr marL="582930" indent="-514350">
              <a:buFont typeface="Wingdings" pitchFamily="2" charset="2"/>
              <a:buChar char="q"/>
            </a:pPr>
            <a:r>
              <a:rPr lang="en-US" sz="2400" dirty="0" smtClean="0">
                <a:latin typeface="Times New Roman" pitchFamily="18" charset="0"/>
                <a:cs typeface="Times New Roman" pitchFamily="18" charset="0"/>
                <a:hlinkClick r:id="rId2"/>
              </a:rPr>
              <a:t>https://www.wikipedia.org/</a:t>
            </a:r>
            <a:endParaRPr lang="ru-RU" sz="2400" dirty="0" smtClean="0">
              <a:latin typeface="Times New Roman" pitchFamily="18" charset="0"/>
              <a:cs typeface="Times New Roman" pitchFamily="18" charset="0"/>
            </a:endParaRPr>
          </a:p>
          <a:p>
            <a:pPr marL="582930" indent="-514350">
              <a:buFont typeface="+mj-lt"/>
              <a:buAutoNum type="arabicPeriod"/>
            </a:pPr>
            <a:endParaRPr lang="sr-Cyrl-RS" sz="2400" dirty="0" smtClean="0">
              <a:latin typeface="Times New Roman" pitchFamily="18" charset="0"/>
              <a:cs typeface="Times New Roman" pitchFamily="18" charset="0"/>
            </a:endParaRPr>
          </a:p>
        </p:txBody>
      </p:sp>
    </p:spTree>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512064"/>
            <a:ext cx="9144000" cy="1850136"/>
          </a:xfrm>
        </p:spPr>
        <p:txBody>
          <a:bodyPr/>
          <a:lstStyle/>
          <a:p>
            <a:pPr algn="ctr"/>
            <a:r>
              <a:rPr lang="sr-Cyrl-RS" sz="6600" b="1" i="1" dirty="0" smtClean="0">
                <a:solidFill>
                  <a:schemeClr val="accent2">
                    <a:lumMod val="60000"/>
                    <a:lumOff val="40000"/>
                  </a:schemeClr>
                </a:solidFill>
                <a:latin typeface="Times New Roman" pitchFamily="18" charset="0"/>
                <a:cs typeface="Times New Roman" pitchFamily="18" charset="0"/>
              </a:rPr>
              <a:t>Хвала на пажњи и гледању!</a:t>
            </a:r>
            <a:endParaRPr lang="en-US" sz="6600" b="1" i="1" dirty="0">
              <a:solidFill>
                <a:schemeClr val="accent2">
                  <a:lumMod val="60000"/>
                  <a:lumOff val="40000"/>
                </a:schemeClr>
              </a:solidFill>
              <a:latin typeface="Times New Roman" pitchFamily="18" charset="0"/>
              <a:cs typeface="Times New Roman" pitchFamily="18" charset="0"/>
            </a:endParaRPr>
          </a:p>
        </p:txBody>
      </p:sp>
      <p:pic>
        <p:nvPicPr>
          <p:cNvPr id="7" name="Content Placeholder 6" descr="download (2).jpg"/>
          <p:cNvPicPr>
            <a:picLocks noGrp="1" noChangeAspect="1"/>
          </p:cNvPicPr>
          <p:nvPr>
            <p:ph idx="1"/>
          </p:nvPr>
        </p:nvPicPr>
        <p:blipFill>
          <a:blip r:embed="rId2"/>
          <a:stretch>
            <a:fillRect/>
          </a:stretch>
        </p:blipFill>
        <p:spPr>
          <a:xfrm>
            <a:off x="5638800" y="2590800"/>
            <a:ext cx="3349844" cy="3581400"/>
          </a:xfrm>
          <a:prstGeom prst="rect">
            <a:avLst/>
          </a:prstGeom>
          <a:ln>
            <a:noFill/>
          </a:ln>
          <a:effectLst>
            <a:outerShdw blurRad="292100" dist="139700" dir="2700000" algn="tl" rotWithShape="0">
              <a:srgbClr val="333333">
                <a:alpha val="65000"/>
              </a:srgbClr>
            </a:outerShdw>
          </a:effectLst>
        </p:spPr>
      </p:pic>
      <p:pic>
        <p:nvPicPr>
          <p:cNvPr id="8" name="Picture 7" descr="download (1).jpg"/>
          <p:cNvPicPr>
            <a:picLocks noChangeAspect="1"/>
          </p:cNvPicPr>
          <p:nvPr/>
        </p:nvPicPr>
        <p:blipFill>
          <a:blip r:embed="rId3"/>
          <a:srcRect b="10345"/>
          <a:stretch>
            <a:fillRect/>
          </a:stretch>
        </p:blipFill>
        <p:spPr>
          <a:xfrm>
            <a:off x="152400" y="4495800"/>
            <a:ext cx="5132071"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Clr>
                <a:srgbClr val="FFFFFF"/>
              </a:buClr>
              <a:buNone/>
            </a:pPr>
            <a:r>
              <a:rPr lang="sr-Cyrl-RS" sz="3600" i="1" dirty="0" smtClean="0">
                <a:latin typeface="Times New Roman" pitchFamily="18" charset="0"/>
                <a:cs typeface="Times New Roman" pitchFamily="18" charset="0"/>
              </a:rPr>
              <a:t>Транзитна подручја дроге:</a:t>
            </a:r>
          </a:p>
          <a:p>
            <a:pPr algn="ctr">
              <a:buClr>
                <a:srgbClr val="FFFFFF"/>
              </a:buClr>
              <a:buNone/>
            </a:pPr>
            <a:r>
              <a:rPr lang="sr-Cyrl-RS" sz="2000" b="1" dirty="0" smtClean="0">
                <a:latin typeface="Times New Roman" pitchFamily="18" charset="0"/>
                <a:cs typeface="Times New Roman" pitchFamily="18" charset="0"/>
              </a:rPr>
              <a:t>“Балкански пут дроге” </a:t>
            </a:r>
          </a:p>
          <a:p>
            <a:pPr>
              <a:buClr>
                <a:srgbClr val="FFFFFF"/>
              </a:buClr>
              <a:buNone/>
            </a:pPr>
            <a:endParaRPr lang="sr-Cyrl-RS" sz="1600" dirty="0" smtClean="0">
              <a:latin typeface="Times New Roman" pitchFamily="18" charset="0"/>
              <a:cs typeface="Times New Roman" pitchFamily="18" charset="0"/>
            </a:endParaRPr>
          </a:p>
          <a:p>
            <a:pPr>
              <a:buClr>
                <a:srgbClr val="FFFFFF"/>
              </a:buClr>
              <a:buNone/>
            </a:pPr>
            <a:endParaRPr lang="sr-Cyrl-RS" sz="1600" dirty="0" smtClean="0">
              <a:latin typeface="Times New Roman" pitchFamily="18" charset="0"/>
              <a:cs typeface="Times New Roman" pitchFamily="18" charset="0"/>
            </a:endParaRPr>
          </a:p>
          <a:p>
            <a:pPr>
              <a:buClr>
                <a:srgbClr val="FFFFFF"/>
              </a:buClr>
              <a:buNone/>
            </a:pPr>
            <a:r>
              <a:rPr lang="sr-Cyrl-RS" sz="1600" dirty="0" smtClean="0">
                <a:latin typeface="Times New Roman" pitchFamily="18" charset="0"/>
                <a:cs typeface="Times New Roman" pitchFamily="18" charset="0"/>
              </a:rPr>
              <a:t>                      Турска,Бугарска,Србија,Мађарска,запад       Грчка,Македонија,Србија,Мађарска,запад</a:t>
            </a:r>
          </a:p>
          <a:p>
            <a:pPr>
              <a:buClr>
                <a:srgbClr val="FFFFFF"/>
              </a:buClr>
            </a:pPr>
            <a:r>
              <a:rPr lang="sr-Cyrl-RS" sz="2400" dirty="0" smtClean="0">
                <a:latin typeface="Times New Roman" pitchFamily="18" charset="0"/>
                <a:cs typeface="Times New Roman" pitchFamily="18" charset="0"/>
              </a:rPr>
              <a:t>Балканским путем доминирају иранска,либанска,турска,бугарска наркомафија</a:t>
            </a:r>
            <a:endParaRPr lang="en-US" sz="2400" dirty="0" smtClean="0">
              <a:latin typeface="Times New Roman" pitchFamily="18" charset="0"/>
              <a:cs typeface="Times New Roman" pitchFamily="18" charset="0"/>
            </a:endParaRPr>
          </a:p>
          <a:p>
            <a:pPr>
              <a:buClr>
                <a:srgbClr val="FFFFFF"/>
              </a:buClr>
            </a:pPr>
            <a:r>
              <a:rPr lang="sr-Cyrl-CS" sz="2400" dirty="0" smtClean="0">
                <a:latin typeface="Times New Roman" pitchFamily="18" charset="0"/>
                <a:cs typeface="Times New Roman" pitchFamily="18" charset="0"/>
              </a:rPr>
              <a:t>А</a:t>
            </a:r>
            <a:r>
              <a:rPr lang="sr-Cyrl-RS" sz="2400" dirty="0" smtClean="0">
                <a:latin typeface="Times New Roman" pitchFamily="18" charset="0"/>
                <a:cs typeface="Times New Roman" pitchFamily="18" charset="0"/>
              </a:rPr>
              <a:t>лбанска мафија</a:t>
            </a:r>
          </a:p>
          <a:p>
            <a:pPr>
              <a:buClr>
                <a:srgbClr val="FFFFFF"/>
              </a:buClr>
              <a:buNone/>
            </a:pPr>
            <a:r>
              <a:rPr lang="sr-Cyrl-RS" sz="2400" b="1" dirty="0" smtClean="0">
                <a:latin typeface="Times New Roman" pitchFamily="18" charset="0"/>
                <a:cs typeface="Times New Roman" pitchFamily="18" charset="0"/>
              </a:rPr>
              <a:t>Београдски аеродром</a:t>
            </a:r>
            <a:r>
              <a:rPr lang="sr-Cyrl-RS" sz="2400" dirty="0" smtClean="0">
                <a:latin typeface="Times New Roman" pitchFamily="18" charset="0"/>
                <a:cs typeface="Times New Roman" pitchFamily="18" charset="0"/>
              </a:rPr>
              <a:t>-илегални пут кокаина</a:t>
            </a:r>
          </a:p>
          <a:p>
            <a:pPr>
              <a:buClr>
                <a:srgbClr val="FFFFFF"/>
              </a:buClr>
              <a:buNone/>
            </a:pPr>
            <a:r>
              <a:rPr lang="sr-Cyrl-CS" sz="2400" b="1" dirty="0" smtClean="0">
                <a:latin typeface="Times New Roman" pitchFamily="18" charset="0"/>
                <a:cs typeface="Times New Roman" pitchFamily="18" charset="0"/>
              </a:rPr>
              <a:t>Н</a:t>
            </a:r>
            <a:r>
              <a:rPr lang="sr-Cyrl-RS" sz="2400" b="1" dirty="0" smtClean="0">
                <a:latin typeface="Times New Roman" pitchFamily="18" charset="0"/>
                <a:cs typeface="Times New Roman" pitchFamily="18" charset="0"/>
              </a:rPr>
              <a:t>овији пут </a:t>
            </a:r>
            <a:r>
              <a:rPr lang="sr-Cyrl-RS" sz="2400" dirty="0" smtClean="0">
                <a:latin typeface="Times New Roman" pitchFamily="18" charset="0"/>
                <a:cs typeface="Times New Roman" pitchFamily="18" charset="0"/>
              </a:rPr>
              <a:t>дроге-КиМ,Црна Гора,Хрватска,запад</a:t>
            </a:r>
          </a:p>
          <a:p>
            <a:pPr>
              <a:buClr>
                <a:srgbClr val="FFFFFF"/>
              </a:buClr>
              <a:buNone/>
            </a:pPr>
            <a:r>
              <a:rPr lang="sr-Cyrl-CS" sz="2400" dirty="0" smtClean="0">
                <a:latin typeface="Times New Roman" pitchFamily="18" charset="0"/>
                <a:cs typeface="Times New Roman" pitchFamily="18" charset="0"/>
              </a:rPr>
              <a:t>М</a:t>
            </a:r>
            <a:r>
              <a:rPr lang="sr-Cyrl-RS" sz="2400" dirty="0" smtClean="0">
                <a:latin typeface="Times New Roman" pitchFamily="18" charset="0"/>
                <a:cs typeface="Times New Roman" pitchFamily="18" charset="0"/>
              </a:rPr>
              <a:t>арихуана/Албанка-Албанија,Србија(завршава код нас)или иде премаМађарској</a:t>
            </a:r>
          </a:p>
          <a:p>
            <a:pPr>
              <a:buClr>
                <a:srgbClr val="FFFFFF"/>
              </a:buClr>
              <a:buNone/>
            </a:pPr>
            <a:r>
              <a:rPr lang="sr-Cyrl-CS" sz="2400" dirty="0" smtClean="0">
                <a:latin typeface="Times New Roman" pitchFamily="18" charset="0"/>
                <a:cs typeface="Times New Roman" pitchFamily="18" charset="0"/>
              </a:rPr>
              <a:t>С</a:t>
            </a:r>
            <a:r>
              <a:rPr lang="sr-Cyrl-RS" sz="2400" dirty="0" smtClean="0">
                <a:latin typeface="Times New Roman" pitchFamily="18" charset="0"/>
                <a:cs typeface="Times New Roman" pitchFamily="18" charset="0"/>
              </a:rPr>
              <a:t>интетичке дроге-са запада(Холандија) преко Мађарске за Србију(где се задржава део),а други део се транспортује према Македонији и Грчкој</a:t>
            </a:r>
          </a:p>
          <a:p>
            <a:pPr>
              <a:buClr>
                <a:srgbClr val="FFFFFF"/>
              </a:buClr>
              <a:buNone/>
            </a:pPr>
            <a:endParaRPr lang="sr-Cyrl-RS" sz="2000" dirty="0" smtClean="0"/>
          </a:p>
          <a:p>
            <a:pPr>
              <a:buClr>
                <a:srgbClr val="FFFFFF"/>
              </a:buClr>
              <a:buNone/>
            </a:pPr>
            <a:endParaRPr lang="en-US" sz="2000" dirty="0"/>
          </a:p>
        </p:txBody>
      </p:sp>
      <p:sp>
        <p:nvSpPr>
          <p:cNvPr id="5" name="Down Arrow 4"/>
          <p:cNvSpPr/>
          <p:nvPr/>
        </p:nvSpPr>
        <p:spPr>
          <a:xfrm rot="2523633">
            <a:off x="3112378" y="885361"/>
            <a:ext cx="457200" cy="822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9199534">
            <a:off x="5697436" y="916073"/>
            <a:ext cx="457200" cy="822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1419469_04-1_ls.jpg"/>
          <p:cNvPicPr>
            <a:picLocks noChangeAspect="1"/>
          </p:cNvPicPr>
          <p:nvPr/>
        </p:nvPicPr>
        <p:blipFill>
          <a:blip r:embed="rId2"/>
          <a:stretch>
            <a:fillRect/>
          </a:stretch>
        </p:blipFill>
        <p:spPr>
          <a:xfrm>
            <a:off x="4191000" y="2514600"/>
            <a:ext cx="3318019" cy="2209800"/>
          </a:xfrm>
          <a:prstGeom prst="rect">
            <a:avLst/>
          </a:prstGeom>
        </p:spPr>
      </p:pic>
      <p:sp>
        <p:nvSpPr>
          <p:cNvPr id="4" name="Title 3"/>
          <p:cNvSpPr>
            <a:spLocks noGrp="1"/>
          </p:cNvSpPr>
          <p:nvPr>
            <p:ph type="title"/>
          </p:nvPr>
        </p:nvSpPr>
        <p:spPr>
          <a:xfrm>
            <a:off x="0" y="228600"/>
            <a:ext cx="7772400" cy="914400"/>
          </a:xfrm>
        </p:spPr>
        <p:txBody>
          <a:bodyPr/>
          <a:lstStyle/>
          <a:p>
            <a:r>
              <a:rPr lang="sr-Cyrl-RS" sz="3600" i="1" dirty="0" smtClean="0">
                <a:latin typeface="Times New Roman" pitchFamily="18" charset="0"/>
                <a:cs typeface="Times New Roman" pitchFamily="18" charset="0"/>
              </a:rPr>
              <a:t>Места сакривања дроге:</a:t>
            </a:r>
            <a:endParaRPr lang="en-US" sz="3600" i="1" dirty="0">
              <a:latin typeface="Times New Roman" pitchFamily="18" charset="0"/>
              <a:cs typeface="Times New Roman" pitchFamily="18" charset="0"/>
            </a:endParaRPr>
          </a:p>
        </p:txBody>
      </p:sp>
      <p:sp>
        <p:nvSpPr>
          <p:cNvPr id="5" name="Content Placeholder 4"/>
          <p:cNvSpPr>
            <a:spLocks noGrp="1"/>
          </p:cNvSpPr>
          <p:nvPr>
            <p:ph idx="1"/>
          </p:nvPr>
        </p:nvSpPr>
        <p:spPr>
          <a:xfrm>
            <a:off x="0" y="1219200"/>
            <a:ext cx="9144000" cy="5638800"/>
          </a:xfrm>
        </p:spPr>
        <p:txBody>
          <a:bodyPr>
            <a:normAutofit lnSpcReduction="10000"/>
          </a:bodyPr>
          <a:lstStyle/>
          <a:p>
            <a:r>
              <a:rPr lang="sr-Cyrl-CS" dirty="0" smtClean="0">
                <a:latin typeface="Times New Roman" pitchFamily="18" charset="0"/>
                <a:cs typeface="Times New Roman" pitchFamily="18" charset="0"/>
              </a:rPr>
              <a:t>Т</a:t>
            </a:r>
            <a:r>
              <a:rPr lang="sr-Cyrl-RS" dirty="0" smtClean="0">
                <a:latin typeface="Times New Roman" pitchFamily="18" charset="0"/>
                <a:cs typeface="Times New Roman" pitchFamily="18" charset="0"/>
              </a:rPr>
              <a:t>еретна возила:</a:t>
            </a:r>
          </a:p>
          <a:p>
            <a:pPr marL="582930" indent="-514350">
              <a:buFont typeface="+mj-lt"/>
              <a:buAutoNum type="alphaLcParenR"/>
            </a:pPr>
            <a:r>
              <a:rPr lang="sr-Cyrl-CS" sz="2000" dirty="0" smtClean="0">
                <a:latin typeface="Times New Roman" pitchFamily="18" charset="0"/>
                <a:cs typeface="Times New Roman" pitchFamily="18" charset="0"/>
              </a:rPr>
              <a:t>Р</a:t>
            </a:r>
            <a:r>
              <a:rPr lang="sr-Cyrl-RS" sz="2000" dirty="0" smtClean="0">
                <a:latin typeface="Times New Roman" pitchFamily="18" charset="0"/>
                <a:cs typeface="Times New Roman" pitchFamily="18" charset="0"/>
              </a:rPr>
              <a:t>оба</a:t>
            </a:r>
          </a:p>
          <a:p>
            <a:pPr marL="582930" indent="-514350">
              <a:buFont typeface="+mj-lt"/>
              <a:buAutoNum type="alphaLcParenR"/>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осебни бункери</a:t>
            </a:r>
          </a:p>
          <a:p>
            <a:pPr marL="582930" indent="-514350"/>
            <a:r>
              <a:rPr lang="sr-Cyrl-CS" dirty="0" smtClean="0">
                <a:latin typeface="Times New Roman" pitchFamily="18" charset="0"/>
                <a:cs typeface="Times New Roman" pitchFamily="18" charset="0"/>
              </a:rPr>
              <a:t>П</a:t>
            </a:r>
            <a:r>
              <a:rPr lang="sr-Cyrl-RS" dirty="0" smtClean="0">
                <a:latin typeface="Times New Roman" pitchFamily="18" charset="0"/>
                <a:cs typeface="Times New Roman" pitchFamily="18" charset="0"/>
              </a:rPr>
              <a:t>утничка возила:</a:t>
            </a:r>
          </a:p>
          <a:p>
            <a:pPr marL="582930" indent="-514350">
              <a:buFont typeface="+mj-lt"/>
              <a:buAutoNum type="alphaLcParenR"/>
            </a:pPr>
            <a:r>
              <a:rPr lang="sr-Cyrl-CS" sz="2000" dirty="0" smtClean="0">
                <a:latin typeface="Times New Roman" pitchFamily="18" charset="0"/>
                <a:cs typeface="Times New Roman" pitchFamily="18" charset="0"/>
              </a:rPr>
              <a:t>Р</a:t>
            </a:r>
            <a:r>
              <a:rPr lang="sr-Cyrl-RS" sz="2000" dirty="0" smtClean="0">
                <a:latin typeface="Times New Roman" pitchFamily="18" charset="0"/>
                <a:cs typeface="Times New Roman" pitchFamily="18" charset="0"/>
              </a:rPr>
              <a:t>езервоар</a:t>
            </a:r>
          </a:p>
          <a:p>
            <a:pPr marL="582930" indent="-514350">
              <a:buFont typeface="+mj-lt"/>
              <a:buAutoNum type="alphaLcParenR"/>
            </a:pPr>
            <a:r>
              <a:rPr lang="sr-Cyrl-CS" sz="2000" dirty="0" smtClean="0">
                <a:latin typeface="Times New Roman" pitchFamily="18" charset="0"/>
                <a:cs typeface="Times New Roman" pitchFamily="18" charset="0"/>
              </a:rPr>
              <a:t>В</a:t>
            </a:r>
            <a:r>
              <a:rPr lang="sr-Cyrl-RS" sz="2000" dirty="0" smtClean="0">
                <a:latin typeface="Times New Roman" pitchFamily="18" charset="0"/>
                <a:cs typeface="Times New Roman" pitchFamily="18" charset="0"/>
              </a:rPr>
              <a:t>ентилациони отвори</a:t>
            </a:r>
          </a:p>
          <a:p>
            <a:pPr marL="582930" indent="-514350">
              <a:buFont typeface="+mj-lt"/>
              <a:buAutoNum type="alphaLcParenR"/>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едишта</a:t>
            </a:r>
          </a:p>
          <a:p>
            <a:pPr marL="582930" indent="-514350">
              <a:buFont typeface="+mj-lt"/>
              <a:buAutoNum type="alphaLcParenR"/>
            </a:pPr>
            <a:r>
              <a:rPr lang="sr-Cyrl-CS" sz="2000" dirty="0" smtClean="0">
                <a:latin typeface="Times New Roman" pitchFamily="18" charset="0"/>
                <a:cs typeface="Times New Roman" pitchFamily="18" charset="0"/>
              </a:rPr>
              <a:t>Р</a:t>
            </a:r>
            <a:r>
              <a:rPr lang="sr-Cyrl-RS" sz="2000" dirty="0" smtClean="0">
                <a:latin typeface="Times New Roman" pitchFamily="18" charset="0"/>
                <a:cs typeface="Times New Roman" pitchFamily="18" charset="0"/>
              </a:rPr>
              <a:t>езервне гуме</a:t>
            </a:r>
          </a:p>
          <a:p>
            <a:pPr marL="582930" indent="-514350"/>
            <a:r>
              <a:rPr lang="sr-Cyrl-CS" dirty="0" smtClean="0">
                <a:latin typeface="Times New Roman" pitchFamily="18" charset="0"/>
                <a:cs typeface="Times New Roman" pitchFamily="18" charset="0"/>
              </a:rPr>
              <a:t>В</a:t>
            </a:r>
            <a:r>
              <a:rPr lang="sr-Cyrl-RS" dirty="0" smtClean="0">
                <a:latin typeface="Times New Roman" pitchFamily="18" charset="0"/>
                <a:cs typeface="Times New Roman" pitchFamily="18" charset="0"/>
              </a:rPr>
              <a:t>озови</a:t>
            </a:r>
          </a:p>
          <a:p>
            <a:pPr marL="582930" indent="-514350"/>
            <a:r>
              <a:rPr lang="sr-Cyrl-CS" dirty="0" smtClean="0">
                <a:latin typeface="Times New Roman" pitchFamily="18" charset="0"/>
                <a:cs typeface="Times New Roman" pitchFamily="18" charset="0"/>
              </a:rPr>
              <a:t>Л</a:t>
            </a:r>
            <a:r>
              <a:rPr lang="sr-Cyrl-RS" dirty="0" smtClean="0">
                <a:latin typeface="Times New Roman" pitchFamily="18" charset="0"/>
                <a:cs typeface="Times New Roman" pitchFamily="18" charset="0"/>
              </a:rPr>
              <a:t>ични пртљаг,делови одеће,кутије за лекове,природне шупљине тела</a:t>
            </a:r>
          </a:p>
          <a:p>
            <a:pPr marL="582930" indent="-514350">
              <a:buNone/>
            </a:pPr>
            <a:r>
              <a:rPr lang="sr-Cyrl-RS" sz="2000" dirty="0" smtClean="0">
                <a:latin typeface="Times New Roman" pitchFamily="18" charset="0"/>
                <a:cs typeface="Times New Roman" pitchFamily="18" charset="0"/>
              </a:rPr>
              <a:t>Дешава се да се херметички запакована дрога прогута и тако пребаци преко границе</a:t>
            </a:r>
          </a:p>
          <a:p>
            <a:pPr marL="582930" indent="-514350">
              <a:buFont typeface="+mj-lt"/>
              <a:buAutoNum type="alphaLcParenR"/>
            </a:pPr>
            <a:endParaRPr lang="sr-Cyrl-RS" dirty="0" smtClean="0">
              <a:latin typeface="Times New Roman" pitchFamily="18" charset="0"/>
              <a:cs typeface="Times New Roman" pitchFamily="18" charset="0"/>
            </a:endParaRPr>
          </a:p>
          <a:p>
            <a:pPr marL="582930" indent="-514350"/>
            <a:endParaRPr lang="en-US" sz="2000" dirty="0">
              <a:latin typeface="Times New Roman" pitchFamily="18" charset="0"/>
              <a:cs typeface="Times New Roman" pitchFamily="18" charset="0"/>
            </a:endParaRPr>
          </a:p>
        </p:txBody>
      </p:sp>
      <p:pic>
        <p:nvPicPr>
          <p:cNvPr id="6" name="Picture 5" descr="droga.jpg"/>
          <p:cNvPicPr>
            <a:picLocks noChangeAspect="1"/>
          </p:cNvPicPr>
          <p:nvPr/>
        </p:nvPicPr>
        <p:blipFill>
          <a:blip r:embed="rId3"/>
          <a:stretch>
            <a:fillRect/>
          </a:stretch>
        </p:blipFill>
        <p:spPr>
          <a:xfrm>
            <a:off x="5257800" y="914400"/>
            <a:ext cx="3352800" cy="1877276"/>
          </a:xfrm>
          <a:prstGeom prst="rect">
            <a:avLst/>
          </a:prstGeom>
        </p:spPr>
      </p:pic>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4648200"/>
          </a:xfrm>
        </p:spPr>
        <p:txBody>
          <a:bodyPr/>
          <a:lstStyle/>
          <a:p>
            <a:pPr marL="457200" indent="-457200"/>
            <a:r>
              <a:rPr lang="sr-Cyrl-RS" sz="2400" dirty="0" smtClean="0">
                <a:latin typeface="Times New Roman" pitchFamily="18" charset="0"/>
                <a:cs typeface="Times New Roman" pitchFamily="18" charset="0"/>
              </a:rPr>
              <a:t>Наркодилери у Србији су:незапослени,студенти,ђаци-до 30 год.</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         </a:t>
            </a:r>
            <a:r>
              <a:rPr lang="sr-Cyrl-CS" sz="2400" dirty="0" smtClean="0">
                <a:latin typeface="Times New Roman" pitchFamily="18" charset="0"/>
                <a:cs typeface="Times New Roman" pitchFamily="18" charset="0"/>
              </a:rPr>
              <a:t>Д</a:t>
            </a:r>
            <a:r>
              <a:rPr lang="sr-Cyrl-RS" sz="2400" dirty="0" smtClean="0">
                <a:latin typeface="Times New Roman" pitchFamily="18" charset="0"/>
                <a:cs typeface="Times New Roman" pitchFamily="18" charset="0"/>
              </a:rPr>
              <a:t>илери на велико који имају новац,руководе послом,сносе новчани ризик-на врху</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       “тркачи”/улични препродавци на мало-послови растурања и дистрибуције,сносе законске санкције</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улична паковања дроге-за продају дроге наркозависницима</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1.херојин-пакетићи од станлиола,обични папир,најлон кесице</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2.кокаин-пакетићи од станлиола,папир</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3.ЛСД-беле пилуле,у праху у разним бојама капсула,раствор без воде</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4.екстази-таблете разних боја са сличицама</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5.растурање дрога-кафићи,станови,рејв-журке,рејв-дискотеке</a:t>
            </a:r>
            <a:r>
              <a:rPr lang="sr-Cyrl-RS" sz="2800" dirty="0" smtClean="0">
                <a:latin typeface="Times New Roman" pitchFamily="18" charset="0"/>
                <a:cs typeface="Times New Roman" pitchFamily="18" charset="0"/>
              </a:rPr>
              <a:t/>
            </a:r>
            <a:br>
              <a:rPr lang="sr-Cyrl-RS" sz="2800" dirty="0" smtClean="0">
                <a:latin typeface="Times New Roman" pitchFamily="18" charset="0"/>
                <a:cs typeface="Times New Roman" pitchFamily="18" charset="0"/>
              </a:rPr>
            </a:br>
            <a:r>
              <a:rPr lang="sr-Cyrl-RS" sz="2800" dirty="0" smtClean="0">
                <a:latin typeface="Times New Roman" pitchFamily="18" charset="0"/>
                <a:cs typeface="Times New Roman" pitchFamily="18" charset="0"/>
              </a:rPr>
              <a:t/>
            </a:r>
            <a:br>
              <a:rPr lang="sr-Cyrl-RS" sz="2800" dirty="0" smtClean="0">
                <a:latin typeface="Times New Roman" pitchFamily="18" charset="0"/>
                <a:cs typeface="Times New Roman" pitchFamily="18" charset="0"/>
              </a:rPr>
            </a:br>
            <a:r>
              <a:rPr lang="sr-Cyrl-RS" sz="2800" dirty="0" smtClean="0">
                <a:latin typeface="Times New Roman" pitchFamily="18" charset="0"/>
                <a:cs typeface="Times New Roman" pitchFamily="18" charset="0"/>
              </a:rPr>
              <a:t/>
            </a:r>
            <a:br>
              <a:rPr lang="sr-Cyrl-R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9" name="Content Placeholder 8" descr="download (3).jpg"/>
          <p:cNvPicPr>
            <a:picLocks noGrp="1" noChangeAspect="1"/>
          </p:cNvPicPr>
          <p:nvPr>
            <p:ph idx="1"/>
          </p:nvPr>
        </p:nvPicPr>
        <p:blipFill>
          <a:blip r:embed="rId2"/>
          <a:stretch>
            <a:fillRect/>
          </a:stretch>
        </p:blipFill>
        <p:spPr>
          <a:xfrm>
            <a:off x="304800" y="4648200"/>
            <a:ext cx="2790825" cy="1638300"/>
          </a:xfrm>
        </p:spPr>
      </p:pic>
      <p:sp>
        <p:nvSpPr>
          <p:cNvPr id="8" name="Down Arrow 7"/>
          <p:cNvSpPr/>
          <p:nvPr/>
        </p:nvSpPr>
        <p:spPr>
          <a:xfrm>
            <a:off x="3276600" y="2286000"/>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ownload (4).jpg"/>
          <p:cNvPicPr>
            <a:picLocks noChangeAspect="1"/>
          </p:cNvPicPr>
          <p:nvPr/>
        </p:nvPicPr>
        <p:blipFill>
          <a:blip r:embed="rId3"/>
          <a:stretch>
            <a:fillRect/>
          </a:stretch>
        </p:blipFill>
        <p:spPr>
          <a:xfrm>
            <a:off x="3276600" y="5010150"/>
            <a:ext cx="2476500" cy="1847850"/>
          </a:xfrm>
          <a:prstGeom prst="rect">
            <a:avLst/>
          </a:prstGeom>
        </p:spPr>
      </p:pic>
      <p:pic>
        <p:nvPicPr>
          <p:cNvPr id="11" name="Picture 10" descr="download (5).jpg"/>
          <p:cNvPicPr>
            <a:picLocks noChangeAspect="1"/>
          </p:cNvPicPr>
          <p:nvPr/>
        </p:nvPicPr>
        <p:blipFill>
          <a:blip r:embed="rId4"/>
          <a:stretch>
            <a:fillRect/>
          </a:stretch>
        </p:blipFill>
        <p:spPr>
          <a:xfrm>
            <a:off x="5943600" y="4648200"/>
            <a:ext cx="2695575" cy="169545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lstStyle/>
          <a:p>
            <a:r>
              <a:rPr lang="sr-Cyrl-RS" i="1" dirty="0" smtClean="0">
                <a:latin typeface="Times New Roman" pitchFamily="18" charset="0"/>
                <a:cs typeface="Times New Roman" pitchFamily="18" charset="0"/>
              </a:rPr>
              <a:t>Наркоманија и криминалитет</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buNone/>
            </a:pPr>
            <a:r>
              <a:rPr lang="sr-Cyrl-CS" sz="2000" dirty="0" smtClean="0">
                <a:latin typeface="Times New Roman" pitchFamily="18" charset="0"/>
                <a:cs typeface="Times New Roman" pitchFamily="18" charset="0"/>
              </a:rPr>
              <a:t>К</a:t>
            </a:r>
            <a:r>
              <a:rPr lang="sr-Cyrl-RS" sz="2000" dirty="0" smtClean="0">
                <a:latin typeface="Times New Roman" pitchFamily="18" charset="0"/>
                <a:cs typeface="Times New Roman" pitchFamily="18" charset="0"/>
              </a:rPr>
              <a:t>риминал у вези са дрогом и њеним коришћењем је повезан са формама криминалитета и са неким облицима пропадања друштвене заједнице:</a:t>
            </a:r>
          </a:p>
          <a:p>
            <a:pPr marL="582930" indent="-514350">
              <a:buFont typeface="+mj-lt"/>
              <a:buAutoNum type="alphaLcPeriod"/>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роизводња,држање,стављање у промет и омогућавање уживања дрога-кривично дело</a:t>
            </a:r>
          </a:p>
          <a:p>
            <a:pPr marL="582930" indent="-514350">
              <a:buFont typeface="+mj-lt"/>
              <a:buAutoNum type="alphaLcPeriod"/>
            </a:pPr>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аркомани почињу да врше кривична дела како би дошли до новца за дрогу</a:t>
            </a:r>
          </a:p>
          <a:p>
            <a:pPr marL="582930" indent="-514350">
              <a:buFont typeface="+mj-lt"/>
              <a:buAutoNum type="alphaLcPeriod"/>
            </a:pPr>
            <a:r>
              <a:rPr lang="sr-Cyrl-CS" sz="2000" dirty="0" smtClean="0">
                <a:latin typeface="Times New Roman" pitchFamily="18" charset="0"/>
                <a:cs typeface="Times New Roman" pitchFamily="18" charset="0"/>
              </a:rPr>
              <a:t>В</a:t>
            </a:r>
            <a:r>
              <a:rPr lang="sr-Cyrl-RS" sz="2000" dirty="0" smtClean="0">
                <a:latin typeface="Times New Roman" pitchFamily="18" charset="0"/>
                <a:cs typeface="Times New Roman" pitchFamily="18" charset="0"/>
              </a:rPr>
              <a:t>елики број наркозависника су наркодилери</a:t>
            </a:r>
          </a:p>
          <a:p>
            <a:pPr marL="582930" indent="-514350">
              <a:buFont typeface="+mj-lt"/>
              <a:buAutoNum type="alphaLcPeriod"/>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а илегалном трговином дроге тесно је везана корупција којом се утиче на судове,правосуђе,полицију,царину</a:t>
            </a:r>
          </a:p>
          <a:p>
            <a:pPr marL="582930" indent="-514350">
              <a:buFont typeface="+mj-lt"/>
              <a:buAutoNum type="alphaLcPeriod"/>
            </a:pPr>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аркокриминалитет је повезан и нераздвојан са формама илегалног прања новца</a:t>
            </a:r>
          </a:p>
          <a:p>
            <a:pPr marL="582930" indent="-514350">
              <a:buFont typeface="+mj-lt"/>
              <a:buAutoNum type="alphaLcPeriod"/>
            </a:pPr>
            <a:r>
              <a:rPr lang="sr-Cyrl-CS" sz="2000" dirty="0" smtClean="0">
                <a:latin typeface="Times New Roman" pitchFamily="18" charset="0"/>
                <a:cs typeface="Times New Roman" pitchFamily="18" charset="0"/>
              </a:rPr>
              <a:t>К</a:t>
            </a:r>
            <a:r>
              <a:rPr lang="sr-Cyrl-RS" sz="2000" dirty="0" smtClean="0">
                <a:latin typeface="Times New Roman" pitchFamily="18" charset="0"/>
                <a:cs typeface="Times New Roman" pitchFamily="18" charset="0"/>
              </a:rPr>
              <a:t>риминалитет у вези са дрогом је моторна снага за развој организованог криминалитета уопште</a:t>
            </a:r>
          </a:p>
          <a:p>
            <a:pPr marL="582930" indent="-514350">
              <a:buFont typeface="+mj-lt"/>
              <a:buAutoNum type="alphaLcPeriod"/>
            </a:pPr>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аркомани су жртве илегалне трговине дроге и услед њиховог пропадања трпи заједница</a:t>
            </a:r>
          </a:p>
          <a:p>
            <a:pPr marL="582930" indent="-514350">
              <a:buFont typeface="+mj-lt"/>
              <a:buAutoNum type="alphaLcPeriod"/>
            </a:pPr>
            <a:r>
              <a:rPr lang="sr-Cyrl-CS" sz="2000" dirty="0" smtClean="0">
                <a:latin typeface="Times New Roman" pitchFamily="18" charset="0"/>
                <a:cs typeface="Times New Roman" pitchFamily="18" charset="0"/>
              </a:rPr>
              <a:t>Мушкарци-имовински криминал;наркоманке-проституција</a:t>
            </a:r>
          </a:p>
          <a:p>
            <a:pPr marL="582930" indent="-514350">
              <a:buFont typeface="+mj-lt"/>
              <a:buAutoNum type="alphaLcPeriod"/>
            </a:pPr>
            <a:r>
              <a:rPr lang="sr-Cyrl-CS" sz="2000" dirty="0" smtClean="0">
                <a:latin typeface="Times New Roman" pitchFamily="18" charset="0"/>
                <a:cs typeface="Times New Roman" pitchFamily="18" charset="0"/>
              </a:rPr>
              <a:t>Наркомани-ризични за пренос ХИВ-а</a:t>
            </a:r>
            <a:endParaRPr lang="sr-Cyrl-RS" sz="2000" dirty="0" smtClean="0">
              <a:latin typeface="Times New Roman" pitchFamily="18" charset="0"/>
              <a:cs typeface="Times New Roman" pitchFamily="18" charset="0"/>
            </a:endParaRPr>
          </a:p>
        </p:txBody>
      </p:sp>
    </p:spTree>
  </p:cSld>
  <p:clrMapOvr>
    <a:masterClrMapping/>
  </p:clrMapOvr>
  <p:transition spd="slow">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14400"/>
          </a:xfrm>
        </p:spPr>
        <p:txBody>
          <a:bodyPr/>
          <a:lstStyle/>
          <a:p>
            <a:pPr algn="ctr"/>
            <a:r>
              <a:rPr lang="sr-Cyrl-RS" sz="3600" i="1" dirty="0" smtClean="0">
                <a:latin typeface="Times New Roman" pitchFamily="18" charset="0"/>
                <a:cs typeface="Times New Roman" pitchFamily="18" charset="0"/>
              </a:rPr>
              <a:t>Тактика и техника откривања илегалне трговине дроге</a:t>
            </a:r>
            <a:endParaRPr lang="en-US" sz="3600" i="1"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normAutofit/>
          </a:bodyPr>
          <a:lstStyle/>
          <a:p>
            <a:endParaRPr lang="sr-Cyrl-CS" sz="2000" dirty="0" smtClean="0"/>
          </a:p>
          <a:p>
            <a:r>
              <a:rPr lang="sr-Cyrl-CS" sz="2000" dirty="0" smtClean="0"/>
              <a:t>Јединствене националне банке </a:t>
            </a:r>
            <a:r>
              <a:rPr lang="ru-RU" sz="2000" dirty="0" smtClean="0"/>
              <a:t>података о злоупотреби дрога и учиниоцима       </a:t>
            </a:r>
          </a:p>
          <a:p>
            <a:pPr>
              <a:buNone/>
            </a:pP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рег.групе наркодилера;наркодилери;наркомани;везе и контакти;места дистрибуције дроге;путеви дистрибуције дроге,догађаји...</a:t>
            </a:r>
          </a:p>
          <a:p>
            <a:r>
              <a:rPr lang="ru-RU" sz="2000" dirty="0" smtClean="0">
                <a:latin typeface="Times New Roman" pitchFamily="18" charset="0"/>
                <a:cs typeface="Times New Roman" pitchFamily="18" charset="0"/>
              </a:rPr>
              <a:t>О заплени дроге се обавештава МУП</a:t>
            </a:r>
          </a:p>
          <a:p>
            <a:r>
              <a:rPr lang="ru-RU" sz="2000" dirty="0" smtClean="0">
                <a:latin typeface="Times New Roman" pitchFamily="18" charset="0"/>
                <a:cs typeface="Times New Roman" pitchFamily="18" charset="0"/>
              </a:rPr>
              <a:t>Тајност података ове базе</a:t>
            </a:r>
          </a:p>
          <a:p>
            <a:r>
              <a:rPr lang="ru-RU" sz="2000" dirty="0" smtClean="0">
                <a:latin typeface="Times New Roman" pitchFamily="18" charset="0"/>
                <a:cs typeface="Times New Roman" pitchFamily="18" charset="0"/>
              </a:rPr>
              <a:t>Инсталирање компијутерских аналитичких програма за</a:t>
            </a:r>
          </a:p>
          <a:p>
            <a:pPr>
              <a:buNone/>
            </a:pPr>
            <a:r>
              <a:rPr lang="ru-RU" sz="2000" dirty="0" smtClean="0">
                <a:latin typeface="Times New Roman" pitchFamily="18" charset="0"/>
                <a:cs typeface="Times New Roman" pitchFamily="18" charset="0"/>
              </a:rPr>
              <a:t>претраживање и упоређивање на основу задатих кључних речи и задатих параметара</a:t>
            </a:r>
          </a:p>
          <a:p>
            <a:r>
              <a:rPr lang="ru-RU" sz="2000" dirty="0" smtClean="0">
                <a:latin typeface="Times New Roman" pitchFamily="18" charset="0"/>
                <a:cs typeface="Times New Roman" pitchFamily="18" charset="0"/>
              </a:rPr>
              <a:t>Подаци о учиниоцима се шаљу информационим системима на граничним прелазима ;са упутствима полицијским и царинским органима о мерама контроле</a:t>
            </a:r>
          </a:p>
          <a:p>
            <a:pPr>
              <a:buNone/>
            </a:pPr>
            <a:endParaRPr lang="ru-RU"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4" name="Right Arrow 3"/>
          <p:cNvSpPr/>
          <p:nvPr/>
        </p:nvSpPr>
        <p:spPr>
          <a:xfrm rot="5400000">
            <a:off x="2362200" y="1752600"/>
            <a:ext cx="457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04800"/>
            <a:ext cx="7772400" cy="1240536"/>
          </a:xfrm>
        </p:spPr>
        <p:txBody>
          <a:bodyPr/>
          <a:lstStyle/>
          <a:p>
            <a:pPr algn="ctr"/>
            <a:r>
              <a:rPr lang="sr-Cyrl-RS" i="1" dirty="0" smtClean="0">
                <a:latin typeface="Times New Roman" pitchFamily="18" charset="0"/>
                <a:cs typeface="Times New Roman" pitchFamily="18" charset="0"/>
              </a:rPr>
              <a:t>Тактика и техника откривања илегалне трговине дроге</a:t>
            </a:r>
            <a:endParaRPr lang="en-US" dirty="0"/>
          </a:p>
        </p:txBody>
      </p:sp>
      <p:sp>
        <p:nvSpPr>
          <p:cNvPr id="3" name="Content Placeholder 2"/>
          <p:cNvSpPr>
            <a:spLocks noGrp="1"/>
          </p:cNvSpPr>
          <p:nvPr>
            <p:ph idx="1"/>
          </p:nvPr>
        </p:nvSpPr>
        <p:spPr>
          <a:xfrm>
            <a:off x="457200" y="2057400"/>
            <a:ext cx="7772400" cy="4572000"/>
          </a:xfrm>
        </p:spPr>
        <p:txBody>
          <a:bodyPr>
            <a:normAutofit fontScale="62500" lnSpcReduction="20000"/>
          </a:bodyPr>
          <a:lstStyle/>
          <a:p>
            <a:r>
              <a:rPr lang="sr-Cyrl-CS" sz="2600" dirty="0" smtClean="0">
                <a:latin typeface="Times New Roman" pitchFamily="18" charset="0"/>
                <a:cs typeface="Times New Roman" pitchFamily="18" charset="0"/>
              </a:rPr>
              <a:t>У свету се криминалистичка </a:t>
            </a:r>
            <a:r>
              <a:rPr lang="ru-RU" sz="2600" dirty="0" smtClean="0">
                <a:latin typeface="Times New Roman" pitchFamily="18" charset="0"/>
                <a:cs typeface="Times New Roman" pitchFamily="18" charset="0"/>
              </a:rPr>
              <a:t>делатност заснива на ангажовању информаната, прикривених полицијских извиђача и употреби софистицираних техничких средстава за праћење, снимање, прислушкивања разговора и комуникација између криминалаца и њихових заштитника</a:t>
            </a:r>
          </a:p>
          <a:p>
            <a:r>
              <a:rPr lang="sr-Cyrl-CS" sz="2600" dirty="0" smtClean="0">
                <a:latin typeface="Times New Roman" pitchFamily="18" charset="0"/>
                <a:cs typeface="Times New Roman" pitchFamily="18" charset="0"/>
              </a:rPr>
              <a:t>Пример:ДЕА (</a:t>
            </a:r>
            <a:r>
              <a:rPr lang="en-US" sz="2600" i="1" dirty="0" smtClean="0">
                <a:latin typeface="Times New Roman" pitchFamily="18" charset="0"/>
                <a:cs typeface="Times New Roman" pitchFamily="18" charset="0"/>
              </a:rPr>
              <a:t>Enforcement</a:t>
            </a:r>
            <a:r>
              <a:rPr lang="sr-Cyrl-RS" sz="2600" i="1" dirty="0" smtClean="0">
                <a:latin typeface="Times New Roman" pitchFamily="18" charset="0"/>
                <a:cs typeface="Times New Roman" pitchFamily="18" charset="0"/>
              </a:rPr>
              <a:t> </a:t>
            </a:r>
            <a:r>
              <a:rPr lang="en-US" sz="2600" i="1" dirty="0" smtClean="0">
                <a:latin typeface="Times New Roman" pitchFamily="18" charset="0"/>
                <a:cs typeface="Times New Roman" pitchFamily="18" charset="0"/>
              </a:rPr>
              <a:t>Administration)</a:t>
            </a:r>
            <a:endParaRPr lang="sr-Cyrl-RS" sz="2600" i="1" dirty="0" smtClean="0">
              <a:latin typeface="Times New Roman" pitchFamily="18" charset="0"/>
              <a:cs typeface="Times New Roman" pitchFamily="18" charset="0"/>
            </a:endParaRPr>
          </a:p>
          <a:p>
            <a:r>
              <a:rPr lang="sr-Cyrl-CS" sz="2600" dirty="0" smtClean="0">
                <a:latin typeface="Times New Roman" pitchFamily="18" charset="0"/>
                <a:cs typeface="Times New Roman" pitchFamily="18" charset="0"/>
              </a:rPr>
              <a:t>Неке мере за унапређивање криминалистичке праксе у погледу сузбијања и превенције криминала у вези са дрогом:</a:t>
            </a:r>
          </a:p>
          <a:p>
            <a:pPr marL="525780" indent="-457200">
              <a:buFont typeface="+mj-lt"/>
              <a:buAutoNum type="arabicPeriod"/>
            </a:pPr>
            <a:r>
              <a:rPr lang="sr-Cyrl-CS" sz="2600" dirty="0" smtClean="0">
                <a:latin typeface="Times New Roman" pitchFamily="18" charset="0"/>
                <a:cs typeface="Times New Roman" pitchFamily="18" charset="0"/>
              </a:rPr>
              <a:t>Поседовање компјутерске базе података са програмима за анализу по разним критеријумима</a:t>
            </a:r>
          </a:p>
          <a:p>
            <a:pPr marL="525780" indent="-457200">
              <a:buFont typeface="+mj-lt"/>
              <a:buAutoNum type="arabicPeriod"/>
            </a:pPr>
            <a:r>
              <a:rPr lang="sr-Cyrl-CS" sz="2600" dirty="0" smtClean="0">
                <a:latin typeface="Times New Roman" pitchFamily="18" charset="0"/>
                <a:cs typeface="Times New Roman" pitchFamily="18" charset="0"/>
              </a:rPr>
              <a:t>Успостављање координације и сарадње између линијских служби за откривање илегалне трговине дрогом и оних који се баве откривањем имовинског криминалитета</a:t>
            </a:r>
          </a:p>
          <a:p>
            <a:pPr marL="525780" indent="-457200">
              <a:buFont typeface="+mj-lt"/>
              <a:buAutoNum type="arabicPeriod"/>
            </a:pPr>
            <a:r>
              <a:rPr lang="sr-Cyrl-CS" sz="2600" dirty="0" smtClean="0">
                <a:latin typeface="Times New Roman" pitchFamily="18" charset="0"/>
                <a:cs typeface="Times New Roman" pitchFamily="18" charset="0"/>
              </a:rPr>
              <a:t>Појачавање контроле у школама,поред њих,на местима где се млади окупљају,у дубини територије </a:t>
            </a:r>
          </a:p>
          <a:p>
            <a:pPr marL="525780" indent="-457200">
              <a:buFont typeface="+mj-lt"/>
              <a:buAutoNum type="arabicPeriod"/>
            </a:pPr>
            <a:r>
              <a:rPr lang="sr-Cyrl-CS" sz="2600" dirty="0" smtClean="0">
                <a:latin typeface="Times New Roman" pitchFamily="18" charset="0"/>
                <a:cs typeface="Times New Roman" pitchFamily="18" charset="0"/>
              </a:rPr>
              <a:t>Контрола улаза и излаза дроге у земљу</a:t>
            </a:r>
          </a:p>
          <a:p>
            <a:pPr marL="525780" indent="-457200">
              <a:buFont typeface="+mj-lt"/>
              <a:buAutoNum type="arabicPeriod"/>
            </a:pPr>
            <a:r>
              <a:rPr lang="sr-Cyrl-CS" sz="2600" dirty="0" smtClean="0">
                <a:latin typeface="Times New Roman" pitchFamily="18" charset="0"/>
                <a:cs typeface="Times New Roman" pitchFamily="18" charset="0"/>
              </a:rPr>
              <a:t>Ширење позитивне праксе и искуства између полицајаца који се овим проблемом баве</a:t>
            </a:r>
          </a:p>
          <a:p>
            <a:pPr marL="525780" indent="-457200">
              <a:buNone/>
            </a:pPr>
            <a:endParaRPr lang="sr-Cyrl-CS" sz="2000" dirty="0" smtClean="0">
              <a:latin typeface="Times New Roman" pitchFamily="18" charset="0"/>
              <a:cs typeface="Times New Roman" pitchFamily="18" charset="0"/>
            </a:endParaRPr>
          </a:p>
          <a:p>
            <a:pPr marL="525780" indent="-457200">
              <a:buNone/>
            </a:pPr>
            <a:endParaRPr lang="sr-Cyrl-CS" sz="2000" dirty="0" smtClean="0">
              <a:latin typeface="Times New Roman" pitchFamily="18" charset="0"/>
              <a:cs typeface="Times New Roman" pitchFamily="18" charset="0"/>
            </a:endParaRPr>
          </a:p>
          <a:p>
            <a:pPr marL="525780" indent="-457200">
              <a:buNone/>
            </a:pPr>
            <a:endParaRPr lang="sr-Cyrl-CS" sz="2000" dirty="0" smtClean="0">
              <a:latin typeface="Times New Roman" pitchFamily="18" charset="0"/>
              <a:cs typeface="Times New Roman" pitchFamily="18" charset="0"/>
            </a:endParaRPr>
          </a:p>
          <a:p>
            <a:pPr marL="525780" indent="-457200">
              <a:buFont typeface="+mj-lt"/>
              <a:buAutoNum type="arabicPeriod"/>
            </a:pPr>
            <a:endParaRPr lang="sr-Cyrl-CS" sz="2000" dirty="0" smtClean="0">
              <a:latin typeface="Times New Roman" pitchFamily="18" charset="0"/>
              <a:cs typeface="Times New Roman" pitchFamily="18" charset="0"/>
            </a:endParaRPr>
          </a:p>
          <a:p>
            <a:pPr>
              <a:buFont typeface="Arial" pitchFamily="34" charset="0"/>
              <a:buChar char="•"/>
            </a:pPr>
            <a:endParaRPr lang="en-US" sz="2000" dirty="0">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0"/>
            <a:ext cx="7772400" cy="914400"/>
          </a:xfrm>
        </p:spPr>
        <p:txBody>
          <a:bodyPr/>
          <a:lstStyle/>
          <a:p>
            <a:r>
              <a:rPr lang="sr-Cyrl-CS" i="1" dirty="0" smtClean="0">
                <a:latin typeface="Times New Roman" pitchFamily="18" charset="0"/>
                <a:cs typeface="Times New Roman" pitchFamily="18" charset="0"/>
              </a:rPr>
              <a:t>К</a:t>
            </a:r>
            <a:r>
              <a:rPr lang="sr-Cyrl-RS" i="1" dirty="0" smtClean="0">
                <a:latin typeface="Times New Roman" pitchFamily="18" charset="0"/>
                <a:cs typeface="Times New Roman" pitchFamily="18" charset="0"/>
              </a:rPr>
              <a:t>ратка тактичка упутства:</a:t>
            </a:r>
            <a:endParaRPr lang="en-US" i="1" dirty="0">
              <a:latin typeface="Times New Roman" pitchFamily="18" charset="0"/>
              <a:cs typeface="Times New Roman" pitchFamily="18" charset="0"/>
            </a:endParaRPr>
          </a:p>
        </p:txBody>
      </p:sp>
      <p:sp>
        <p:nvSpPr>
          <p:cNvPr id="8" name="Content Placeholder 7"/>
          <p:cNvSpPr>
            <a:spLocks noGrp="1"/>
          </p:cNvSpPr>
          <p:nvPr>
            <p:ph idx="1"/>
          </p:nvPr>
        </p:nvSpPr>
        <p:spPr>
          <a:xfrm>
            <a:off x="0" y="914400"/>
            <a:ext cx="9144000" cy="5943600"/>
          </a:xfrm>
        </p:spPr>
        <p:txBody>
          <a:bodyPr>
            <a:normAutofit/>
          </a:bodyPr>
          <a:lstStyle/>
          <a:p>
            <a:pPr marL="582930" indent="-514350">
              <a:buFont typeface="Wingdings" pitchFamily="2" charset="2"/>
              <a:buChar char="q"/>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репознавање трговаца дрогом</a:t>
            </a:r>
          </a:p>
          <a:p>
            <a:pPr marL="582930" indent="-514350">
              <a:buFont typeface="Wingdings" pitchFamily="2" charset="2"/>
              <a:buChar char="q"/>
            </a:pPr>
            <a:endParaRPr lang="sr-Cyrl-RS" sz="2000" dirty="0" smtClean="0">
              <a:latin typeface="Times New Roman" pitchFamily="18" charset="0"/>
              <a:cs typeface="Times New Roman" pitchFamily="18" charset="0"/>
            </a:endParaRPr>
          </a:p>
          <a:p>
            <a:pPr marL="582930" indent="-514350">
              <a:buNone/>
            </a:pPr>
            <a:r>
              <a:rPr lang="sr-Cyrl-CS" sz="2000" dirty="0" smtClean="0">
                <a:latin typeface="Times New Roman" pitchFamily="18" charset="0"/>
                <a:cs typeface="Times New Roman" pitchFamily="18" charset="0"/>
              </a:rPr>
              <a:t>М</a:t>
            </a:r>
            <a:r>
              <a:rPr lang="sr-Cyrl-RS" sz="2000" dirty="0" smtClean="0">
                <a:latin typeface="Times New Roman" pitchFamily="18" charset="0"/>
                <a:cs typeface="Times New Roman" pitchFamily="18" charset="0"/>
              </a:rPr>
              <a:t>ањи дилери:                                      Трговци на велико:</a:t>
            </a:r>
          </a:p>
          <a:p>
            <a:pPr marL="582930" indent="-514350">
              <a:buNone/>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сихичке промене                               ретко се распознају по спољњем изгледу</a:t>
            </a:r>
          </a:p>
          <a:p>
            <a:pPr marL="582930" indent="-514350">
              <a:buNone/>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ромене понашања                              или предмету које носе</a:t>
            </a:r>
          </a:p>
          <a:p>
            <a:pPr marL="582930" indent="-514350">
              <a:buNone/>
            </a:pPr>
            <a:r>
              <a:rPr lang="sr-Cyrl-CS" sz="2000" dirty="0" smtClean="0">
                <a:latin typeface="Times New Roman" pitchFamily="18" charset="0"/>
                <a:cs typeface="Times New Roman" pitchFamily="18" charset="0"/>
              </a:rPr>
              <a:t>Ф</a:t>
            </a:r>
            <a:r>
              <a:rPr lang="sr-Cyrl-RS" sz="2000" dirty="0" smtClean="0">
                <a:latin typeface="Times New Roman" pitchFamily="18" charset="0"/>
                <a:cs typeface="Times New Roman" pitchFamily="18" charset="0"/>
              </a:rPr>
              <a:t>изичке промене</a:t>
            </a:r>
          </a:p>
          <a:p>
            <a:pPr marL="582930" indent="-514350">
              <a:buFont typeface="Wingdings" pitchFamily="2" charset="2"/>
              <a:buChar char="q"/>
            </a:pPr>
            <a:r>
              <a:rPr lang="sr-Cyrl-CS" sz="2000" dirty="0" smtClean="0">
                <a:latin typeface="Times New Roman" pitchFamily="18" charset="0"/>
                <a:cs typeface="Times New Roman" pitchFamily="18" charset="0"/>
              </a:rPr>
              <a:t>И</a:t>
            </a:r>
            <a:r>
              <a:rPr lang="sr-Cyrl-RS" sz="2000" dirty="0" smtClean="0">
                <a:latin typeface="Times New Roman" pitchFamily="18" charset="0"/>
                <a:cs typeface="Times New Roman" pitchFamily="18" charset="0"/>
              </a:rPr>
              <a:t>ндикатори који указују да је реч о трговини дрогом:</a:t>
            </a:r>
          </a:p>
          <a:p>
            <a:pPr marL="582930" indent="-514350">
              <a:buFont typeface="Courier New" pitchFamily="49" charset="0"/>
              <a:buChar char="o"/>
            </a:pPr>
            <a:r>
              <a:rPr lang="sr-Cyrl-CS" sz="2000" dirty="0" smtClean="0">
                <a:latin typeface="Times New Roman" pitchFamily="18" charset="0"/>
                <a:cs typeface="Times New Roman" pitchFamily="18" charset="0"/>
              </a:rPr>
              <a:t>К</a:t>
            </a:r>
            <a:r>
              <a:rPr lang="sr-Cyrl-RS" sz="2000" dirty="0" smtClean="0">
                <a:latin typeface="Times New Roman" pitchFamily="18" charset="0"/>
                <a:cs typeface="Times New Roman" pitchFamily="18" charset="0"/>
              </a:rPr>
              <a:t>ључеви од поштанског сандучета</a:t>
            </a:r>
          </a:p>
          <a:p>
            <a:pPr marL="582930" indent="-514350">
              <a:buFont typeface="Courier New" pitchFamily="49" charset="0"/>
              <a:buChar char="o"/>
            </a:pPr>
            <a:r>
              <a:rPr lang="sr-Cyrl-CS" sz="2000" dirty="0" smtClean="0">
                <a:latin typeface="Times New Roman" pitchFamily="18" charset="0"/>
                <a:cs typeface="Times New Roman" pitchFamily="18" charset="0"/>
              </a:rPr>
              <a:t>Н</a:t>
            </a:r>
            <a:r>
              <a:rPr lang="sr-Cyrl-RS" sz="2000" dirty="0" smtClean="0">
                <a:latin typeface="Times New Roman" pitchFamily="18" charset="0"/>
                <a:cs typeface="Times New Roman" pitchFamily="18" charset="0"/>
              </a:rPr>
              <a:t>ошење прецизних вага,средстава за разређивање</a:t>
            </a:r>
          </a:p>
          <a:p>
            <a:pPr marL="582930" indent="-514350">
              <a:buFont typeface="Courier New" pitchFamily="49" charset="0"/>
              <a:buChar char="o"/>
            </a:pPr>
            <a:r>
              <a:rPr lang="sr-Cyrl-CS" sz="2000" dirty="0" smtClean="0">
                <a:latin typeface="Times New Roman" pitchFamily="18" charset="0"/>
                <a:cs typeface="Times New Roman" pitchFamily="18" charset="0"/>
              </a:rPr>
              <a:t>З</a:t>
            </a:r>
            <a:r>
              <a:rPr lang="sr-Cyrl-RS" sz="2000" dirty="0" smtClean="0">
                <a:latin typeface="Times New Roman" pitchFamily="18" charset="0"/>
                <a:cs typeface="Times New Roman" pitchFamily="18" charset="0"/>
              </a:rPr>
              <a:t>адржавање на местима окупљања наркомана иако се лице издваја по одећи</a:t>
            </a:r>
          </a:p>
          <a:p>
            <a:pPr marL="582930" indent="-514350">
              <a:buFont typeface="Courier New" pitchFamily="49" charset="0"/>
              <a:buChar char="o"/>
            </a:pPr>
            <a:r>
              <a:rPr lang="sr-Cyrl-CS" sz="2000" dirty="0" smtClean="0">
                <a:latin typeface="Times New Roman" pitchFamily="18" charset="0"/>
                <a:cs typeface="Times New Roman" pitchFamily="18" charset="0"/>
              </a:rPr>
              <a:t>Г</a:t>
            </a:r>
            <a:r>
              <a:rPr lang="sr-Cyrl-RS" sz="2000" dirty="0" smtClean="0">
                <a:latin typeface="Times New Roman" pitchFamily="18" charset="0"/>
                <a:cs typeface="Times New Roman" pitchFamily="18" charset="0"/>
              </a:rPr>
              <a:t>отов новац распоређен у делове</a:t>
            </a:r>
          </a:p>
          <a:p>
            <a:pPr marL="582930" indent="-514350">
              <a:buFont typeface="Courier New" pitchFamily="49" charset="0"/>
              <a:buChar char="o"/>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пискови са именима рег.зависника/дилера</a:t>
            </a:r>
          </a:p>
          <a:p>
            <a:pPr marL="582930" indent="-514350">
              <a:buFont typeface="Courier New" pitchFamily="49" charset="0"/>
              <a:buChar char="o"/>
            </a:pPr>
            <a:r>
              <a:rPr lang="sr-Cyrl-CS" sz="2000" dirty="0" smtClean="0">
                <a:latin typeface="Times New Roman" pitchFamily="18" charset="0"/>
                <a:cs typeface="Times New Roman" pitchFamily="18" charset="0"/>
              </a:rPr>
              <a:t>П</a:t>
            </a:r>
            <a:r>
              <a:rPr lang="sr-Cyrl-RS" sz="2000" dirty="0" smtClean="0">
                <a:latin typeface="Times New Roman" pitchFamily="18" charset="0"/>
                <a:cs typeface="Times New Roman" pitchFamily="18" charset="0"/>
              </a:rPr>
              <a:t>осед не мале количине дроге/пакетића са малим кол.дроге</a:t>
            </a:r>
          </a:p>
          <a:p>
            <a:pPr marL="582930" indent="-514350">
              <a:buFont typeface="Courier New" pitchFamily="49" charset="0"/>
              <a:buChar char="o"/>
            </a:pPr>
            <a:r>
              <a:rPr lang="sr-Cyrl-CS" sz="2000" dirty="0" smtClean="0">
                <a:latin typeface="Times New Roman" pitchFamily="18" charset="0"/>
                <a:cs typeface="Times New Roman" pitchFamily="18" charset="0"/>
              </a:rPr>
              <a:t>В</a:t>
            </a:r>
            <a:r>
              <a:rPr lang="sr-Cyrl-RS" sz="2000" dirty="0" smtClean="0">
                <a:latin typeface="Times New Roman" pitchFamily="18" charset="0"/>
                <a:cs typeface="Times New Roman" pitchFamily="18" charset="0"/>
              </a:rPr>
              <a:t>ишеструки контакт са истим особама </a:t>
            </a:r>
          </a:p>
          <a:p>
            <a:pPr marL="582930" indent="-514350">
              <a:buFont typeface="Courier New" pitchFamily="49" charset="0"/>
              <a:buChar char="o"/>
            </a:pPr>
            <a:r>
              <a:rPr lang="sr-Cyrl-CS" sz="2000" dirty="0" smtClean="0">
                <a:latin typeface="Times New Roman" pitchFamily="18" charset="0"/>
                <a:cs typeface="Times New Roman" pitchFamily="18" charset="0"/>
              </a:rPr>
              <a:t>С</a:t>
            </a:r>
            <a:r>
              <a:rPr lang="sr-Cyrl-RS" sz="2000" dirty="0" smtClean="0">
                <a:latin typeface="Times New Roman" pitchFamily="18" charset="0"/>
                <a:cs typeface="Times New Roman" pitchFamily="18" charset="0"/>
              </a:rPr>
              <a:t>умњиво понашање на релевантним местима и издојено паркирање возила</a:t>
            </a:r>
          </a:p>
          <a:p>
            <a:pPr marL="582930" indent="-514350">
              <a:buFont typeface="Courier New" pitchFamily="49" charset="0"/>
              <a:buChar char="o"/>
            </a:pPr>
            <a:endParaRPr lang="sr-Cyrl-RS" sz="2000" dirty="0" smtClean="0">
              <a:latin typeface="Times New Roman" pitchFamily="18" charset="0"/>
              <a:cs typeface="Times New Roman" pitchFamily="18" charset="0"/>
            </a:endParaRPr>
          </a:p>
          <a:p>
            <a:pPr marL="582930" indent="-514350">
              <a:buNone/>
            </a:pPr>
            <a:endParaRPr lang="sr-Cyrl-RS" sz="2000" dirty="0" smtClean="0">
              <a:latin typeface="Times New Roman" pitchFamily="18" charset="0"/>
              <a:cs typeface="Times New Roman" pitchFamily="18" charset="0"/>
            </a:endParaRPr>
          </a:p>
          <a:p>
            <a:pPr marL="582930" indent="-514350">
              <a:buFont typeface="Wingdings" pitchFamily="2" charset="2"/>
              <a:buChar char="q"/>
            </a:pPr>
            <a:endParaRPr lang="en-US" sz="2000" dirty="0">
              <a:latin typeface="Times New Roman" pitchFamily="18" charset="0"/>
              <a:cs typeface="Times New Roman" pitchFamily="18" charset="0"/>
            </a:endParaRPr>
          </a:p>
        </p:txBody>
      </p:sp>
      <p:sp>
        <p:nvSpPr>
          <p:cNvPr id="9" name="Down Arrow 8"/>
          <p:cNvSpPr/>
          <p:nvPr/>
        </p:nvSpPr>
        <p:spPr>
          <a:xfrm rot="1938997">
            <a:off x="1296120" y="1225136"/>
            <a:ext cx="205426" cy="6323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9517476">
            <a:off x="3911457" y="1214476"/>
            <a:ext cx="197722"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521</TotalTime>
  <Words>2109</Words>
  <Application>Microsoft Office PowerPoint</Application>
  <PresentationFormat>On-screen Show (4:3)</PresentationFormat>
  <Paragraphs>252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Metro</vt:lpstr>
      <vt:lpstr>Илегална трговина дрогом</vt:lpstr>
      <vt:lpstr>Основне карактеристике илегалне трговине дрогом</vt:lpstr>
      <vt:lpstr>PowerPoint Presentation</vt:lpstr>
      <vt:lpstr>Места сакривања дроге:</vt:lpstr>
      <vt:lpstr>Наркодилери у Србији су:незапослени,студенти,ђаци-до 30 год.          Дилери на велико који имају новац,руководе послом,сносе новчани ризик-на врху        “тркачи”/улични препродавци на мало-послови растурања и дистрибуције,сносе законске санкције улична паковања дроге-за продају дроге наркозависницима  1.херојин-пакетићи од станлиола,обични папир,најлон кесице 2.кокаин-пакетићи од станлиола,папир 3.ЛСД-беле пилуле,у праху у разним бојама капсула,раствор без воде 4.екстази-таблете разних боја са сличицама 5.растурање дрога-кафићи,станови,рејв-журке,рејв-дискотеке   </vt:lpstr>
      <vt:lpstr>Наркоманија и криминалитет</vt:lpstr>
      <vt:lpstr>Тактика и техника откривања илегалне трговине дроге</vt:lpstr>
      <vt:lpstr>Тактика и техника откривања илегалне трговине дроге</vt:lpstr>
      <vt:lpstr>Кратка тактичка упутства:</vt:lpstr>
      <vt:lpstr>Претрес:  </vt:lpstr>
      <vt:lpstr>Дрога и корупција</vt:lpstr>
      <vt:lpstr>Врсте опојних дрога</vt:lpstr>
      <vt:lpstr>Морфијум</vt:lpstr>
      <vt:lpstr>    Опијум</vt:lpstr>
      <vt:lpstr>Хероин </vt:lpstr>
      <vt:lpstr>  Марихуана</vt:lpstr>
      <vt:lpstr> Хашиш</vt:lpstr>
      <vt:lpstr>  Кокаин</vt:lpstr>
      <vt:lpstr> ЛСД</vt:lpstr>
      <vt:lpstr> Екстази </vt:lpstr>
      <vt:lpstr>Кривична дела у вези са опојним дрогама по законодавству Републике Србије</vt:lpstr>
      <vt:lpstr>Фазе у кријумчарењу опојних дрога</vt:lpstr>
      <vt:lpstr>Неовлашћена производња и стављање у промет опојних дрога (члан 246 КЗ РС)</vt:lpstr>
      <vt:lpstr>(5) Ако је дело из става 1. овог члана извршено од стране организоване криминалне групе, учинилац ће се казнити затвором од најмање десет година.  (6) Учинилац дела из става 1. до 5. овог члана који открије од кога набавља опојну дрогу може се ослободити од казне.  (7) Ко неовлашћено прави, набавља, поседује или даје на употребу опрему, материјал или супстанце за које зна да су намењене за производњу опојних дрога, казниће се затвором од  две до осам  година. (8) Опојне дроге и средства за њихову производњу и прераду одузеће се. </vt:lpstr>
      <vt:lpstr>   Неовлашћено држање опојних дрога ( члан 246а КЗ РС )   </vt:lpstr>
      <vt:lpstr>Омогућавање уживања опојних дрога ( члан 247 КЗ РС )</vt:lpstr>
      <vt:lpstr>Извори:</vt:lpstr>
      <vt:lpstr>Хвала на пажњи и гледању!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Илегална трговина дрогом</dc:title>
  <dc:creator>Korisnik</dc:creator>
  <cp:lastModifiedBy>Windows User</cp:lastModifiedBy>
  <cp:revision>65</cp:revision>
  <dcterms:created xsi:type="dcterms:W3CDTF">2020-05-12T18:03:18Z</dcterms:created>
  <dcterms:modified xsi:type="dcterms:W3CDTF">2020-05-21T09:20:45Z</dcterms:modified>
</cp:coreProperties>
</file>