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8" r:id="rId3"/>
    <p:sldId id="279" r:id="rId4"/>
    <p:sldId id="276" r:id="rId5"/>
    <p:sldId id="280" r:id="rId6"/>
    <p:sldId id="281" r:id="rId7"/>
    <p:sldId id="258" r:id="rId8"/>
    <p:sldId id="275" r:id="rId9"/>
    <p:sldId id="277" r:id="rId10"/>
    <p:sldId id="261" r:id="rId11"/>
    <p:sldId id="274" r:id="rId12"/>
    <p:sldId id="282" r:id="rId13"/>
    <p:sldId id="262" r:id="rId14"/>
    <p:sldId id="283" r:id="rId15"/>
    <p:sldId id="271" r:id="rId16"/>
    <p:sldId id="266" r:id="rId17"/>
    <p:sldId id="265" r:id="rId18"/>
    <p:sldId id="267" r:id="rId19"/>
    <p:sldId id="27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4660"/>
  </p:normalViewPr>
  <p:slideViewPr>
    <p:cSldViewPr>
      <p:cViewPr varScale="1">
        <p:scale>
          <a:sx n="66" d="100"/>
          <a:sy n="66" d="100"/>
        </p:scale>
        <p:origin x="-14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A655E-B354-44C6-9758-646949ECE1EC}"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A655E-B354-44C6-9758-646949ECE1EC}"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A655E-B354-44C6-9758-646949ECE1EC}"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A655E-B354-44C6-9758-646949ECE1EC}"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A655E-B354-44C6-9758-646949ECE1EC}"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A655E-B354-44C6-9758-646949ECE1EC}"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A655E-B354-44C6-9758-646949ECE1EC}"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A655E-B354-44C6-9758-646949ECE1EC}"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A655E-B354-44C6-9758-646949ECE1EC}"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A655E-B354-44C6-9758-646949ECE1EC}"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A655E-B354-44C6-9758-646949ECE1EC}"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26BEC-EDC2-4AA3-B0BF-01B7968E8476}" type="slidenum">
              <a:rPr lang="en-US" smtClean="0"/>
              <a:pPr/>
              <a:t>‹#›</a:t>
            </a:fld>
            <a:endParaRPr lang="en-US"/>
          </a:p>
        </p:txBody>
      </p:sp>
    </p:spTree>
  </p:cSld>
  <p:clrMapOvr>
    <a:masterClrMapping/>
  </p:clrMapOvr>
  <p:transition spd="slow" advTm="240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A655E-B354-44C6-9758-646949ECE1EC}" type="datetimeFigureOut">
              <a:rPr lang="en-US" smtClean="0"/>
              <a:pPr/>
              <a:t>5/21/2020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26BEC-EDC2-4AA3-B0BF-01B7968E84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40000">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alvationdata.com:81/detail?pid=3&amp;id=58&amp;cid=103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ternetworldstats.com/stats.htm" TargetMode="External"/><Relationship Id="rId2" Type="http://schemas.openxmlformats.org/officeDocument/2006/relationships/hyperlink" Target="https://blog.salvationdata.com/2019/12/20/news-customizable-forensic-lab-built-for-national-police-academy-and-national-cyber-and-crypto-agency-of-indones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internetworldstats.com/stats6.htm" TargetMode="External"/><Relationship Id="rId13" Type="http://schemas.openxmlformats.org/officeDocument/2006/relationships/hyperlink" Target="https://www.gfk.com/" TargetMode="External"/><Relationship Id="rId3" Type="http://schemas.openxmlformats.org/officeDocument/2006/relationships/hyperlink" Target="https://www.internetworldstats.com/stats3.htm" TargetMode="External"/><Relationship Id="rId7" Type="http://schemas.openxmlformats.org/officeDocument/2006/relationships/hyperlink" Target="https://www.internetworldstats.com/stats14.htm" TargetMode="External"/><Relationship Id="rId12" Type="http://schemas.openxmlformats.org/officeDocument/2006/relationships/hyperlink" Target="https://www.itu.int/" TargetMode="External"/><Relationship Id="rId2" Type="http://schemas.openxmlformats.org/officeDocument/2006/relationships/hyperlink" Target="https://www.internetworldstats.com/stats1.htm" TargetMode="External"/><Relationship Id="rId1" Type="http://schemas.openxmlformats.org/officeDocument/2006/relationships/slideLayout" Target="../slideLayouts/slideLayout2.xml"/><Relationship Id="rId6" Type="http://schemas.openxmlformats.org/officeDocument/2006/relationships/hyperlink" Target="https://www.internetworldstats.com/stats5.htm" TargetMode="External"/><Relationship Id="rId11" Type="http://schemas.openxmlformats.org/officeDocument/2006/relationships/hyperlink" Target="https://www.nielsen.com/us/en.html" TargetMode="External"/><Relationship Id="rId5" Type="http://schemas.openxmlformats.org/officeDocument/2006/relationships/hyperlink" Target="https://www.internetworldstats.com/stats2.htm" TargetMode="External"/><Relationship Id="rId15" Type="http://schemas.openxmlformats.org/officeDocument/2006/relationships/hyperlink" Target="https://www.internetworldstats.com/" TargetMode="External"/><Relationship Id="rId10" Type="http://schemas.openxmlformats.org/officeDocument/2006/relationships/hyperlink" Target="http://www.un.org/en/development/desa/population/" TargetMode="External"/><Relationship Id="rId4" Type="http://schemas.openxmlformats.org/officeDocument/2006/relationships/hyperlink" Target="https://www.internetworldstats.com/stats4.htm" TargetMode="External"/><Relationship Id="rId9" Type="http://schemas.openxmlformats.org/officeDocument/2006/relationships/hyperlink" Target="https://www.internetworldstats.com/list1.htm" TargetMode="External"/><Relationship Id="rId14" Type="http://schemas.openxmlformats.org/officeDocument/2006/relationships/hyperlink" Target="https://www.internetworldstats.com/surfing.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r>
              <a:rPr lang="sr-Cyrl-RS" sz="4000" dirty="0" smtClean="0">
                <a:solidFill>
                  <a:prstClr val="black"/>
                </a:solidFill>
                <a:latin typeface="Times New Roman" pitchFamily="18" charset="0"/>
                <a:cs typeface="Times New Roman" pitchFamily="18" charset="0"/>
              </a:rPr>
              <a:t>Универзитет </a:t>
            </a:r>
            <a:r>
              <a:rPr lang="sr-Cyrl-RS" sz="4000" dirty="0">
                <a:solidFill>
                  <a:prstClr val="black"/>
                </a:solidFill>
                <a:latin typeface="Times New Roman" pitchFamily="18" charset="0"/>
                <a:cs typeface="Times New Roman" pitchFamily="18" charset="0"/>
              </a:rPr>
              <a:t>у Крагујевцу</a:t>
            </a:r>
            <a:r>
              <a:rPr lang="sr-Latn-RS" sz="4000" dirty="0">
                <a:solidFill>
                  <a:prstClr val="black"/>
                </a:solidFill>
                <a:latin typeface="Times New Roman" pitchFamily="18" charset="0"/>
                <a:cs typeface="Times New Roman" pitchFamily="18" charset="0"/>
              </a:rPr>
              <a:t/>
            </a:r>
            <a:br>
              <a:rPr lang="sr-Latn-RS" sz="4000" dirty="0">
                <a:solidFill>
                  <a:prstClr val="black"/>
                </a:solidFill>
                <a:latin typeface="Times New Roman" pitchFamily="18" charset="0"/>
                <a:cs typeface="Times New Roman" pitchFamily="18" charset="0"/>
              </a:rPr>
            </a:br>
            <a:r>
              <a:rPr lang="sr-Cyrl-RS" sz="4000" dirty="0">
                <a:solidFill>
                  <a:prstClr val="black"/>
                </a:solidFill>
                <a:latin typeface="Times New Roman" pitchFamily="18" charset="0"/>
                <a:cs typeface="Times New Roman" pitchFamily="18" charset="0"/>
              </a:rPr>
              <a:t>Правни Факултет </a:t>
            </a:r>
            <a:r>
              <a:rPr lang="sr-Latn-RS" sz="4000" dirty="0">
                <a:solidFill>
                  <a:prstClr val="black"/>
                </a:solidFill>
                <a:latin typeface="Times New Roman" pitchFamily="18" charset="0"/>
                <a:cs typeface="Times New Roman" pitchFamily="18" charset="0"/>
              </a:rPr>
              <a:t/>
            </a:r>
            <a:br>
              <a:rPr lang="sr-Latn-RS" sz="4000" dirty="0">
                <a:solidFill>
                  <a:prstClr val="black"/>
                </a:solidFill>
                <a:latin typeface="Times New Roman" pitchFamily="18" charset="0"/>
                <a:cs typeface="Times New Roman" pitchFamily="18" charset="0"/>
              </a:rPr>
            </a:br>
            <a:r>
              <a:rPr lang="en-US" sz="4000" dirty="0" smtClean="0">
                <a:solidFill>
                  <a:prstClr val="black"/>
                </a:solidFill>
                <a:latin typeface="Times New Roman" pitchFamily="18" charset="0"/>
                <a:cs typeface="Times New Roman" pitchFamily="18" charset="0"/>
              </a:rPr>
              <a:t/>
            </a:r>
            <a:br>
              <a:rPr lang="en-US" sz="4000" dirty="0" smtClean="0">
                <a:solidFill>
                  <a:prstClr val="black"/>
                </a:solidFill>
                <a:latin typeface="Times New Roman" pitchFamily="18" charset="0"/>
                <a:cs typeface="Times New Roman" pitchFamily="18" charset="0"/>
              </a:rPr>
            </a:br>
            <a:r>
              <a:rPr lang="sr-Cyrl-RS" sz="4000" dirty="0" smtClean="0">
                <a:solidFill>
                  <a:prstClr val="black"/>
                </a:solidFill>
                <a:latin typeface="Times New Roman" pitchFamily="18" charset="0"/>
                <a:cs typeface="Times New Roman" pitchFamily="18" charset="0"/>
              </a:rPr>
              <a:t>Презентација </a:t>
            </a:r>
            <a:r>
              <a:rPr lang="sr-Cyrl-RS" sz="4000" dirty="0">
                <a:solidFill>
                  <a:prstClr val="black"/>
                </a:solidFill>
                <a:latin typeface="Times New Roman" pitchFamily="18" charset="0"/>
                <a:cs typeface="Times New Roman" pitchFamily="18" charset="0"/>
              </a:rPr>
              <a:t>из</a:t>
            </a:r>
            <a:br>
              <a:rPr lang="sr-Cyrl-RS" sz="4000" dirty="0">
                <a:solidFill>
                  <a:prstClr val="black"/>
                </a:solidFill>
                <a:latin typeface="Times New Roman" pitchFamily="18" charset="0"/>
                <a:cs typeface="Times New Roman" pitchFamily="18" charset="0"/>
              </a:rPr>
            </a:br>
            <a:r>
              <a:rPr lang="sr-Cyrl-RS" sz="4000" dirty="0">
                <a:solidFill>
                  <a:prstClr val="black"/>
                </a:solidFill>
                <a:latin typeface="Times New Roman" pitchFamily="18" charset="0"/>
                <a:cs typeface="Times New Roman" pitchFamily="18" charset="0"/>
              </a:rPr>
              <a:t>криминалистике </a:t>
            </a:r>
            <a:r>
              <a:rPr lang="sr-Latn-RS" sz="4000" dirty="0">
                <a:solidFill>
                  <a:prstClr val="black"/>
                </a:solidFill>
                <a:latin typeface="Times New Roman" pitchFamily="18" charset="0"/>
                <a:cs typeface="Times New Roman" pitchFamily="18" charset="0"/>
              </a:rPr>
              <a:t/>
            </a:r>
            <a:br>
              <a:rPr lang="sr-Latn-RS" sz="4000" dirty="0">
                <a:solidFill>
                  <a:prstClr val="black"/>
                </a:solidFill>
                <a:latin typeface="Times New Roman" pitchFamily="18" charset="0"/>
                <a:cs typeface="Times New Roman" pitchFamily="18" charset="0"/>
              </a:rPr>
            </a:br>
            <a:r>
              <a:rPr lang="sr-Latn-RS" sz="4000" dirty="0">
                <a:solidFill>
                  <a:prstClr val="black"/>
                </a:solidFill>
                <a:latin typeface="Times New Roman" pitchFamily="18" charset="0"/>
                <a:cs typeface="Times New Roman" pitchFamily="18" charset="0"/>
              </a:rPr>
              <a:t>TEMA:</a:t>
            </a:r>
            <a:r>
              <a:rPr lang="sr-Cyrl-RS" sz="4000" dirty="0">
                <a:solidFill>
                  <a:prstClr val="black"/>
                </a:solidFill>
                <a:latin typeface="Times New Roman" pitchFamily="18" charset="0"/>
                <a:cs typeface="Times New Roman" pitchFamily="18" charset="0"/>
              </a:rPr>
              <a:t>ДИГИТАЛНА ФОРЕНЗИКА</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4724400"/>
            <a:ext cx="8229600" cy="1828800"/>
          </a:xfrm>
        </p:spPr>
        <p:txBody>
          <a:bodyPr/>
          <a:lstStyle/>
          <a:p>
            <a:pPr marL="0" lvl="0" indent="0">
              <a:spcBef>
                <a:spcPts val="0"/>
              </a:spcBef>
              <a:buNone/>
            </a:pPr>
            <a:r>
              <a:rPr lang="sr-Cyrl-RS" sz="1800" dirty="0" smtClean="0">
                <a:solidFill>
                  <a:prstClr val="black"/>
                </a:solidFill>
                <a:latin typeface="Times New Roman" pitchFamily="18" charset="0"/>
                <a:cs typeface="Times New Roman" pitchFamily="18" charset="0"/>
              </a:rPr>
              <a:t>                                                                            </a:t>
            </a:r>
            <a:endParaRPr lang="sr-Cyrl-RS" sz="1800" dirty="0">
              <a:solidFill>
                <a:prstClr val="black"/>
              </a:solidFill>
              <a:latin typeface="Times New Roman" pitchFamily="18" charset="0"/>
              <a:cs typeface="Times New Roman" pitchFamily="18" charset="0"/>
            </a:endParaRPr>
          </a:p>
          <a:p>
            <a:pPr marL="0" lvl="0" indent="0">
              <a:spcBef>
                <a:spcPts val="0"/>
              </a:spcBef>
              <a:buNone/>
            </a:pPr>
            <a:r>
              <a:rPr lang="sr-Cyrl-RS" sz="1800" dirty="0">
                <a:solidFill>
                  <a:prstClr val="black"/>
                </a:solidFill>
                <a:latin typeface="Times New Roman" pitchFamily="18" charset="0"/>
                <a:cs typeface="Times New Roman" pitchFamily="18" charset="0"/>
              </a:rPr>
              <a:t>                                                                         </a:t>
            </a:r>
            <a:endParaRPr lang="sr-Cyrl-RS" sz="1800" dirty="0" smtClean="0">
              <a:solidFill>
                <a:prstClr val="black"/>
              </a:solidFill>
              <a:latin typeface="Times New Roman" pitchFamily="18" charset="0"/>
              <a:cs typeface="Times New Roman" pitchFamily="18" charset="0"/>
            </a:endParaRPr>
          </a:p>
          <a:p>
            <a:pPr marL="0" lvl="0" indent="0">
              <a:spcBef>
                <a:spcPts val="0"/>
              </a:spcBef>
              <a:buNone/>
            </a:pPr>
            <a:endParaRPr lang="sr-Cyrl-RS" sz="1800" dirty="0">
              <a:solidFill>
                <a:prstClr val="black"/>
              </a:solidFill>
              <a:latin typeface="Times New Roman" pitchFamily="18" charset="0"/>
              <a:cs typeface="Times New Roman" pitchFamily="18" charset="0"/>
            </a:endParaRPr>
          </a:p>
          <a:p>
            <a:pPr marL="0" lvl="0" indent="0" algn="r">
              <a:spcBef>
                <a:spcPts val="0"/>
              </a:spcBef>
              <a:buNone/>
            </a:pPr>
            <a:endParaRPr lang="sr-Cyrl-RS" sz="1800" dirty="0" smtClean="0">
              <a:solidFill>
                <a:prstClr val="black"/>
              </a:solidFill>
              <a:latin typeface="Times New Roman" pitchFamily="18" charset="0"/>
              <a:cs typeface="Times New Roman" pitchFamily="18" charset="0"/>
            </a:endParaRPr>
          </a:p>
          <a:p>
            <a:pPr marL="0" lvl="0" indent="0" algn="r">
              <a:spcBef>
                <a:spcPts val="0"/>
              </a:spcBef>
              <a:buNone/>
            </a:pPr>
            <a:r>
              <a:rPr lang="sr-Cyrl-RS" sz="18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Шифра презентације: </a:t>
            </a:r>
            <a:r>
              <a:rPr lang="sr-Cyrl-RS" sz="2400" b="1" dirty="0" smtClean="0">
                <a:solidFill>
                  <a:prstClr val="black"/>
                </a:solidFill>
                <a:latin typeface="Times New Roman" pitchFamily="18" charset="0"/>
                <a:cs typeface="Times New Roman" pitchFamily="18" charset="0"/>
              </a:rPr>
              <a:t>П1843</a:t>
            </a:r>
            <a:endParaRPr lang="sr-Cyrl-RS" sz="2000" b="1" dirty="0">
              <a:solidFill>
                <a:prstClr val="black"/>
              </a:solidFill>
              <a:latin typeface="Times New Roman" pitchFamily="18" charset="0"/>
              <a:cs typeface="Times New Roman" pitchFamily="18" charset="0"/>
            </a:endParaRPr>
          </a:p>
          <a:p>
            <a:endParaRPr lang="en-US" dirty="0"/>
          </a:p>
        </p:txBody>
      </p:sp>
      <p:sp>
        <p:nvSpPr>
          <p:cNvPr id="7" name="TextBox 6"/>
          <p:cNvSpPr txBox="1"/>
          <p:nvPr/>
        </p:nvSpPr>
        <p:spPr>
          <a:xfrm>
            <a:off x="2152650" y="6257835"/>
            <a:ext cx="4343400" cy="400110"/>
          </a:xfrm>
          <a:prstGeom prst="rect">
            <a:avLst/>
          </a:prstGeom>
          <a:noFill/>
        </p:spPr>
        <p:txBody>
          <a:bodyPr wrap="square" rtlCol="0">
            <a:spAutoFit/>
          </a:bodyPr>
          <a:lstStyle/>
          <a:p>
            <a:pPr algn="ctr"/>
            <a:r>
              <a:rPr lang="sr-Cyrl-RS" sz="2000" dirty="0" smtClean="0">
                <a:latin typeface="Times New Roman" pitchFamily="18" charset="0"/>
                <a:cs typeface="Times New Roman" pitchFamily="18" charset="0"/>
              </a:rPr>
              <a:t>Крагујевац,мај </a:t>
            </a:r>
            <a:r>
              <a:rPr lang="sr-Latn-RS" sz="2000" dirty="0" smtClean="0">
                <a:latin typeface="Times New Roman" pitchFamily="18" charset="0"/>
                <a:cs typeface="Times New Roman" pitchFamily="18" charset="0"/>
              </a:rPr>
              <a:t>20</a:t>
            </a:r>
            <a:r>
              <a:rPr lang="sr-Cyrl-RS" sz="2000" dirty="0" smtClean="0">
                <a:latin typeface="Times New Roman" pitchFamily="18" charset="0"/>
                <a:cs typeface="Times New Roman" pitchFamily="18" charset="0"/>
              </a:rPr>
              <a:t>20</a:t>
            </a:r>
            <a:r>
              <a:rPr lang="sr-Latn-R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05995963"/>
      </p:ext>
    </p:extLst>
  </p:cSld>
  <p:clrMapOvr>
    <a:masterClrMapping/>
  </p:clrMapOvr>
  <p:transition spd="slow" advTm="24000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Times New Roman" pitchFamily="18" charset="0"/>
                <a:cs typeface="Times New Roman" pitchFamily="18" charset="0"/>
              </a:rPr>
              <a:t>Форензички алати </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304800" y="1600200"/>
            <a:ext cx="8686800" cy="4525963"/>
          </a:xfrm>
        </p:spPr>
        <p:txBody>
          <a:bodyPr>
            <a:normAutofit fontScale="92500"/>
          </a:bodyPr>
          <a:lstStyle/>
          <a:p>
            <a:pPr>
              <a:buFont typeface="Wingdings" pitchFamily="2" charset="2"/>
              <a:buChar char="§"/>
            </a:pPr>
            <a:r>
              <a:rPr lang="sr-Cyrl-RS" sz="2400" dirty="0" smtClean="0">
                <a:latin typeface="Times New Roman" pitchFamily="18" charset="0"/>
                <a:cs typeface="Times New Roman" pitchFamily="18" charset="0"/>
              </a:rPr>
              <a:t>Форензички  алати  омогућавају повраћај и анализу</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избрисаних,скривених и привремених фајлова којима се не може приступити на уобичајан начин .</a:t>
            </a:r>
          </a:p>
          <a:p>
            <a:pPr>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Комплетан систем за прикупљање, анализу и прављење извештаја о доказима ,прихватљиви су  за суд као и за опоравак изгубљених података.</a:t>
            </a:r>
          </a:p>
          <a:p>
            <a:pPr>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Документовање и презентовање дигиталних доказа добијених из дигиталних извора за потребе реконструкције догађаја који је окарактерисан  као криминалан или као  помоћ да се предвиде неауторизоване акције  које прете да прекину планиране операције .</a:t>
            </a:r>
            <a:endParaRPr lang="sr-Latn-RS" sz="2400" dirty="0">
              <a:latin typeface="Times New Roman" pitchFamily="18" charset="0"/>
              <a:cs typeface="Times New Roman" pitchFamily="18" charset="0"/>
            </a:endParaRPr>
          </a:p>
        </p:txBody>
      </p:sp>
    </p:spTree>
  </p:cSld>
  <p:clrMapOvr>
    <a:masterClrMapping/>
  </p:clrMapOvr>
  <p:transition spd="slow" advTm="24000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Times New Roman" pitchFamily="18" charset="0"/>
                <a:cs typeface="Times New Roman" pitchFamily="18" charset="0"/>
              </a:rPr>
              <a:t>Подела форензичких алата</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10600" cy="4525963"/>
          </a:xfrm>
        </p:spPr>
        <p:txBody>
          <a:bodyPr>
            <a:normAutofit/>
          </a:bodyPr>
          <a:lstStyle/>
          <a:p>
            <a:pPr>
              <a:buFont typeface="Wingdings" pitchFamily="2" charset="2"/>
              <a:buChar char="§"/>
            </a:pPr>
            <a:r>
              <a:rPr lang="sr-Cyrl-RS" sz="2400" dirty="0" smtClean="0">
                <a:latin typeface="Times New Roman" pitchFamily="18" charset="0"/>
                <a:cs typeface="Times New Roman" pitchFamily="18" charset="0"/>
              </a:rPr>
              <a:t>Према начину имплементације  деле се на</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 Хардверске алате, </a:t>
            </a:r>
          </a:p>
          <a:p>
            <a:pPr>
              <a:buFont typeface="Wingdings" pitchFamily="2" charset="2"/>
              <a:buChar char="§"/>
            </a:pPr>
            <a:r>
              <a:rPr lang="sr-Cyrl-RS" sz="2400" dirty="0" smtClean="0">
                <a:latin typeface="Times New Roman" pitchFamily="18" charset="0"/>
                <a:cs typeface="Times New Roman" pitchFamily="18" charset="0"/>
              </a:rPr>
              <a:t>Програмске(софтверске алате ).</a:t>
            </a:r>
          </a:p>
          <a:p>
            <a:pPr>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Према области употребе </a:t>
            </a:r>
            <a:r>
              <a:rPr lang="en-US" sz="2400" dirty="0" smtClean="0">
                <a:latin typeface="Times New Roman" pitchFamily="18" charset="0"/>
                <a:cs typeface="Times New Roman" pitchFamily="18" charset="0"/>
              </a:rPr>
              <a:t>:</a:t>
            </a:r>
          </a:p>
          <a:p>
            <a:pPr>
              <a:buFont typeface="Wingdings" pitchFamily="2" charset="2"/>
              <a:buChar char="§"/>
            </a:pPr>
            <a:r>
              <a:rPr lang="sr-Cyrl-RS" sz="2400" dirty="0" smtClean="0">
                <a:latin typeface="Times New Roman" pitchFamily="18" charset="0"/>
                <a:cs typeface="Times New Roman" pitchFamily="18" charset="0"/>
              </a:rPr>
              <a:t>Алати за форензику рачунарске мреже,</a:t>
            </a:r>
          </a:p>
          <a:p>
            <a:pPr>
              <a:buFont typeface="Wingdings" pitchFamily="2" charset="2"/>
              <a:buChar char="§"/>
            </a:pPr>
            <a:r>
              <a:rPr lang="sr-Cyrl-RS" sz="2400" dirty="0" smtClean="0">
                <a:latin typeface="Times New Roman" pitchFamily="18" charset="0"/>
                <a:cs typeface="Times New Roman" pitchFamily="18" charset="0"/>
              </a:rPr>
              <a:t>Алати за форензику рачунарског сиситема, </a:t>
            </a:r>
          </a:p>
          <a:p>
            <a:pPr>
              <a:buFont typeface="Wingdings" pitchFamily="2" charset="2"/>
              <a:buChar char="§"/>
            </a:pPr>
            <a:r>
              <a:rPr lang="sr-Cyrl-RS" sz="2400" dirty="0" smtClean="0">
                <a:latin typeface="Times New Roman" pitchFamily="18" charset="0"/>
                <a:cs typeface="Times New Roman" pitchFamily="18" charset="0"/>
              </a:rPr>
              <a:t>Алате за анализу других дигиталних уређаја</a:t>
            </a:r>
          </a:p>
          <a:p>
            <a:pPr marL="0" indent="0">
              <a:buNone/>
            </a:pPr>
            <a:r>
              <a:rPr lang="sr-Cyrl-RS" sz="2400" dirty="0" smtClean="0">
                <a:latin typeface="Times New Roman" pitchFamily="18" charset="0"/>
                <a:cs typeface="Times New Roman" pitchFamily="18" charset="0"/>
              </a:rPr>
              <a:t>      (мобилних телефона итд.),</a:t>
            </a:r>
          </a:p>
          <a:p>
            <a:pPr>
              <a:buFont typeface="Wingdings" pitchFamily="2" charset="2"/>
              <a:buChar char="§"/>
            </a:pPr>
            <a:r>
              <a:rPr lang="sr-Cyrl-RS" sz="2400" dirty="0" smtClean="0">
                <a:latin typeface="Times New Roman" pitchFamily="18" charset="0"/>
                <a:cs typeface="Times New Roman" pitchFamily="18" charset="0"/>
              </a:rPr>
              <a:t>Алате за форензику софтвера (малициозних кодова).</a:t>
            </a:r>
          </a:p>
          <a:p>
            <a:pPr marL="0" indent="0">
              <a:buNone/>
            </a:pPr>
            <a:endParaRPr lang="sr-Cyrl-RS" sz="2400" dirty="0" smtClean="0">
              <a:latin typeface="Times New Roman" pitchFamily="18" charset="0"/>
              <a:cs typeface="Times New Roman" pitchFamily="18" charset="0"/>
            </a:endParaRPr>
          </a:p>
          <a:p>
            <a:pPr marL="0" indent="0">
              <a:buNone/>
            </a:pPr>
            <a:endParaRPr lang="en-US" dirty="0" smtClean="0"/>
          </a:p>
          <a:p>
            <a:pPr marL="0" indent="0">
              <a:buNone/>
            </a:pPr>
            <a:endParaRPr lang="sr-Cyrl-RS" dirty="0" smtClean="0"/>
          </a:p>
          <a:p>
            <a:pPr marL="0" indent="0">
              <a:buNone/>
            </a:pPr>
            <a:endParaRPr lang="sr-Cyrl-RS"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991" y="2015245"/>
            <a:ext cx="2996009" cy="171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680187"/>
      </p:ext>
    </p:extLst>
  </p:cSld>
  <p:clrMapOvr>
    <a:masterClrMapping/>
  </p:clrMapOvr>
  <p:transition spd="slow" advTm="24000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
            </a:pPr>
            <a:r>
              <a:rPr lang="sr-Cyrl-RS" sz="2400" dirty="0" smtClean="0">
                <a:latin typeface="Times New Roman" pitchFamily="18" charset="0"/>
                <a:cs typeface="Times New Roman" pitchFamily="18" charset="0"/>
              </a:rPr>
              <a:t>Програмске алате :</a:t>
            </a:r>
          </a:p>
          <a:p>
            <a:pPr marL="457200" indent="-457200">
              <a:buFont typeface="+mj-lt"/>
              <a:buAutoNum type="arabicPeriod"/>
            </a:pPr>
            <a:r>
              <a:rPr lang="sr-Cyrl-RS" sz="2400" dirty="0" smtClean="0">
                <a:latin typeface="Times New Roman" pitchFamily="18" charset="0"/>
                <a:cs typeface="Times New Roman" pitchFamily="18" charset="0"/>
              </a:rPr>
              <a:t>Отвореног кода</a:t>
            </a:r>
            <a:r>
              <a:rPr lang="en-US" sz="2400" dirty="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p>
          <a:p>
            <a:pPr marL="457200" indent="-457200">
              <a:buFont typeface="+mj-lt"/>
              <a:buAutoNum type="arabicPeriod"/>
            </a:pPr>
            <a:r>
              <a:rPr lang="sr-Cyrl-RS" sz="2400" dirty="0" smtClean="0">
                <a:latin typeface="Times New Roman" pitchFamily="18" charset="0"/>
                <a:cs typeface="Times New Roman" pitchFamily="18" charset="0"/>
              </a:rPr>
              <a:t>Лиценциране програмске алате </a:t>
            </a:r>
            <a:r>
              <a:rPr lang="en-US" sz="2400" dirty="0" smtClean="0">
                <a:latin typeface="Times New Roman" pitchFamily="18" charset="0"/>
                <a:cs typeface="Times New Roman" pitchFamily="18" charset="0"/>
              </a:rPr>
              <a:t>;</a:t>
            </a:r>
          </a:p>
          <a:p>
            <a:pPr>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Према платформи на којој раде </a:t>
            </a:r>
            <a:r>
              <a:rPr lang="en-US" sz="2400" dirty="0" smtClean="0">
                <a:latin typeface="Times New Roman" pitchFamily="18" charset="0"/>
                <a:cs typeface="Times New Roman" pitchFamily="18" charset="0"/>
              </a:rPr>
              <a:t>:</a:t>
            </a:r>
          </a:p>
          <a:p>
            <a:pPr marL="457200" indent="-457200">
              <a:buFont typeface="+mj-lt"/>
              <a:buAutoNum type="arabicPeriod"/>
            </a:pPr>
            <a:r>
              <a:rPr lang="sr-Cyrl-RS" sz="2400" dirty="0" smtClean="0">
                <a:latin typeface="Times New Roman" pitchFamily="18" charset="0"/>
                <a:cs typeface="Times New Roman" pitchFamily="18" charset="0"/>
              </a:rPr>
              <a:t>Алате које раде на </a:t>
            </a:r>
            <a:r>
              <a:rPr lang="en-US" sz="2400" dirty="0" smtClean="0">
                <a:latin typeface="Times New Roman" pitchFamily="18" charset="0"/>
                <a:cs typeface="Times New Roman" pitchFamily="18" charset="0"/>
              </a:rPr>
              <a:t>Windows </a:t>
            </a:r>
            <a:r>
              <a:rPr lang="sr-Cyrl-RS" sz="2400" dirty="0" smtClean="0">
                <a:latin typeface="Times New Roman" pitchFamily="18" charset="0"/>
                <a:cs typeface="Times New Roman" pitchFamily="18" charset="0"/>
              </a:rPr>
              <a:t>платформи </a:t>
            </a:r>
            <a:r>
              <a:rPr lang="en-US" sz="2400" dirty="0" smtClean="0">
                <a:latin typeface="Times New Roman" pitchFamily="18" charset="0"/>
                <a:cs typeface="Times New Roman" pitchFamily="18" charset="0"/>
              </a:rPr>
              <a:t>;</a:t>
            </a:r>
          </a:p>
          <a:p>
            <a:pPr marL="457200" indent="-457200">
              <a:buFont typeface="+mj-lt"/>
              <a:buAutoNum type="arabicPeriod"/>
            </a:pPr>
            <a:r>
              <a:rPr lang="sr-Cyrl-RS" sz="2400" dirty="0" smtClean="0">
                <a:latin typeface="Times New Roman" pitchFamily="18" charset="0"/>
                <a:cs typeface="Times New Roman" pitchFamily="18" charset="0"/>
              </a:rPr>
              <a:t>Алате које раде на </a:t>
            </a:r>
            <a:r>
              <a:rPr lang="en-US" sz="2400" dirty="0" smtClean="0">
                <a:latin typeface="Times New Roman" pitchFamily="18" charset="0"/>
                <a:cs typeface="Times New Roman" pitchFamily="18" charset="0"/>
              </a:rPr>
              <a:t>Linux </a:t>
            </a:r>
            <a:r>
              <a:rPr lang="sr-Cyrl-RS" sz="2400" dirty="0" smtClean="0">
                <a:latin typeface="Times New Roman" pitchFamily="18" charset="0"/>
                <a:cs typeface="Times New Roman" pitchFamily="18" charset="0"/>
              </a:rPr>
              <a:t>и другим платформама.</a:t>
            </a:r>
            <a:endParaRPr lang="en-US" sz="24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038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72025"/>
            <a:ext cx="32480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914400"/>
            <a:ext cx="28289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510959"/>
      </p:ext>
    </p:extLst>
  </p:cSld>
  <p:clrMapOvr>
    <a:masterClrMapping/>
  </p:clrMapOvr>
  <p:transition spd="slow" advTm="24000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r-Cyrl-RS" dirty="0" smtClean="0">
                <a:latin typeface="Times New Roman" pitchFamily="18" charset="0"/>
                <a:cs typeface="Times New Roman" pitchFamily="18" charset="0"/>
              </a:rPr>
              <a:t>Према фази процеса који обављају у форензичкој истрази </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457200" y="2057400"/>
            <a:ext cx="8229600" cy="4525963"/>
          </a:xfrm>
        </p:spPr>
        <p:txBody>
          <a:bodyPr>
            <a:normAutofit/>
          </a:bodyPr>
          <a:lstStyle/>
          <a:p>
            <a:pPr>
              <a:buFont typeface="Wingdings" pitchFamily="2" charset="2"/>
              <a:buChar char="§"/>
            </a:pPr>
            <a:r>
              <a:rPr lang="sr-Cyrl-RS" sz="2400" dirty="0" smtClean="0">
                <a:latin typeface="Times New Roman" pitchFamily="18" charset="0"/>
                <a:cs typeface="Times New Roman" pitchFamily="18" charset="0"/>
              </a:rPr>
              <a:t>Алате за прављење стерилних медијума </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Алате за прављење физичке копије чврстог диска </a:t>
            </a:r>
            <a:r>
              <a:rPr lang="en-US" sz="2400" dirty="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Алате за опоравак података</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p>
          <a:p>
            <a:pPr>
              <a:buFont typeface="Wingdings" pitchFamily="2" charset="2"/>
              <a:buChar char="§"/>
            </a:pPr>
            <a:r>
              <a:rPr lang="sr-Cyrl-RS" sz="2400" dirty="0" smtClean="0">
                <a:latin typeface="Times New Roman" pitchFamily="18" charset="0"/>
                <a:cs typeface="Times New Roman" pitchFamily="18" charset="0"/>
              </a:rPr>
              <a:t>Алате за дешифровање подака (разбијање шифара)</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Алате за анализу дигиталног материјала</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p>
          <a:p>
            <a:pPr>
              <a:buFont typeface="Wingdings" pitchFamily="2" charset="2"/>
              <a:buChar char="§"/>
            </a:pPr>
            <a:r>
              <a:rPr lang="sr-Cyrl-RS" sz="2400" dirty="0" smtClean="0">
                <a:latin typeface="Times New Roman" pitchFamily="18" charset="0"/>
                <a:cs typeface="Times New Roman" pitchFamily="18" charset="0"/>
              </a:rPr>
              <a:t>Алате за документовање</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ransition spd="slow" advTm="240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0"/>
            <a:ext cx="9144000" cy="2362200"/>
          </a:xfrm>
        </p:spPr>
        <p:txBody>
          <a:bodyPr>
            <a:normAutofit/>
          </a:bodyPr>
          <a:lstStyle/>
          <a:p>
            <a:pPr algn="l"/>
            <a:r>
              <a:rPr lang="sr-Cyrl-RS" sz="2000" dirty="0" smtClean="0">
                <a:latin typeface="Times New Roman" pitchFamily="18" charset="0"/>
                <a:cs typeface="Times New Roman" pitchFamily="18" charset="0"/>
              </a:rPr>
              <a:t>Дигитално форензичка  лабораторија  у  Индонезији  израђена од стране кинске компаније </a:t>
            </a:r>
            <a:r>
              <a:rPr lang="en-US" sz="2000" dirty="0" err="1" smtClean="0">
                <a:latin typeface="Times New Roman" pitchFamily="18" charset="0"/>
                <a:cs typeface="Times New Roman" pitchFamily="18" charset="0"/>
              </a:rPr>
              <a:t>SalvationDATA</a:t>
            </a:r>
            <a:r>
              <a:rPr lang="en-US" sz="2000" dirty="0" smtClean="0">
                <a:latin typeface="Times New Roman" pitchFamily="18" charset="0"/>
                <a:cs typeface="Times New Roman" pitchFamily="18" charset="0"/>
              </a:rPr>
              <a:t> </a:t>
            </a:r>
            <a:r>
              <a:rPr lang="sr-Cyrl-RS" sz="2000" dirty="0" smtClean="0">
                <a:latin typeface="Times New Roman" pitchFamily="18" charset="0"/>
                <a:cs typeface="Times New Roman" pitchFamily="18" charset="0"/>
              </a:rPr>
              <a:t> то је лабораторија за националну полицијску академију и националну агенцију за </a:t>
            </a:r>
            <a:r>
              <a:rPr lang="en-US" sz="2000" dirty="0" smtClean="0">
                <a:latin typeface="Times New Roman" pitchFamily="18" charset="0"/>
                <a:cs typeface="Times New Roman" pitchFamily="18" charset="0"/>
              </a:rPr>
              <a:t>cyber </a:t>
            </a:r>
            <a:r>
              <a:rPr lang="sr-Cyrl-RS" sz="2000" dirty="0" smtClean="0">
                <a:latin typeface="Times New Roman" pitchFamily="18" charset="0"/>
                <a:cs typeface="Times New Roman" pitchFamily="18" charset="0"/>
              </a:rPr>
              <a:t>и криптовалуте у Индонезији .Ова компанија је у 2019.  изградила преко 30 дигиталних лабораторија за форензику за кориснике закона  широм света . </a:t>
            </a:r>
            <a:r>
              <a:rPr lang="en-US" sz="2000" dirty="0" smtClean="0">
                <a:hlinkClick r:id="rId2"/>
              </a:rPr>
              <a:t> </a:t>
            </a:r>
            <a:endParaRPr lang="en-US" sz="2000" dirty="0">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336523"/>
      </p:ext>
    </p:extLst>
  </p:cSld>
  <p:clrMapOvr>
    <a:masterClrMapping/>
  </p:clrMapOvr>
  <p:transition spd="slow" advTm="24000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900" dirty="0" smtClean="0">
                <a:latin typeface="Times New Roman" pitchFamily="18" charset="0"/>
                <a:cs typeface="Times New Roman" pitchFamily="18" charset="0"/>
              </a:rPr>
              <a:t>Примери </a:t>
            </a:r>
            <a:r>
              <a:rPr lang="sr-Cyrl-RS" dirty="0" smtClean="0">
                <a:latin typeface="Times New Roman" pitchFamily="18" charset="0"/>
                <a:cs typeface="Times New Roman" pitchFamily="18" charset="0"/>
              </a:rPr>
              <a:t/>
            </a:r>
            <a:br>
              <a:rPr lang="sr-Cyrl-R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82000" cy="4525963"/>
          </a:xfrm>
        </p:spPr>
        <p:txBody>
          <a:bodyPr>
            <a:normAutofit/>
          </a:bodyPr>
          <a:lstStyle/>
          <a:p>
            <a:pPr>
              <a:buFont typeface="Wingdings" pitchFamily="2" charset="2"/>
              <a:buChar char="§"/>
            </a:pPr>
            <a:r>
              <a:rPr lang="ru-RU" sz="2400" dirty="0">
                <a:latin typeface="Times New Roman" pitchFamily="18" charset="0"/>
                <a:cs typeface="Times New Roman" pitchFamily="18" charset="0"/>
              </a:rPr>
              <a:t>Колико је </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модерни </a:t>
            </a:r>
            <a:r>
              <a:rPr lang="ru-RU" sz="2400" b="1" dirty="0">
                <a:latin typeface="Times New Roman" pitchFamily="18" charset="0"/>
                <a:cs typeface="Times New Roman" pitchFamily="18" charset="0"/>
              </a:rPr>
              <a:t>високотехнолошки </a:t>
            </a:r>
            <a:r>
              <a:rPr lang="ru-RU" sz="2400" b="1" dirty="0" smtClean="0">
                <a:latin typeface="Times New Roman" pitchFamily="18" charset="0"/>
                <a:cs typeface="Times New Roman" pitchFamily="18" charset="0"/>
              </a:rPr>
              <a:t>криминал </a:t>
            </a:r>
            <a:r>
              <a:rPr lang="ru-RU" sz="2400" dirty="0" smtClean="0">
                <a:latin typeface="Times New Roman" pitchFamily="18" charset="0"/>
                <a:cs typeface="Times New Roman" pitchFamily="18" charset="0"/>
              </a:rPr>
              <a:t>опасан</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може </a:t>
            </a:r>
            <a:r>
              <a:rPr lang="ru-RU" sz="2400" dirty="0">
                <a:latin typeface="Times New Roman" pitchFamily="18" charset="0"/>
                <a:cs typeface="Times New Roman" pitchFamily="18" charset="0"/>
              </a:rPr>
              <a:t>се видети из напада који се десио у фебруару 2007. године, када је симултано нападнуто, са циљем потпуног онеспособљавања, шест од тринаест тзв.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root </a:t>
            </a:r>
            <a:r>
              <a:rPr lang="en-US" sz="2400" dirty="0" err="1" smtClean="0">
                <a:latin typeface="Times New Roman" pitchFamily="18" charset="0"/>
                <a:cs typeface="Times New Roman" pitchFamily="18" charset="0"/>
              </a:rPr>
              <a:t>servera</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на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Intenetu</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Да су успели у својој намери, </a:t>
            </a:r>
            <a:r>
              <a:rPr lang="en-US" sz="2400" dirty="0" smtClean="0">
                <a:latin typeface="Times New Roman" pitchFamily="18" charset="0"/>
                <a:cs typeface="Times New Roman" pitchFamily="18" charset="0"/>
              </a:rPr>
              <a:t>Internet </a:t>
            </a:r>
            <a:r>
              <a:rPr lang="ru-RU" sz="2400" dirty="0" smtClean="0">
                <a:latin typeface="Times New Roman" pitchFamily="18" charset="0"/>
                <a:cs typeface="Times New Roman" pitchFamily="18" charset="0"/>
              </a:rPr>
              <a:t>би </a:t>
            </a:r>
            <a:r>
              <a:rPr lang="ru-RU" sz="2400" dirty="0">
                <a:latin typeface="Times New Roman" pitchFamily="18" charset="0"/>
                <a:cs typeface="Times New Roman" pitchFamily="18" charset="0"/>
              </a:rPr>
              <a:t>као такав у потпуности престао да функционише. На срећу, само су два сервера претрпела </a:t>
            </a:r>
            <a:r>
              <a:rPr lang="ru-RU" sz="2400" dirty="0" smtClean="0">
                <a:latin typeface="Times New Roman" pitchFamily="18" charset="0"/>
                <a:cs typeface="Times New Roman" pitchFamily="18" charset="0"/>
              </a:rPr>
              <a:t>зна</a:t>
            </a:r>
            <a:r>
              <a:rPr lang="sr-Cyrl-RS" sz="2400" dirty="0">
                <a:latin typeface="Times New Roman" pitchFamily="18" charset="0"/>
                <a:cs typeface="Times New Roman" pitchFamily="18" charset="0"/>
              </a:rPr>
              <a:t>ч</a:t>
            </a:r>
            <a:r>
              <a:rPr lang="ru-RU" sz="2400" dirty="0" smtClean="0">
                <a:latin typeface="Times New Roman" pitchFamily="18" charset="0"/>
                <a:cs typeface="Times New Roman" pitchFamily="18" charset="0"/>
              </a:rPr>
              <a:t>ајније</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последице</a:t>
            </a:r>
            <a:r>
              <a:rPr lang="ru-RU" sz="2400" dirty="0">
                <a:latin typeface="Times New Roman" pitchFamily="18" charset="0"/>
                <a:cs typeface="Times New Roman" pitchFamily="18" charset="0"/>
              </a:rPr>
              <a:t>.</a:t>
            </a:r>
            <a:endParaRPr lang="sr-Latn-RS" sz="2400" dirty="0" smtClean="0">
              <a:latin typeface="Times New Roman" pitchFamily="18" charset="0"/>
              <a:cs typeface="Times New Roman" pitchFamily="18" charset="0"/>
            </a:endParaRPr>
          </a:p>
          <a:p>
            <a:pPr marL="457200" indent="-457200"/>
            <a:endParaRPr lang="sr-Latn-RS" sz="2400" dirty="0" smtClean="0">
              <a:latin typeface="Times New Roman" pitchFamily="18" charset="0"/>
              <a:cs typeface="Times New Roman" pitchFamily="18" charset="0"/>
            </a:endParaRPr>
          </a:p>
        </p:txBody>
      </p:sp>
    </p:spTree>
  </p:cSld>
  <p:clrMapOvr>
    <a:masterClrMapping/>
  </p:clrMapOvr>
  <p:transition spd="slow" advTm="24000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sr-Latn-RS" dirty="0" smtClean="0">
                <a:latin typeface="Times New Roman" pitchFamily="18" charset="0"/>
                <a:cs typeface="Times New Roman" pitchFamily="18" charset="0"/>
              </a:rPr>
              <a:t/>
            </a:r>
            <a:br>
              <a:rPr lang="sr-Latn-RS" dirty="0" smtClean="0">
                <a:latin typeface="Times New Roman" pitchFamily="18" charset="0"/>
                <a:cs typeface="Times New Roman" pitchFamily="18" charset="0"/>
              </a:rPr>
            </a:br>
            <a:r>
              <a:rPr lang="sr-Latn-RS" sz="2800" dirty="0">
                <a:latin typeface="Times New Roman" pitchFamily="18" charset="0"/>
                <a:cs typeface="Times New Roman" pitchFamily="18" charset="0"/>
              </a:rPr>
              <a:t/>
            </a:r>
            <a:br>
              <a:rPr lang="sr-Latn-RS" sz="28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219200"/>
            <a:ext cx="8229600" cy="5334000"/>
          </a:xfrm>
        </p:spPr>
        <p:txBody>
          <a:bodyPr>
            <a:normAutofit fontScale="92500" lnSpcReduction="20000"/>
          </a:bodyPr>
          <a:lstStyle/>
          <a:p>
            <a:pPr>
              <a:buFont typeface="Wingdings" pitchFamily="2" charset="2"/>
              <a:buChar char="§"/>
            </a:pPr>
            <a:r>
              <a:rPr lang="ru-RU" sz="2200" dirty="0">
                <a:latin typeface="Times New Roman" pitchFamily="18" charset="0"/>
                <a:cs typeface="Times New Roman" pitchFamily="18" charset="0"/>
              </a:rPr>
              <a:t>Преваре које се односе на банкомате остварују се употребом </a:t>
            </a:r>
            <a:r>
              <a:rPr lang="ru-RU" sz="2200" dirty="0" smtClean="0">
                <a:latin typeface="Times New Roman" pitchFamily="18" charset="0"/>
                <a:cs typeface="Times New Roman" pitchFamily="18" charset="0"/>
              </a:rPr>
              <a:t>лажних </a:t>
            </a:r>
            <a:r>
              <a:rPr lang="ru-RU" sz="2200" dirty="0">
                <a:latin typeface="Times New Roman" pitchFamily="18" charset="0"/>
                <a:cs typeface="Times New Roman" pitchFamily="18" charset="0"/>
              </a:rPr>
              <a:t>маски или Либанских клопки које се монтирају на отвор </a:t>
            </a:r>
            <a:r>
              <a:rPr lang="ru-RU" sz="2200" dirty="0" smtClean="0">
                <a:latin typeface="Times New Roman" pitchFamily="18" charset="0"/>
                <a:cs typeface="Times New Roman" pitchFamily="18" charset="0"/>
              </a:rPr>
              <a:t> банкомат</a:t>
            </a:r>
            <a:r>
              <a:rPr lang="sr-Cyrl-RS" sz="2200" dirty="0" smtClean="0">
                <a:latin typeface="Times New Roman" pitchFamily="18" charset="0"/>
                <a:cs typeface="Times New Roman" pitchFamily="18" charset="0"/>
              </a:rPr>
              <a:t>а</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у који улази картица са специјалним штипаљкама у истој боји као и аутомат. Када корисник убаци своју картицу да подигне новац, она не улази у аутомат већ упада у ту штипаљку.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pPr>
              <a:buFont typeface="Wingdings" pitchFamily="2" charset="2"/>
              <a:buChar char="§"/>
            </a:pPr>
            <a:r>
              <a:rPr lang="ru-RU" sz="2200" dirty="0" smtClean="0">
                <a:latin typeface="Times New Roman" pitchFamily="18" charset="0"/>
                <a:cs typeface="Times New Roman" pitchFamily="18" charset="0"/>
              </a:rPr>
              <a:t>Пошто </a:t>
            </a:r>
            <a:r>
              <a:rPr lang="ru-RU" sz="2200" dirty="0">
                <a:latin typeface="Times New Roman" pitchFamily="18" charset="0"/>
                <a:cs typeface="Times New Roman" pitchFamily="18" charset="0"/>
              </a:rPr>
              <a:t>аутомат не региструје картицу, корисник не успева да подигне новац али ни да извади картицу. У том моменту кориснику прилази један </a:t>
            </a:r>
            <a:r>
              <a:rPr lang="ru-RU" sz="2200" dirty="0" smtClean="0">
                <a:latin typeface="Times New Roman" pitchFamily="18" charset="0"/>
                <a:cs typeface="Times New Roman" pitchFamily="18" charset="0"/>
              </a:rPr>
              <a:t>грађанин </a:t>
            </a:r>
            <a:r>
              <a:rPr lang="ru-RU" sz="2200" dirty="0">
                <a:latin typeface="Times New Roman" pitchFamily="18" charset="0"/>
                <a:cs typeface="Times New Roman" pitchFamily="18" charset="0"/>
              </a:rPr>
              <a:t>(криминалац) који </a:t>
            </a:r>
            <a:r>
              <a:rPr lang="ru-RU" sz="2200" dirty="0" smtClean="0">
                <a:latin typeface="Times New Roman" pitchFamily="18" charset="0"/>
                <a:cs typeface="Times New Roman" pitchFamily="18" charset="0"/>
              </a:rPr>
              <a:t>почиње </a:t>
            </a:r>
            <a:r>
              <a:rPr lang="ru-RU" sz="2200" dirty="0">
                <a:latin typeface="Times New Roman" pitchFamily="18" charset="0"/>
                <a:cs typeface="Times New Roman" pitchFamily="18" charset="0"/>
              </a:rPr>
              <a:t>разговор поводом проблема на банкомату који је наводно и поменутом </a:t>
            </a:r>
            <a:r>
              <a:rPr lang="ru-RU" sz="2200" dirty="0" smtClean="0">
                <a:latin typeface="Times New Roman" pitchFamily="18" charset="0"/>
                <a:cs typeface="Times New Roman" pitchFamily="18" charset="0"/>
              </a:rPr>
              <a:t>грађанину </a:t>
            </a:r>
            <a:r>
              <a:rPr lang="ru-RU" sz="2200" dirty="0">
                <a:latin typeface="Times New Roman" pitchFamily="18" charset="0"/>
                <a:cs typeface="Times New Roman" pitchFamily="18" charset="0"/>
              </a:rPr>
              <a:t>направио проблем са картицом, али да зна како да </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проблем реши само му је потребан пин од картице.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pPr>
              <a:buFont typeface="Wingdings" pitchFamily="2" charset="2"/>
              <a:buChar char="§"/>
            </a:pPr>
            <a:r>
              <a:rPr lang="ru-RU" sz="2200" dirty="0" smtClean="0">
                <a:latin typeface="Times New Roman" pitchFamily="18" charset="0"/>
                <a:cs typeface="Times New Roman" pitchFamily="18" charset="0"/>
              </a:rPr>
              <a:t>Лаковерни грађани обично </a:t>
            </a:r>
            <a:r>
              <a:rPr lang="ru-RU" sz="2200" dirty="0">
                <a:latin typeface="Times New Roman" pitchFamily="18" charset="0"/>
                <a:cs typeface="Times New Roman" pitchFamily="18" charset="0"/>
              </a:rPr>
              <a:t>дају пин. </a:t>
            </a:r>
            <a:r>
              <a:rPr lang="ru-RU" sz="2200" dirty="0" smtClean="0">
                <a:latin typeface="Times New Roman" pitchFamily="18" charset="0"/>
                <a:cs typeface="Times New Roman" pitchFamily="18" charset="0"/>
              </a:rPr>
              <a:t>Међутим </a:t>
            </a:r>
            <a:r>
              <a:rPr lang="ru-RU" sz="2200" dirty="0">
                <a:latin typeface="Times New Roman" pitchFamily="18" charset="0"/>
                <a:cs typeface="Times New Roman" pitchFamily="18" charset="0"/>
              </a:rPr>
              <a:t>и поред тога што је наводно укуцан пин, картица остаје и даље у банкомату без издатог новца. Затим криминалац даје предлог да се оде до централе банке и да се тамо </a:t>
            </a:r>
            <a:r>
              <a:rPr lang="ru-RU" sz="2200" dirty="0" smtClean="0">
                <a:latin typeface="Times New Roman" pitchFamily="18" charset="0"/>
                <a:cs typeface="Times New Roman" pitchFamily="18" charset="0"/>
              </a:rPr>
              <a:t>затра</a:t>
            </a:r>
            <a:r>
              <a:rPr lang="sr-Cyrl-RS" sz="2200" dirty="0">
                <a:latin typeface="Times New Roman" pitchFamily="18" charset="0"/>
                <a:cs typeface="Times New Roman" pitchFamily="18" charset="0"/>
              </a:rPr>
              <a:t>ж</a:t>
            </a:r>
            <a:r>
              <a:rPr lang="ru-RU" sz="2200" dirty="0" smtClean="0">
                <a:latin typeface="Times New Roman" pitchFamily="18" charset="0"/>
                <a:cs typeface="Times New Roman" pitchFamily="18" charset="0"/>
              </a:rPr>
              <a:t>и </a:t>
            </a:r>
            <a:r>
              <a:rPr lang="ru-RU" sz="2200" dirty="0">
                <a:latin typeface="Times New Roman" pitchFamily="18" charset="0"/>
                <a:cs typeface="Times New Roman" pitchFamily="18" charset="0"/>
              </a:rPr>
              <a:t>новац. И на крају кад ж</a:t>
            </a:r>
            <a:r>
              <a:rPr lang="ru-RU" sz="2200" dirty="0" smtClean="0">
                <a:latin typeface="Times New Roman" pitchFamily="18" charset="0"/>
                <a:cs typeface="Times New Roman" pitchFamily="18" charset="0"/>
              </a:rPr>
              <a:t>ртва </a:t>
            </a:r>
            <a:r>
              <a:rPr lang="ru-RU" sz="2200" dirty="0">
                <a:latin typeface="Times New Roman" pitchFamily="18" charset="0"/>
                <a:cs typeface="Times New Roman" pitchFamily="18" charset="0"/>
              </a:rPr>
              <a:t>оде ван видокруга банкомата криминалац скида штипаљку убацује картицу куца пин и узима </a:t>
            </a:r>
            <a:r>
              <a:rPr lang="ru-RU" sz="2000" dirty="0">
                <a:latin typeface="Times New Roman" pitchFamily="18" charset="0"/>
                <a:cs typeface="Times New Roman" pitchFamily="18" charset="0"/>
              </a:rPr>
              <a:t>новац.</a:t>
            </a:r>
            <a:endParaRPr lang="en-US" sz="2000" dirty="0">
              <a:latin typeface="Times New Roman" pitchFamily="18" charset="0"/>
              <a:cs typeface="Times New Roman" pitchFamily="18" charset="0"/>
            </a:endParaRPr>
          </a:p>
        </p:txBody>
      </p:sp>
    </p:spTree>
  </p:cSld>
  <p:clrMapOvr>
    <a:masterClrMapping/>
  </p:clrMapOvr>
  <p:transition spd="slow" advTm="24000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410200"/>
          </a:xfrm>
        </p:spPr>
        <p:txBody>
          <a:bodyPr>
            <a:noAutofit/>
          </a:bodyPr>
          <a:lstStyle/>
          <a:p>
            <a:pPr>
              <a:buFont typeface="Wingdings" pitchFamily="2" charset="2"/>
              <a:buChar char="§"/>
            </a:pPr>
            <a:r>
              <a:rPr lang="ru-RU" sz="2400" dirty="0">
                <a:latin typeface="Times New Roman" pitchFamily="18" charset="0"/>
                <a:cs typeface="Times New Roman" pitchFamily="18" charset="0"/>
              </a:rPr>
              <a:t>Пример технике социјалног </a:t>
            </a:r>
            <a:r>
              <a:rPr lang="ru-RU" sz="2400" dirty="0" smtClean="0">
                <a:latin typeface="Times New Roman" pitchFamily="18" charset="0"/>
                <a:cs typeface="Times New Roman" pitchFamily="18" charset="0"/>
              </a:rPr>
              <a:t>инжењеринга </a:t>
            </a:r>
            <a:r>
              <a:rPr lang="ru-RU" sz="2400" dirty="0">
                <a:latin typeface="Times New Roman" pitchFamily="18" charset="0"/>
                <a:cs typeface="Times New Roman" pitchFamily="18" charset="0"/>
              </a:rPr>
              <a:t>коришћењем телефонирања. Корисника неко позове и представи се као референт Банке и </a:t>
            </a:r>
            <a:r>
              <a:rPr lang="ru-RU" sz="2400" dirty="0" smtClean="0">
                <a:latin typeface="Times New Roman" pitchFamily="18" charset="0"/>
                <a:cs typeface="Times New Roman" pitchFamily="18" charset="0"/>
              </a:rPr>
              <a:t>каже „</a:t>
            </a:r>
            <a:r>
              <a:rPr lang="sr-Cyrl-RS" sz="2400" dirty="0" smtClean="0">
                <a:latin typeface="Times New Roman" pitchFamily="18" charset="0"/>
                <a:cs typeface="Times New Roman" pitchFamily="18" charset="0"/>
              </a:rPr>
              <a:t>П</a:t>
            </a:r>
            <a:r>
              <a:rPr lang="ru-RU" sz="2400" dirty="0" smtClean="0">
                <a:latin typeface="Times New Roman" pitchFamily="18" charset="0"/>
                <a:cs typeface="Times New Roman" pitchFamily="18" charset="0"/>
              </a:rPr>
              <a:t>оштовани корисниче </a:t>
            </a:r>
            <a:r>
              <a:rPr lang="ru-RU" sz="2400" dirty="0">
                <a:latin typeface="Times New Roman" pitchFamily="18" charset="0"/>
                <a:cs typeface="Times New Roman" pitchFamily="18" charset="0"/>
              </a:rPr>
              <a:t>приметили смо да је дошло до три узастопна неуспешна покушаја приликом приступа вашем банковном </a:t>
            </a:r>
            <a:r>
              <a:rPr lang="ru-RU" sz="2400" dirty="0" smtClean="0">
                <a:latin typeface="Times New Roman" pitchFamily="18" charset="0"/>
                <a:cs typeface="Times New Roman" pitchFamily="18" charset="0"/>
              </a:rPr>
              <a:t>рачуну</a:t>
            </a:r>
            <a:r>
              <a:rPr lang="ru-RU" sz="2400" dirty="0">
                <a:latin typeface="Times New Roman" pitchFamily="18" charset="0"/>
                <a:cs typeface="Times New Roman" pitchFamily="18" charset="0"/>
              </a:rPr>
              <a:t>, а како ваш </a:t>
            </a:r>
            <a:r>
              <a:rPr lang="ru-RU" sz="2400" dirty="0" smtClean="0">
                <a:latin typeface="Times New Roman" pitchFamily="18" charset="0"/>
                <a:cs typeface="Times New Roman" pitchFamily="18" charset="0"/>
              </a:rPr>
              <a:t>рачун </a:t>
            </a:r>
            <a:r>
              <a:rPr lang="ru-RU" sz="2400" dirty="0">
                <a:latin typeface="Times New Roman" pitchFamily="18" charset="0"/>
                <a:cs typeface="Times New Roman" pitchFamily="18" charset="0"/>
              </a:rPr>
              <a:t>није био сигуран и да би ваши приватни подаци били заштићени банка је </a:t>
            </a:r>
            <a:r>
              <a:rPr lang="ru-RU" sz="2400" dirty="0" smtClean="0">
                <a:latin typeface="Times New Roman" pitchFamily="18" charset="0"/>
                <a:cs typeface="Times New Roman" pitchFamily="18" charset="0"/>
              </a:rPr>
              <a:t>закључала </a:t>
            </a:r>
            <a:r>
              <a:rPr lang="ru-RU" sz="2400" dirty="0">
                <a:latin typeface="Times New Roman" pitchFamily="18" charset="0"/>
                <a:cs typeface="Times New Roman" pitchFamily="18" charset="0"/>
              </a:rPr>
              <a:t>ваш </a:t>
            </a:r>
            <a:r>
              <a:rPr lang="ru-RU" sz="2400" dirty="0" smtClean="0">
                <a:latin typeface="Times New Roman" pitchFamily="18" charset="0"/>
                <a:cs typeface="Times New Roman" pitchFamily="18" charset="0"/>
              </a:rPr>
              <a:t>рачун</a:t>
            </a:r>
            <a:r>
              <a:rPr lang="ru-RU" sz="2400" dirty="0">
                <a:latin typeface="Times New Roman" pitchFamily="18" charset="0"/>
                <a:cs typeface="Times New Roman" pitchFamily="18" charset="0"/>
              </a:rPr>
              <a:t>, обавезни смо </a:t>
            </a:r>
            <a:r>
              <a:rPr lang="ru-RU" sz="2400" dirty="0" smtClean="0">
                <a:latin typeface="Times New Roman" pitchFamily="18" charset="0"/>
                <a:cs typeface="Times New Roman" pitchFamily="18" charset="0"/>
              </a:rPr>
              <a:t>осигурати </a:t>
            </a:r>
            <a:r>
              <a:rPr lang="ru-RU" sz="2400" dirty="0">
                <a:latin typeface="Times New Roman" pitchFamily="18" charset="0"/>
                <a:cs typeface="Times New Roman" pitchFamily="18" charset="0"/>
              </a:rPr>
              <a:t>ваше трансакције путем </a:t>
            </a:r>
            <a:r>
              <a:rPr lang="en-US" sz="2400" dirty="0" err="1" smtClean="0">
                <a:latin typeface="Times New Roman" pitchFamily="18" charset="0"/>
                <a:cs typeface="Times New Roman" pitchFamily="18" charset="0"/>
              </a:rPr>
              <a:t>Interneta</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 </a:t>
            </a:r>
            <a:r>
              <a:rPr lang="ru-RU" sz="2400" dirty="0">
                <a:latin typeface="Times New Roman" pitchFamily="18" charset="0"/>
                <a:cs typeface="Times New Roman" pitchFamily="18" charset="0"/>
              </a:rPr>
              <a:t>молимо вас да позовете </a:t>
            </a:r>
            <a:r>
              <a:rPr lang="ru-RU" sz="2400" dirty="0" smtClean="0">
                <a:latin typeface="Times New Roman" pitchFamily="18" charset="0"/>
                <a:cs typeface="Times New Roman" pitchFamily="18" charset="0"/>
              </a:rPr>
              <a:t>одређени </a:t>
            </a:r>
            <a:r>
              <a:rPr lang="ru-RU" sz="2400" dirty="0">
                <a:latin typeface="Times New Roman" pitchFamily="18" charset="0"/>
                <a:cs typeface="Times New Roman" pitchFamily="18" charset="0"/>
              </a:rPr>
              <a:t>број </a:t>
            </a:r>
            <a:r>
              <a:rPr lang="ru-RU" sz="2400" dirty="0" smtClean="0">
                <a:latin typeface="Times New Roman" pitchFamily="18" charset="0"/>
                <a:cs typeface="Times New Roman" pitchFamily="18" charset="0"/>
              </a:rPr>
              <a:t>телефона</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Позивом тог броја телефона </a:t>
            </a:r>
            <a:r>
              <a:rPr lang="ru-RU" sz="2400" dirty="0" smtClean="0">
                <a:latin typeface="Times New Roman" pitchFamily="18" charset="0"/>
                <a:cs typeface="Times New Roman" pitchFamily="18" charset="0"/>
              </a:rPr>
              <a:t>отпочиње тачно разрађени </a:t>
            </a:r>
            <a:r>
              <a:rPr lang="ru-RU" sz="2400" dirty="0">
                <a:latin typeface="Times New Roman" pitchFamily="18" charset="0"/>
                <a:cs typeface="Times New Roman" pitchFamily="18" charset="0"/>
              </a:rPr>
              <a:t>сценарио. Јавља се секретарица, која даје обавештење о могућности избора типа услуге коју </a:t>
            </a:r>
            <a:r>
              <a:rPr lang="ru-RU" sz="2400" dirty="0" smtClean="0">
                <a:latin typeface="Times New Roman" pitchFamily="18" charset="0"/>
                <a:cs typeface="Times New Roman" pitchFamily="18" charset="0"/>
              </a:rPr>
              <a:t>можете </a:t>
            </a:r>
            <a:r>
              <a:rPr lang="ru-RU" sz="2400" dirty="0">
                <a:latin typeface="Times New Roman" pitchFamily="18" charset="0"/>
                <a:cs typeface="Times New Roman" pitchFamily="18" charset="0"/>
              </a:rPr>
              <a:t>да одаберете притиском </a:t>
            </a:r>
            <a:r>
              <a:rPr lang="ru-RU" sz="2400" dirty="0" smtClean="0">
                <a:latin typeface="Times New Roman" pitchFamily="18" charset="0"/>
                <a:cs typeface="Times New Roman" pitchFamily="18" charset="0"/>
              </a:rPr>
              <a:t>одређеног </a:t>
            </a:r>
            <a:r>
              <a:rPr lang="ru-RU" sz="2400" dirty="0">
                <a:latin typeface="Times New Roman" pitchFamily="18" charset="0"/>
                <a:cs typeface="Times New Roman" pitchFamily="18" charset="0"/>
              </a:rPr>
              <a:t>тастера, а као главни циљ је да ви издиктирате своје податке о вашој платној картици.</a:t>
            </a:r>
            <a:endParaRPr lang="en-US" sz="2400" dirty="0">
              <a:latin typeface="Times New Roman" pitchFamily="18" charset="0"/>
              <a:cs typeface="Times New Roman" pitchFamily="18" charset="0"/>
            </a:endParaRPr>
          </a:p>
        </p:txBody>
      </p:sp>
    </p:spTree>
  </p:cSld>
  <p:clrMapOvr>
    <a:masterClrMapping/>
  </p:clrMapOvr>
  <p:transition spd="slow" advTm="240000">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57200"/>
            <a:ext cx="8229600" cy="6400800"/>
          </a:xfrm>
        </p:spPr>
        <p:txBody>
          <a:bodyPr>
            <a:normAutofit/>
          </a:bodyPr>
          <a:lstStyle/>
          <a:p>
            <a:pPr>
              <a:buFont typeface="Wingdings" pitchFamily="2" charset="2"/>
              <a:buChar char="§"/>
            </a:pPr>
            <a:r>
              <a:rPr lang="ru-RU" sz="2000" dirty="0" smtClean="0">
                <a:latin typeface="Times New Roman" pitchFamily="18" charset="0"/>
                <a:cs typeface="Times New Roman" pitchFamily="18" charset="0"/>
              </a:rPr>
              <a:t>Окружни </a:t>
            </a:r>
            <a:r>
              <a:rPr lang="ru-RU" sz="2000" dirty="0">
                <a:latin typeface="Times New Roman" pitchFamily="18" charset="0"/>
                <a:cs typeface="Times New Roman" pitchFamily="18" charset="0"/>
              </a:rPr>
              <a:t>суд у Београду на основу </a:t>
            </a:r>
            <a:r>
              <a:rPr lang="ru-RU" sz="2000" dirty="0" smtClean="0">
                <a:latin typeface="Times New Roman" pitchFamily="18" charset="0"/>
                <a:cs typeface="Times New Roman" pitchFamily="18" charset="0"/>
              </a:rPr>
              <a:t>оптужнице </a:t>
            </a:r>
            <a:r>
              <a:rPr lang="ru-RU" sz="2000" dirty="0">
                <a:latin typeface="Times New Roman" pitchFamily="18" charset="0"/>
                <a:cs typeface="Times New Roman" pitchFamily="18" charset="0"/>
              </a:rPr>
              <a:t>Посебног </a:t>
            </a:r>
            <a:r>
              <a:rPr lang="ru-RU" sz="2000" dirty="0" smtClean="0">
                <a:latin typeface="Times New Roman" pitchFamily="18" charset="0"/>
                <a:cs typeface="Times New Roman" pitchFamily="18" charset="0"/>
              </a:rPr>
              <a:t>тужилаштва </a:t>
            </a:r>
            <a:r>
              <a:rPr lang="ru-RU" sz="2000" dirty="0">
                <a:latin typeface="Times New Roman" pitchFamily="18" charset="0"/>
                <a:cs typeface="Times New Roman" pitchFamily="18" charset="0"/>
              </a:rPr>
              <a:t>за високотехнолошки </a:t>
            </a:r>
            <a:r>
              <a:rPr lang="ru-RU" sz="2000" dirty="0" smtClean="0">
                <a:latin typeface="Times New Roman" pitchFamily="18" charset="0"/>
                <a:cs typeface="Times New Roman" pitchFamily="18" charset="0"/>
              </a:rPr>
              <a:t> криминал </a:t>
            </a:r>
            <a:r>
              <a:rPr lang="ru-RU" sz="2000" dirty="0">
                <a:latin typeface="Times New Roman" pitchFamily="18" charset="0"/>
                <a:cs typeface="Times New Roman" pitchFamily="18" charset="0"/>
              </a:rPr>
              <a:t>огласио је кривим Ј.Ш. и његову девојку Т.Д. из Новог Сада, због преваре </a:t>
            </a:r>
            <a:r>
              <a:rPr lang="ru-RU" sz="2000" dirty="0" smtClean="0">
                <a:latin typeface="Times New Roman" pitchFamily="18" charset="0"/>
                <a:cs typeface="Times New Roman" pitchFamily="18" charset="0"/>
              </a:rPr>
              <a:t>почињене преко</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Interneta</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 затворску казну од 6 месеци условно, зато што су од </a:t>
            </a:r>
            <a:r>
              <a:rPr lang="ru-RU" sz="2000" dirty="0" smtClean="0">
                <a:latin typeface="Times New Roman" pitchFamily="18" charset="0"/>
                <a:cs typeface="Times New Roman" pitchFamily="18" charset="0"/>
              </a:rPr>
              <a:t>јануара 2007.г. </a:t>
            </a:r>
            <a:r>
              <a:rPr lang="ru-RU" sz="2000" dirty="0">
                <a:latin typeface="Times New Roman" pitchFamily="18" charset="0"/>
                <a:cs typeface="Times New Roman" pitchFamily="18" charset="0"/>
              </a:rPr>
              <a:t>до јула </a:t>
            </a:r>
            <a:r>
              <a:rPr lang="ru-RU" sz="2000" dirty="0" smtClean="0">
                <a:latin typeface="Times New Roman" pitchFamily="18" charset="0"/>
                <a:cs typeface="Times New Roman" pitchFamily="18" charset="0"/>
              </a:rPr>
              <a:t>2007.г. </a:t>
            </a:r>
            <a:r>
              <a:rPr lang="ru-RU" sz="2000" dirty="0">
                <a:latin typeface="Times New Roman" pitchFamily="18" charset="0"/>
                <a:cs typeface="Times New Roman" pitchFamily="18" charset="0"/>
              </a:rPr>
              <a:t>довели у заблуду 29 британских </a:t>
            </a:r>
            <a:r>
              <a:rPr lang="ru-RU" sz="2000" dirty="0" smtClean="0">
                <a:latin typeface="Times New Roman" pitchFamily="18" charset="0"/>
                <a:cs typeface="Times New Roman" pitchFamily="18" charset="0"/>
              </a:rPr>
              <a:t>држављана </a:t>
            </a:r>
            <a:r>
              <a:rPr lang="ru-RU" sz="2000" dirty="0">
                <a:latin typeface="Times New Roman" pitchFamily="18" charset="0"/>
                <a:cs typeface="Times New Roman" pitchFamily="18" charset="0"/>
              </a:rPr>
              <a:t>да ће им обезбедити смештај током </a:t>
            </a:r>
            <a:r>
              <a:rPr lang="en-US" sz="2000" dirty="0" smtClean="0">
                <a:latin typeface="Times New Roman" pitchFamily="18" charset="0"/>
                <a:cs typeface="Times New Roman" pitchFamily="18" charset="0"/>
              </a:rPr>
              <a:t> EXIT-A  </a:t>
            </a:r>
            <a:r>
              <a:rPr lang="ru-RU" sz="2000" dirty="0" smtClean="0">
                <a:latin typeface="Times New Roman" pitchFamily="18" charset="0"/>
                <a:cs typeface="Times New Roman" pitchFamily="18" charset="0"/>
              </a:rPr>
              <a:t>у </a:t>
            </a:r>
            <a:r>
              <a:rPr lang="ru-RU" sz="2000" dirty="0">
                <a:latin typeface="Times New Roman" pitchFamily="18" charset="0"/>
                <a:cs typeface="Times New Roman" pitchFamily="18" charset="0"/>
              </a:rPr>
              <a:t>хотелу у Новом Саду, што нису </a:t>
            </a:r>
            <a:r>
              <a:rPr lang="ru-RU" sz="2000" dirty="0" smtClean="0">
                <a:latin typeface="Times New Roman" pitchFamily="18" charset="0"/>
                <a:cs typeface="Times New Roman" pitchFamily="18" charset="0"/>
              </a:rPr>
              <a:t>учинили</a:t>
            </a:r>
            <a:r>
              <a:rPr lang="ru-RU" sz="2000" dirty="0">
                <a:latin typeface="Times New Roman" pitchFamily="18" charset="0"/>
                <a:cs typeface="Times New Roman" pitchFamily="18" charset="0"/>
              </a:rPr>
              <a:t>, већ су их слали таксијем у хотел са </a:t>
            </a:r>
            <a:r>
              <a:rPr lang="ru-RU" sz="2000" dirty="0" smtClean="0">
                <a:latin typeface="Times New Roman" pitchFamily="18" charset="0"/>
                <a:cs typeface="Times New Roman" pitchFamily="18" charset="0"/>
              </a:rPr>
              <a:t>којим </a:t>
            </a:r>
            <a:r>
              <a:rPr lang="ru-RU" sz="2000" dirty="0">
                <a:latin typeface="Times New Roman" pitchFamily="18" charset="0"/>
                <a:cs typeface="Times New Roman" pitchFamily="18" charset="0"/>
              </a:rPr>
              <a:t>нису имали никакав послован </a:t>
            </a:r>
            <a:r>
              <a:rPr lang="ru-RU" sz="2000" dirty="0" smtClean="0">
                <a:latin typeface="Times New Roman" pitchFamily="18" charset="0"/>
                <a:cs typeface="Times New Roman" pitchFamily="18" charset="0"/>
              </a:rPr>
              <a:t>аранжман .</a:t>
            </a:r>
          </a:p>
          <a:p>
            <a:pPr>
              <a:buFont typeface="Wingdings" pitchFamily="2" charset="2"/>
              <a:buChar char="§"/>
            </a:pPr>
            <a:endParaRPr lang="ru-RU" sz="2400" dirty="0" smtClean="0">
              <a:latin typeface="Times New Roman" pitchFamily="18" charset="0"/>
              <a:cs typeface="Times New Roman" pitchFamily="18" charset="0"/>
            </a:endParaRPr>
          </a:p>
          <a:p>
            <a:pPr>
              <a:buFont typeface="Wingdings" pitchFamily="2" charset="2"/>
              <a:buChar char="§"/>
            </a:pPr>
            <a:r>
              <a:rPr lang="ru-RU" sz="2000" dirty="0" smtClean="0">
                <a:latin typeface="Times New Roman" pitchFamily="18" charset="0"/>
                <a:cs typeface="Times New Roman" pitchFamily="18" charset="0"/>
              </a:rPr>
              <a:t>Градски </a:t>
            </a:r>
            <a:r>
              <a:rPr lang="ru-RU" sz="2000" dirty="0">
                <a:latin typeface="Times New Roman" pitchFamily="18" charset="0"/>
                <a:cs typeface="Times New Roman" pitchFamily="18" charset="0"/>
              </a:rPr>
              <a:t>информациони систем Новог Сада који се чувао у Јавно-комуналном предузећу „Информатика“ блокиран је у недељу увече, 1. </a:t>
            </a:r>
            <a:r>
              <a:rPr lang="ru-RU" sz="2000" dirty="0" smtClean="0">
                <a:latin typeface="Times New Roman" pitchFamily="18" charset="0"/>
                <a:cs typeface="Times New Roman" pitchFamily="18" charset="0"/>
              </a:rPr>
              <a:t>марта 2020., </a:t>
            </a:r>
            <a:r>
              <a:rPr lang="ru-RU" sz="2000" dirty="0">
                <a:latin typeface="Times New Roman" pitchFamily="18" charset="0"/>
                <a:cs typeface="Times New Roman" pitchFamily="18" charset="0"/>
              </a:rPr>
              <a:t>а град је уцењен на 50 </a:t>
            </a:r>
            <a:r>
              <a:rPr lang="en-US" sz="2000" dirty="0" err="1" smtClean="0">
                <a:latin typeface="Times New Roman" pitchFamily="18" charset="0"/>
                <a:cs typeface="Times New Roman" pitchFamily="18" charset="0"/>
              </a:rPr>
              <a:t>bitcoin</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(илити око 400.000 евра) да га добије назад. Подаци </a:t>
            </a:r>
            <a:r>
              <a:rPr lang="ru-RU" sz="2000" dirty="0" smtClean="0">
                <a:latin typeface="Times New Roman" pitchFamily="18" charset="0"/>
                <a:cs typeface="Times New Roman" pitchFamily="18" charset="0"/>
              </a:rPr>
              <a:t> и  </a:t>
            </a:r>
            <a:r>
              <a:rPr lang="en-US" sz="2000" dirty="0" smtClean="0">
                <a:latin typeface="Times New Roman" pitchFamily="18" charset="0"/>
                <a:cs typeface="Times New Roman" pitchFamily="18" charset="0"/>
              </a:rPr>
              <a:t>backup  </a:t>
            </a:r>
            <a:r>
              <a:rPr lang="ru-RU" sz="2000" dirty="0" smtClean="0">
                <a:latin typeface="Times New Roman" pitchFamily="18" charset="0"/>
                <a:cs typeface="Times New Roman" pitchFamily="18" charset="0"/>
              </a:rPr>
              <a:t>са </a:t>
            </a:r>
            <a:r>
              <a:rPr lang="ru-RU" sz="2000" dirty="0">
                <a:latin typeface="Times New Roman" pitchFamily="18" charset="0"/>
                <a:cs typeface="Times New Roman" pitchFamily="18" charset="0"/>
              </a:rPr>
              <a:t>сервера градских управа и неколико других јавних служби остали су закључани, а Нови Сад прави нови информациони систем. Да би се новац или </a:t>
            </a:r>
            <a:r>
              <a:rPr lang="en-US" sz="2000" dirty="0" err="1" smtClean="0">
                <a:latin typeface="Times New Roman" pitchFamily="18" charset="0"/>
                <a:cs typeface="Times New Roman" pitchFamily="18" charset="0"/>
              </a:rPr>
              <a:t>bitcoin</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уопште изнуђивали, потребно је користити одређену врсту софтвера како би се заразили рачунарски системи. Један од популарних напада јесте </a:t>
            </a:r>
            <a:r>
              <a:rPr lang="en-US" sz="2000" dirty="0" err="1" smtClean="0">
                <a:latin typeface="Times New Roman" pitchFamily="18" charset="0"/>
                <a:cs typeface="Times New Roman" pitchFamily="18" charset="0"/>
              </a:rPr>
              <a:t>RansomWare</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где </a:t>
            </a:r>
            <a:r>
              <a:rPr lang="ru-RU" sz="2000" dirty="0">
                <a:latin typeface="Times New Roman" pitchFamily="18" charset="0"/>
                <a:cs typeface="Times New Roman" pitchFamily="18" charset="0"/>
              </a:rPr>
              <a:t>нападач, након што обезбеди приступ неком рачунарском систему, шифрује све податке шифром коју само он зна.</a:t>
            </a:r>
            <a:endParaRPr lang="en-US" sz="2000" dirty="0">
              <a:latin typeface="Times New Roman" pitchFamily="18" charset="0"/>
              <a:cs typeface="Times New Roman" pitchFamily="18" charset="0"/>
            </a:endParaRPr>
          </a:p>
        </p:txBody>
      </p:sp>
    </p:spTree>
  </p:cSld>
  <p:clrMapOvr>
    <a:masterClrMapping/>
  </p:clrMapOvr>
  <p:transition spd="slow" advTm="24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839200" cy="6781800"/>
          </a:xfrm>
        </p:spPr>
        <p:txBody>
          <a:bodyPr>
            <a:normAutofit fontScale="92500"/>
          </a:bodyPr>
          <a:lstStyle/>
          <a:p>
            <a:pPr>
              <a:buFont typeface="Wingdings" pitchFamily="2" charset="2"/>
              <a:buChar char="§"/>
            </a:pPr>
            <a:r>
              <a:rPr lang="sr-Cyrl-RS" sz="2400" dirty="0" smtClean="0">
                <a:latin typeface="Times New Roman" pitchFamily="18" charset="0"/>
                <a:cs typeface="Times New Roman" pitchFamily="18" charset="0"/>
              </a:rPr>
              <a:t>Како су се билетарални и регионални споразуми о узајмној правној помоћи показали као недовољно добри,Савет Европе је 2001.г усвојио Конвенцију о високотехнолошком криминалу .</a:t>
            </a:r>
          </a:p>
          <a:p>
            <a:pPr>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Проблем доказивања кривичних дела компјутерског</a:t>
            </a:r>
            <a:r>
              <a:rPr lang="en-US" sz="2400" dirty="0">
                <a:latin typeface="Times New Roman" pitchFamily="18" charset="0"/>
                <a:cs typeface="Times New Roman" pitchFamily="18" charset="0"/>
              </a:rPr>
              <a:t> </a:t>
            </a:r>
            <a:r>
              <a:rPr lang="sr-Cyrl-RS" sz="2400" dirty="0" smtClean="0">
                <a:latin typeface="Times New Roman" pitchFamily="18" charset="0"/>
                <a:cs typeface="Times New Roman" pitchFamily="18" charset="0"/>
              </a:rPr>
              <a:t>криминалитета садржи читав низ тешкоћа .Нпр,доказни материјал се може налазити у великом броју компјутера и комуникационих система који се налазе у више земаља.На основу Конвенције, Србија је 2005.г донела Закон о организацији и надлежности државних органа за борбу против високотехнолошког криминала.Територијална надлежност наведених органа успостављена је на целој територији Републике Србије .</a:t>
            </a:r>
          </a:p>
          <a:p>
            <a:pPr>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На глобалном нивоу ,поред </a:t>
            </a:r>
            <a:r>
              <a:rPr lang="en-US" sz="2400" dirty="0" err="1" smtClean="0">
                <a:latin typeface="Times New Roman" pitchFamily="18" charset="0"/>
                <a:cs typeface="Times New Roman" pitchFamily="18" charset="0"/>
              </a:rPr>
              <a:t>Interpola</a:t>
            </a:r>
            <a:r>
              <a:rPr lang="en-US" sz="2400" dirty="0" smtClean="0">
                <a:latin typeface="Times New Roman" pitchFamily="18" charset="0"/>
                <a:cs typeface="Times New Roman" pitchFamily="18" charset="0"/>
              </a:rPr>
              <a:t> </a:t>
            </a:r>
            <a:r>
              <a:rPr lang="sr-Cyrl-RS" sz="2400" dirty="0" smtClean="0">
                <a:latin typeface="Times New Roman" pitchFamily="18" charset="0"/>
                <a:cs typeface="Times New Roman" pitchFamily="18" charset="0"/>
              </a:rPr>
              <a:t>и</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Europola</a:t>
            </a:r>
            <a:r>
              <a:rPr lang="sr-Cyrl-RS" sz="2400" dirty="0" smtClean="0">
                <a:latin typeface="Times New Roman" pitchFamily="18" charset="0"/>
                <a:cs typeface="Times New Roman" pitchFamily="18" charset="0"/>
              </a:rPr>
              <a:t> постоји више међународних организација које су се специјализовале за међународну сарадњу и размену података у области сузбијања компјутерског криминалитета . На основу Конвенције о високотехнолошком криминалу, основана су и тела за контакт  и брзу размену информација између држава потписница које раде 24</a:t>
            </a:r>
            <a:r>
              <a:rPr lang="en-US" sz="2400" dirty="0" smtClean="0">
                <a:latin typeface="Times New Roman" pitchFamily="18" charset="0"/>
                <a:cs typeface="Times New Roman" pitchFamily="18" charset="0"/>
              </a:rPr>
              <a:t>h </a:t>
            </a:r>
            <a:r>
              <a:rPr lang="sr-Cyrl-RS" sz="2400" dirty="0" smtClean="0">
                <a:latin typeface="Times New Roman" pitchFamily="18" charset="0"/>
                <a:cs typeface="Times New Roman" pitchFamily="18" charset="0"/>
              </a:rPr>
              <a:t>и свих дана у години .</a:t>
            </a:r>
            <a:endParaRPr lang="en-US" sz="2400" dirty="0">
              <a:latin typeface="Times New Roman" pitchFamily="18" charset="0"/>
              <a:cs typeface="Times New Roman" pitchFamily="18" charset="0"/>
            </a:endParaRPr>
          </a:p>
        </p:txBody>
      </p:sp>
    </p:spTree>
  </p:cSld>
  <p:clrMapOvr>
    <a:masterClrMapping/>
  </p:clrMapOvr>
  <p:transition spd="slow" advTm="24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900" dirty="0" smtClean="0">
                <a:latin typeface="Times New Roman" pitchFamily="18" charset="0"/>
                <a:cs typeface="Times New Roman" pitchFamily="18" charset="0"/>
              </a:rPr>
              <a:t>Увод</a:t>
            </a:r>
            <a:r>
              <a:rPr lang="sr-Cyrl-RS" dirty="0" smtClean="0">
                <a:latin typeface="Times New Roman" pitchFamily="18" charset="0"/>
                <a:cs typeface="Times New Roman" pitchFamily="18" charset="0"/>
              </a:rPr>
              <a:t/>
            </a:r>
            <a:br>
              <a:rPr lang="sr-Cyrl-R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381000" y="838200"/>
            <a:ext cx="8534400" cy="5867400"/>
          </a:xfrm>
        </p:spPr>
        <p:txBody>
          <a:bodyPr>
            <a:noAutofit/>
          </a:bodyPr>
          <a:lstStyle/>
          <a:p>
            <a:pPr>
              <a:buFont typeface="Wingdings" pitchFamily="2" charset="2"/>
              <a:buChar char="§"/>
            </a:pPr>
            <a:endParaRPr lang="sr-Cyrl-RS" sz="2400" dirty="0" smtClean="0">
              <a:latin typeface="Times New Roman" pitchFamily="18" charset="0"/>
              <a:cs typeface="Times New Roman" pitchFamily="18" charset="0"/>
            </a:endParaRPr>
          </a:p>
          <a:p>
            <a:pPr algn="just">
              <a:buFont typeface="Wingdings" pitchFamily="2" charset="2"/>
              <a:buChar char="§"/>
            </a:pPr>
            <a:r>
              <a:rPr lang="sr-Cyrl-RS" sz="2400" dirty="0" smtClean="0">
                <a:latin typeface="Times New Roman" pitchFamily="18" charset="0"/>
                <a:cs typeface="Times New Roman" pitchFamily="18" charset="0"/>
              </a:rPr>
              <a:t>Од појаве дигиталних рачунара па до данас прошло је скоро 60.година. Широка распрострањеност и велике количине најразличитијих програма,утицала је на промене живота људи широм света .</a:t>
            </a:r>
          </a:p>
          <a:p>
            <a:pPr algn="just">
              <a:buFont typeface="Wingdings" pitchFamily="2" charset="2"/>
              <a:buChar char="§"/>
            </a:pPr>
            <a:endParaRPr lang="sr-Cyrl-RS" sz="2400" dirty="0" smtClean="0">
              <a:latin typeface="Times New Roman" pitchFamily="18" charset="0"/>
              <a:cs typeface="Times New Roman" pitchFamily="18" charset="0"/>
            </a:endParaRPr>
          </a:p>
          <a:p>
            <a:pPr algn="just">
              <a:buFont typeface="Wingdings" pitchFamily="2" charset="2"/>
              <a:buChar char="§"/>
            </a:pPr>
            <a:endParaRPr lang="sr-Cyrl-RS" sz="2400" dirty="0" smtClean="0">
              <a:latin typeface="Times New Roman" pitchFamily="18" charset="0"/>
              <a:cs typeface="Times New Roman" pitchFamily="18" charset="0"/>
            </a:endParaRPr>
          </a:p>
          <a:p>
            <a:pPr algn="just">
              <a:buFont typeface="Wingdings" pitchFamily="2" charset="2"/>
              <a:buChar char="§"/>
            </a:pPr>
            <a:r>
              <a:rPr lang="sr-Cyrl-RS" sz="2400" dirty="0" smtClean="0">
                <a:latin typeface="Times New Roman" pitchFamily="18" charset="0"/>
                <a:cs typeface="Times New Roman" pitchFamily="18" charset="0"/>
              </a:rPr>
              <a:t>Данашњи рачунари  који постају све мањи ,  а истовремено ,,снажнији</a:t>
            </a:r>
            <a:r>
              <a:rPr lang="en-US" sz="2400" dirty="0" smtClean="0">
                <a:latin typeface="Times New Roman" pitchFamily="18" charset="0"/>
                <a:cs typeface="Times New Roman" pitchFamily="18" charset="0"/>
              </a:rPr>
              <a:t>” </a:t>
            </a:r>
            <a:r>
              <a:rPr lang="sr-Cyrl-RS" sz="2400" dirty="0" smtClean="0">
                <a:latin typeface="Times New Roman" pitchFamily="18" charset="0"/>
                <a:cs typeface="Times New Roman" pitchFamily="18" charset="0"/>
              </a:rPr>
              <a:t>налазе примену у готово свим научним областима од планирања, прикупљања ,прорачуна и обраде података до анализе и пројектовања процеса и вредновања истог .</a:t>
            </a:r>
          </a:p>
          <a:p>
            <a:pPr marL="0" indent="0" algn="just">
              <a:buNone/>
            </a:pPr>
            <a:endParaRPr lang="sr-Cyrl-RS" sz="2400" dirty="0" smtClean="0">
              <a:latin typeface="Times New Roman" pitchFamily="18" charset="0"/>
              <a:cs typeface="Times New Roman" pitchFamily="18" charset="0"/>
            </a:endParaRPr>
          </a:p>
          <a:p>
            <a:pPr algn="just">
              <a:buFont typeface="Wingdings" pitchFamily="2" charset="2"/>
              <a:buChar char="§"/>
            </a:pPr>
            <a:endParaRPr lang="sr-Cyrl-RS" sz="2400" dirty="0" smtClean="0">
              <a:latin typeface="Times New Roman" pitchFamily="18" charset="0"/>
              <a:cs typeface="Times New Roman" pitchFamily="18" charset="0"/>
            </a:endParaRPr>
          </a:p>
          <a:p>
            <a:pPr>
              <a:buFont typeface="Wingdings" pitchFamily="2" charset="2"/>
              <a:buChar char="§"/>
            </a:pPr>
            <a:endParaRPr lang="sr-Cyrl-RS" sz="2400" dirty="0">
              <a:latin typeface="Times New Roman" pitchFamily="18" charset="0"/>
              <a:cs typeface="Times New Roman" pitchFamily="18" charset="0"/>
            </a:endParaRPr>
          </a:p>
          <a:p>
            <a:pPr marL="0" indent="0">
              <a:buNone/>
            </a:pPr>
            <a:r>
              <a:rPr lang="sr-Cyrl-RS" sz="2400" dirty="0" smtClean="0">
                <a:latin typeface="Times New Roman" pitchFamily="18" charset="0"/>
                <a:cs typeface="Times New Roman" pitchFamily="18" charset="0"/>
              </a:rPr>
              <a:t>     </a:t>
            </a:r>
          </a:p>
          <a:p>
            <a:pPr marL="0" indent="0">
              <a:buNone/>
            </a:pPr>
            <a:r>
              <a:rPr lang="sr-Cyrl-RS" sz="2400" dirty="0">
                <a:latin typeface="Times New Roman" pitchFamily="18" charset="0"/>
                <a:cs typeface="Times New Roman" pitchFamily="18" charset="0"/>
              </a:rPr>
              <a:t> </a:t>
            </a:r>
            <a:r>
              <a:rPr lang="sr-Cyrl-R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15165166"/>
      </p:ext>
    </p:extLst>
  </p:cSld>
  <p:clrMapOvr>
    <a:masterClrMapping/>
  </p:clrMapOvr>
  <p:transition spd="slow" advTm="240000">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68362"/>
          </a:xfrm>
        </p:spPr>
        <p:txBody>
          <a:bodyPr/>
          <a:lstStyle/>
          <a:p>
            <a:pPr algn="l"/>
            <a:r>
              <a:rPr lang="sr-Cyrl-RS" dirty="0" smtClean="0">
                <a:latin typeface="Times New Roman" pitchFamily="18" charset="0"/>
                <a:cs typeface="Times New Roman" pitchFamily="18" charset="0"/>
              </a:rPr>
              <a:t>Литература</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686800" cy="6172200"/>
          </a:xfrm>
        </p:spPr>
        <p:txBody>
          <a:bodyPr>
            <a:normAutofit/>
          </a:bodyPr>
          <a:lstStyle/>
          <a:p>
            <a:pPr marL="457200" indent="-457200">
              <a:buFont typeface="+mj-lt"/>
              <a:buAutoNum type="arabicPeriod"/>
            </a:pPr>
            <a:r>
              <a:rPr lang="sr-Cyrl-RS" sz="2000" dirty="0" smtClean="0"/>
              <a:t>Професор.др Бранислав  Симоновић,,Криминлаистика  треће измењено и допуњено издање </a:t>
            </a:r>
            <a:r>
              <a:rPr lang="en-US" sz="2000" dirty="0" smtClean="0"/>
              <a:t>“</a:t>
            </a:r>
            <a:r>
              <a:rPr lang="sr-Cyrl-RS" sz="2000" dirty="0" smtClean="0"/>
              <a:t>Универзитет у Крагујевцу ,Правни факултет  у    Крагујевцу  ,Крагујевац 2012.</a:t>
            </a:r>
          </a:p>
          <a:p>
            <a:pPr marL="457200" indent="-457200">
              <a:buFont typeface="+mj-lt"/>
              <a:buAutoNum type="arabicPeriod"/>
            </a:pPr>
            <a:r>
              <a:rPr lang="sr-Cyrl-RS" sz="2000" dirty="0" smtClean="0"/>
              <a:t>Дигитална форензика у функцији заштите информационог система базираног на</a:t>
            </a:r>
            <a:r>
              <a:rPr lang="en-US" sz="2000" dirty="0" smtClean="0"/>
              <a:t> Linux i Window </a:t>
            </a:r>
            <a:r>
              <a:rPr lang="sr-Cyrl-RS" sz="2000" dirty="0" smtClean="0"/>
              <a:t>платформама ,Докторска дисертација </a:t>
            </a:r>
          </a:p>
          <a:p>
            <a:pPr marL="0" indent="0">
              <a:buNone/>
            </a:pPr>
            <a:r>
              <a:rPr lang="sr-Cyrl-RS" sz="2000" dirty="0"/>
              <a:t> </a:t>
            </a:r>
            <a:r>
              <a:rPr lang="sr-Cyrl-RS" sz="2000" dirty="0" smtClean="0"/>
              <a:t>      </a:t>
            </a:r>
            <a:r>
              <a:rPr lang="en-US" sz="2000" dirty="0" smtClean="0"/>
              <a:t>  </a:t>
            </a:r>
            <a:r>
              <a:rPr lang="sr-Cyrl-RS" sz="2000" dirty="0" smtClean="0"/>
              <a:t>Вања М.Кораћ, Универзитет у Београду 2014.</a:t>
            </a:r>
          </a:p>
          <a:p>
            <a:pPr marL="457200" indent="-457200">
              <a:buAutoNum type="arabicPeriod" startAt="3"/>
            </a:pPr>
            <a:r>
              <a:rPr lang="en-US" sz="2000" dirty="0" err="1" smtClean="0"/>
              <a:t>Eoghan</a:t>
            </a:r>
            <a:r>
              <a:rPr lang="en-US" sz="2000" dirty="0" smtClean="0"/>
              <a:t> </a:t>
            </a:r>
            <a:r>
              <a:rPr lang="en-US" sz="2000" dirty="0"/>
              <a:t>Casey, </a:t>
            </a:r>
            <a:r>
              <a:rPr lang="en-US" sz="2000" dirty="0" err="1"/>
              <a:t>ur</a:t>
            </a:r>
            <a:r>
              <a:rPr lang="en-US" sz="2000" dirty="0"/>
              <a:t>. </a:t>
            </a:r>
            <a:r>
              <a:rPr lang="en-US" sz="2000" dirty="0" smtClean="0"/>
              <a:t>,,Handbook of Digital Forensics and Investigation” 7.10.2009.</a:t>
            </a:r>
          </a:p>
          <a:p>
            <a:pPr marL="457200" indent="-457200">
              <a:buAutoNum type="arabicPeriod" startAt="3"/>
            </a:pPr>
            <a:r>
              <a:rPr lang="sr-Cyrl-RS" sz="2000" dirty="0" smtClean="0"/>
              <a:t>Мастер рад :,,</a:t>
            </a:r>
            <a:r>
              <a:rPr lang="en-US" sz="2000" dirty="0" smtClean="0"/>
              <a:t>Cyber </a:t>
            </a:r>
            <a:r>
              <a:rPr lang="en-US" sz="2000" dirty="0" err="1" smtClean="0"/>
              <a:t>krminminal</a:t>
            </a:r>
            <a:r>
              <a:rPr lang="en-US" sz="2000" dirty="0" smtClean="0"/>
              <a:t>”</a:t>
            </a:r>
            <a:r>
              <a:rPr lang="sr-Cyrl-RS" sz="2000" dirty="0" smtClean="0"/>
              <a:t>Ментор Доц.др</a:t>
            </a:r>
            <a:r>
              <a:rPr lang="sr-Cyrl-RS" sz="2000" dirty="0"/>
              <a:t> </a:t>
            </a:r>
            <a:r>
              <a:rPr lang="sr-Cyrl-RS" sz="2000" dirty="0" smtClean="0"/>
              <a:t>Гојко Грубор ,кандидат </a:t>
            </a:r>
          </a:p>
          <a:p>
            <a:pPr marL="0" indent="0">
              <a:buNone/>
            </a:pPr>
            <a:r>
              <a:rPr lang="sr-Cyrl-RS" sz="2000" dirty="0" smtClean="0"/>
              <a:t>        Владимир Угрен,Универзитет Сингидунум ,Београд 2012.</a:t>
            </a:r>
          </a:p>
          <a:p>
            <a:pPr marL="0" indent="0">
              <a:buNone/>
            </a:pPr>
            <a:r>
              <a:rPr lang="sr-Cyrl-RS" sz="2000" dirty="0" smtClean="0"/>
              <a:t>5. </a:t>
            </a:r>
            <a:r>
              <a:rPr lang="en-US" sz="2000" dirty="0" smtClean="0">
                <a:hlinkClick r:id="rId2"/>
              </a:rPr>
              <a:t>https</a:t>
            </a:r>
            <a:r>
              <a:rPr lang="en-US" sz="2000" dirty="0">
                <a:hlinkClick r:id="rId2"/>
              </a:rPr>
              <a:t>://</a:t>
            </a:r>
            <a:r>
              <a:rPr lang="en-US" sz="2000" dirty="0" smtClean="0">
                <a:hlinkClick r:id="rId2"/>
              </a:rPr>
              <a:t>blog.salvationdata.com/2019/12/20/news-customizable-forensic-lab-built-for-national-police-academy-and-national-cyber-and-crypto-agency-of-indonesia/</a:t>
            </a:r>
            <a:r>
              <a:rPr lang="sr-Cyrl-RS" sz="2000" dirty="0" smtClean="0"/>
              <a:t>.</a:t>
            </a:r>
          </a:p>
          <a:p>
            <a:pPr marL="0" indent="0">
              <a:buNone/>
            </a:pPr>
            <a:r>
              <a:rPr lang="sr-Cyrl-RS" sz="2000" dirty="0" smtClean="0"/>
              <a:t>6. </a:t>
            </a:r>
            <a:r>
              <a:rPr lang="en-US" sz="2000" dirty="0" smtClean="0"/>
              <a:t>Online </a:t>
            </a:r>
            <a:r>
              <a:rPr lang="sr-Cyrl-RS" sz="2000" dirty="0" smtClean="0"/>
              <a:t>предавање Проф.др Јасмина Аџемовића на тему ,,Рачунарски криминал и дигитална форензика </a:t>
            </a:r>
            <a:r>
              <a:rPr lang="en-US" sz="2000" dirty="0" smtClean="0"/>
              <a:t>‘’</a:t>
            </a:r>
            <a:r>
              <a:rPr lang="sr-Cyrl-RS" sz="2000" dirty="0" smtClean="0"/>
              <a:t>.</a:t>
            </a:r>
          </a:p>
          <a:p>
            <a:pPr marL="0" indent="0">
              <a:buNone/>
            </a:pPr>
            <a:r>
              <a:rPr lang="en-US" sz="2000" dirty="0" smtClean="0"/>
              <a:t>7.</a:t>
            </a:r>
            <a:r>
              <a:rPr lang="sr-Cyrl-RS" sz="2000" dirty="0" smtClean="0"/>
              <a:t>Остале слике су преузете са интернета .</a:t>
            </a:r>
          </a:p>
          <a:p>
            <a:pPr marL="0" indent="0">
              <a:buNone/>
            </a:pPr>
            <a:r>
              <a:rPr lang="sr-Cyrl-RS" sz="2000" dirty="0" smtClean="0">
                <a:hlinkClick r:id="rId3"/>
              </a:rPr>
              <a:t>8.   </a:t>
            </a:r>
            <a:r>
              <a:rPr lang="en-US" sz="2000" dirty="0" smtClean="0">
                <a:hlinkClick r:id="rId3"/>
              </a:rPr>
              <a:t>https</a:t>
            </a:r>
            <a:r>
              <a:rPr lang="en-US" sz="2000" dirty="0">
                <a:hlinkClick r:id="rId3"/>
              </a:rPr>
              <a:t>://</a:t>
            </a:r>
            <a:r>
              <a:rPr lang="en-US" sz="2000" dirty="0" smtClean="0">
                <a:hlinkClick r:id="rId3"/>
              </a:rPr>
              <a:t>www.internetworldstats.com/stats.htm</a:t>
            </a:r>
            <a:r>
              <a:rPr lang="sr-Cyrl-RS" sz="2000" dirty="0" smtClean="0"/>
              <a:t>.</a:t>
            </a:r>
            <a:endParaRPr lang="en-US" sz="2000" dirty="0" smtClean="0"/>
          </a:p>
          <a:p>
            <a:pPr marL="0" indent="0">
              <a:buNone/>
            </a:pPr>
            <a:endParaRPr lang="en-US" sz="2000" dirty="0"/>
          </a:p>
        </p:txBody>
      </p:sp>
    </p:spTree>
    <p:extLst>
      <p:ext uri="{BB962C8B-B14F-4D97-AF65-F5344CB8AC3E}">
        <p14:creationId xmlns:p14="http://schemas.microsoft.com/office/powerpoint/2010/main" val="3088518429"/>
      </p:ext>
    </p:extLst>
  </p:cSld>
  <p:clrMapOvr>
    <a:masterClrMapping/>
  </p:clrMapOvr>
  <p:transition spd="slow" advTm="240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763000" cy="5410200"/>
          </a:xfrm>
        </p:spPr>
        <p:txBody>
          <a:bodyPr>
            <a:noAutofit/>
          </a:bodyPr>
          <a:lstStyle/>
          <a:p>
            <a:pPr>
              <a:buFont typeface="Wingdings" pitchFamily="2" charset="2"/>
              <a:buChar char="§"/>
            </a:pPr>
            <a:r>
              <a:rPr lang="sr-Cyrl-RS" sz="2400" dirty="0" smtClean="0">
                <a:latin typeface="Times New Roman" pitchFamily="18" charset="0"/>
                <a:cs typeface="Times New Roman" pitchFamily="18" charset="0"/>
              </a:rPr>
              <a:t>Паралено  са  оваквим развојем рачунара развиле су се и рачунарске мреже ,од којих је најпознатија тзв.светска мрежа </a:t>
            </a:r>
            <a:r>
              <a:rPr lang="sr-Cyrl-RS" sz="24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I</a:t>
            </a:r>
            <a:r>
              <a:rPr lang="en-US" sz="2400" b="1" dirty="0" smtClean="0">
                <a:latin typeface="Times New Roman" pitchFamily="18" charset="0"/>
                <a:cs typeface="Times New Roman" pitchFamily="18" charset="0"/>
              </a:rPr>
              <a:t>nternet </a:t>
            </a:r>
            <a:r>
              <a:rPr lang="sr-Cyrl-RS" sz="2400" dirty="0" smtClean="0">
                <a:latin typeface="Times New Roman" pitchFamily="18" charset="0"/>
                <a:cs typeface="Times New Roman" pitchFamily="18" charset="0"/>
              </a:rPr>
              <a:t>.</a:t>
            </a: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r>
              <a:rPr lang="sr-Cyrl-RS" sz="2400" dirty="0" smtClean="0">
                <a:latin typeface="Times New Roman" pitchFamily="18" charset="0"/>
                <a:cs typeface="Times New Roman" pitchFamily="18" charset="0"/>
              </a:rPr>
              <a:t>Настанак  рачунарства, и  њихово међусобно умрежавање и стварање једног информационог и глобалног окружења ,везује се за једну сјајну и позитивну идеју која се односи на међусобну комуникацију на светском нивоу .</a:t>
            </a:r>
          </a:p>
          <a:p>
            <a:pPr>
              <a:buFont typeface="Wingdings" pitchFamily="2" charset="2"/>
              <a:buChar char="Ø"/>
            </a:pPr>
            <a:endParaRPr lang="sr-Cyrl-RS" sz="2400" dirty="0" smtClean="0">
              <a:latin typeface="Times New Roman" pitchFamily="18" charset="0"/>
              <a:cs typeface="Times New Roman" pitchFamily="18" charset="0"/>
            </a:endParaRPr>
          </a:p>
          <a:p>
            <a:pPr>
              <a:buFont typeface="Wingdings" pitchFamily="2" charset="2"/>
              <a:buChar char="Ø"/>
            </a:pPr>
            <a:r>
              <a:rPr lang="sr-Cyrl-RS" sz="2400" dirty="0" smtClean="0">
                <a:latin typeface="Times New Roman" pitchFamily="18" charset="0"/>
                <a:cs typeface="Times New Roman" pitchFamily="18" charset="0"/>
              </a:rPr>
              <a:t> </a:t>
            </a:r>
            <a:r>
              <a:rPr lang="sr-Cyrl-RS" sz="2400" b="1" dirty="0">
                <a:latin typeface="Times New Roman" pitchFamily="18" charset="0"/>
                <a:cs typeface="Times New Roman" pitchFamily="18" charset="0"/>
              </a:rPr>
              <a:t>Међутим ,савремена технологија са собом доноси и много ризика ,</a:t>
            </a:r>
            <a:r>
              <a:rPr lang="sr-Cyrl-RS" sz="2400" b="1" dirty="0" smtClean="0">
                <a:latin typeface="Times New Roman" pitchFamily="18" charset="0"/>
                <a:cs typeface="Times New Roman" pitchFamily="18" charset="0"/>
              </a:rPr>
              <a:t>који доводе </a:t>
            </a:r>
            <a:r>
              <a:rPr lang="sr-Cyrl-RS" sz="2400" b="1" dirty="0">
                <a:latin typeface="Times New Roman" pitchFamily="18" charset="0"/>
                <a:cs typeface="Times New Roman" pitchFamily="18" charset="0"/>
              </a:rPr>
              <a:t>до појаве кривичних дела која су повезана са рачунарским технологијама </a:t>
            </a:r>
            <a:r>
              <a:rPr lang="en-US" sz="2400" b="1" dirty="0" smtClean="0">
                <a:latin typeface="Times New Roman" pitchFamily="18" charset="0"/>
                <a:cs typeface="Times New Roman" pitchFamily="18" charset="0"/>
              </a:rPr>
              <a:t> </a:t>
            </a:r>
            <a:r>
              <a:rPr lang="sr-Cyrl-RS" sz="2400" b="1" dirty="0" smtClean="0">
                <a:latin typeface="Times New Roman" pitchFamily="18" charset="0"/>
                <a:cs typeface="Times New Roman" pitchFamily="18" charset="0"/>
              </a:rPr>
              <a:t>и </a:t>
            </a:r>
            <a:r>
              <a:rPr lang="en-US" sz="2400" b="1" dirty="0" smtClean="0">
                <a:latin typeface="Times New Roman" pitchFamily="18" charset="0"/>
                <a:cs typeface="Times New Roman" pitchFamily="18" charset="0"/>
              </a:rPr>
              <a:t> </a:t>
            </a:r>
            <a:r>
              <a:rPr lang="sr-Cyrl-RS" sz="2400" b="1" dirty="0" smtClean="0">
                <a:latin typeface="Times New Roman" pitchFamily="18" charset="0"/>
                <a:cs typeface="Times New Roman" pitchFamily="18" charset="0"/>
              </a:rPr>
              <a:t>до појаве,,</a:t>
            </a:r>
            <a:r>
              <a:rPr lang="sr-Cyrl-RS" sz="2400" b="1" dirty="0">
                <a:latin typeface="Times New Roman" pitchFamily="18" charset="0"/>
                <a:cs typeface="Times New Roman" pitchFamily="18" charset="0"/>
              </a:rPr>
              <a:t>Високотехнолошког криминала</a:t>
            </a:r>
            <a:r>
              <a:rPr lang="en-US" sz="2400" b="1" dirty="0">
                <a:latin typeface="Times New Roman" pitchFamily="18" charset="0"/>
                <a:cs typeface="Times New Roman" pitchFamily="18" charset="0"/>
              </a:rPr>
              <a:t>’’</a:t>
            </a:r>
            <a:r>
              <a:rPr lang="sr-Cyrl-RS" sz="2400" b="1" dirty="0">
                <a:latin typeface="Times New Roman" pitchFamily="18" charset="0"/>
                <a:cs typeface="Times New Roman" pitchFamily="18" charset="0"/>
              </a:rPr>
              <a:t>који је данас постао свакодневница у животу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20003237"/>
      </p:ext>
    </p:extLst>
  </p:cSld>
  <p:clrMapOvr>
    <a:masterClrMapping/>
  </p:clrMapOvr>
  <p:transition spd="slow" advTm="240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bodyPr>
          <a:lstStyle/>
          <a:p>
            <a:r>
              <a:rPr lang="sr-Cyrl-RS" sz="3200" dirty="0" smtClean="0">
                <a:latin typeface="Times New Roman" pitchFamily="18" charset="0"/>
                <a:cs typeface="Times New Roman" pitchFamily="18" charset="0"/>
              </a:rPr>
              <a:t>Статистика употребе интернета у односу на светску популацију из Децембара 31.2019.</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0724678"/>
              </p:ext>
            </p:extLst>
          </p:nvPr>
        </p:nvGraphicFramePr>
        <p:xfrm>
          <a:off x="304800" y="1676400"/>
          <a:ext cx="8458198" cy="4527070"/>
        </p:xfrm>
        <a:graphic>
          <a:graphicData uri="http://schemas.openxmlformats.org/drawingml/2006/table">
            <a:tbl>
              <a:tblPr/>
              <a:tblGrid>
                <a:gridCol w="2631439"/>
                <a:gridCol w="1033779"/>
                <a:gridCol w="939801"/>
                <a:gridCol w="1080770"/>
                <a:gridCol w="1033779"/>
                <a:gridCol w="1033779"/>
                <a:gridCol w="704851"/>
              </a:tblGrid>
              <a:tr h="85880">
                <a:tc gridSpan="7">
                  <a:txBody>
                    <a:bodyPr/>
                    <a:lstStyle/>
                    <a:p>
                      <a:pPr algn="just"/>
                      <a:r>
                        <a:rPr lang="en-US" sz="800" b="1" dirty="0">
                          <a:latin typeface="Arial"/>
                        </a:rPr>
                        <a:t>WORLD INTERNET USAGE AND POPULATION STATISTICS</a:t>
                      </a:r>
                      <a:br>
                        <a:rPr lang="en-US" sz="800" b="1" dirty="0">
                          <a:latin typeface="Arial"/>
                        </a:rPr>
                      </a:br>
                      <a:r>
                        <a:rPr lang="en-US" sz="800" b="1" dirty="0">
                          <a:latin typeface="Arial"/>
                        </a:rPr>
                        <a:t>2019 Year-End Estimates</a:t>
                      </a:r>
                      <a:endParaRPr lang="en-US" sz="800" dirty="0"/>
                    </a:p>
                  </a:txBody>
                  <a:tcPr marL="12642" marR="12642" marT="12642" marB="12642" anchor="ctr">
                    <a:lnL>
                      <a:noFill/>
                    </a:lnL>
                    <a:lnR>
                      <a:noFill/>
                    </a:lnR>
                    <a:lnT>
                      <a:noFill/>
                    </a:lnT>
                    <a:lnB>
                      <a:noFill/>
                    </a:lnB>
                    <a:solidFill>
                      <a:srgbClr val="CC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2118">
                <a:tc>
                  <a:txBody>
                    <a:bodyPr/>
                    <a:lstStyle/>
                    <a:p>
                      <a:pPr algn="just"/>
                      <a:r>
                        <a:rPr lang="en-US" sz="800" b="1">
                          <a:latin typeface="Arial"/>
                        </a:rPr>
                        <a:t>World Regions</a:t>
                      </a:r>
                      <a:endParaRPr lang="en-US" sz="800"/>
                    </a:p>
                  </a:txBody>
                  <a:tcPr marL="12642" marR="12642" marT="12642" marB="12642" anchor="ctr">
                    <a:lnL>
                      <a:noFill/>
                    </a:lnL>
                    <a:lnR>
                      <a:noFill/>
                    </a:lnR>
                    <a:lnT>
                      <a:noFill/>
                    </a:lnT>
                    <a:lnB>
                      <a:noFill/>
                    </a:lnB>
                    <a:solidFill>
                      <a:srgbClr val="CCCC99"/>
                    </a:solidFill>
                  </a:tcPr>
                </a:tc>
                <a:tc>
                  <a:txBody>
                    <a:bodyPr/>
                    <a:lstStyle/>
                    <a:p>
                      <a:pPr algn="just"/>
                      <a:r>
                        <a:rPr lang="en-US" sz="800" b="1">
                          <a:latin typeface="Arial"/>
                        </a:rPr>
                        <a:t>Population</a:t>
                      </a:r>
                      <a:br>
                        <a:rPr lang="en-US" sz="800" b="1">
                          <a:latin typeface="Arial"/>
                        </a:rPr>
                      </a:br>
                      <a:r>
                        <a:rPr lang="en-US" sz="800" b="1">
                          <a:latin typeface="Arial"/>
                        </a:rPr>
                        <a:t>( 2020 Est.)</a:t>
                      </a:r>
                      <a:endParaRPr lang="en-US" sz="800"/>
                    </a:p>
                  </a:txBody>
                  <a:tcPr marL="12642" marR="12642" marT="12642" marB="12642" anchor="ctr">
                    <a:lnL>
                      <a:noFill/>
                    </a:lnL>
                    <a:lnR>
                      <a:noFill/>
                    </a:lnR>
                    <a:lnT>
                      <a:noFill/>
                    </a:lnT>
                    <a:lnB>
                      <a:noFill/>
                    </a:lnB>
                    <a:solidFill>
                      <a:srgbClr val="CCCC99"/>
                    </a:solidFill>
                  </a:tcPr>
                </a:tc>
                <a:tc>
                  <a:txBody>
                    <a:bodyPr/>
                    <a:lstStyle/>
                    <a:p>
                      <a:pPr algn="just"/>
                      <a:r>
                        <a:rPr lang="en-US" sz="800" b="1">
                          <a:latin typeface="Arial"/>
                        </a:rPr>
                        <a:t>Population</a:t>
                      </a:r>
                      <a:br>
                        <a:rPr lang="en-US" sz="800" b="1">
                          <a:latin typeface="Arial"/>
                        </a:rPr>
                      </a:br>
                      <a:r>
                        <a:rPr lang="en-US" sz="800" b="1">
                          <a:latin typeface="Arial"/>
                        </a:rPr>
                        <a:t>% of World</a:t>
                      </a:r>
                      <a:endParaRPr lang="en-US" sz="800"/>
                    </a:p>
                  </a:txBody>
                  <a:tcPr marL="12642" marR="12642" marT="12642" marB="12642" anchor="ctr">
                    <a:lnL>
                      <a:noFill/>
                    </a:lnL>
                    <a:lnR>
                      <a:noFill/>
                    </a:lnR>
                    <a:lnT>
                      <a:noFill/>
                    </a:lnT>
                    <a:lnB>
                      <a:noFill/>
                    </a:lnB>
                    <a:solidFill>
                      <a:srgbClr val="CCCC99"/>
                    </a:solidFill>
                  </a:tcPr>
                </a:tc>
                <a:tc>
                  <a:txBody>
                    <a:bodyPr/>
                    <a:lstStyle/>
                    <a:p>
                      <a:pPr algn="just"/>
                      <a:r>
                        <a:rPr lang="en-US" sz="800" b="1">
                          <a:latin typeface="Arial"/>
                        </a:rPr>
                        <a:t>Internet Users</a:t>
                      </a:r>
                      <a:br>
                        <a:rPr lang="en-US" sz="800" b="1">
                          <a:latin typeface="Arial"/>
                        </a:rPr>
                      </a:br>
                      <a:r>
                        <a:rPr lang="en-US" sz="800" b="1">
                          <a:latin typeface="Arial"/>
                        </a:rPr>
                        <a:t>31 Dec 2019</a:t>
                      </a:r>
                      <a:endParaRPr lang="en-US" sz="800"/>
                    </a:p>
                  </a:txBody>
                  <a:tcPr marL="12642" marR="12642" marT="12642" marB="12642" anchor="ctr">
                    <a:lnL>
                      <a:noFill/>
                    </a:lnL>
                    <a:lnR>
                      <a:noFill/>
                    </a:lnR>
                    <a:lnT>
                      <a:noFill/>
                    </a:lnT>
                    <a:lnB>
                      <a:noFill/>
                    </a:lnB>
                    <a:solidFill>
                      <a:srgbClr val="CCCC99"/>
                    </a:solidFill>
                  </a:tcPr>
                </a:tc>
                <a:tc>
                  <a:txBody>
                    <a:bodyPr/>
                    <a:lstStyle/>
                    <a:p>
                      <a:pPr algn="just"/>
                      <a:r>
                        <a:rPr lang="en-US" sz="800" b="1">
                          <a:latin typeface="Arial"/>
                        </a:rPr>
                        <a:t>Penetration</a:t>
                      </a:r>
                      <a:br>
                        <a:rPr lang="en-US" sz="800" b="1">
                          <a:latin typeface="Arial"/>
                        </a:rPr>
                      </a:br>
                      <a:r>
                        <a:rPr lang="en-US" sz="800" b="1">
                          <a:latin typeface="Arial"/>
                        </a:rPr>
                        <a:t>Rate (% Pop.)</a:t>
                      </a:r>
                      <a:endParaRPr lang="en-US" sz="800"/>
                    </a:p>
                  </a:txBody>
                  <a:tcPr marL="12642" marR="12642" marT="12642" marB="12642" anchor="ctr">
                    <a:lnL>
                      <a:noFill/>
                    </a:lnL>
                    <a:lnR>
                      <a:noFill/>
                    </a:lnR>
                    <a:lnT>
                      <a:noFill/>
                    </a:lnT>
                    <a:lnB>
                      <a:noFill/>
                    </a:lnB>
                    <a:solidFill>
                      <a:srgbClr val="CCCC99"/>
                    </a:solidFill>
                  </a:tcPr>
                </a:tc>
                <a:tc>
                  <a:txBody>
                    <a:bodyPr/>
                    <a:lstStyle/>
                    <a:p>
                      <a:pPr algn="just"/>
                      <a:r>
                        <a:rPr lang="en-US" sz="800" b="1">
                          <a:latin typeface="Arial"/>
                        </a:rPr>
                        <a:t>Growth</a:t>
                      </a:r>
                      <a:br>
                        <a:rPr lang="en-US" sz="800" b="1">
                          <a:latin typeface="Arial"/>
                        </a:rPr>
                      </a:br>
                      <a:r>
                        <a:rPr lang="en-US" sz="800" b="1">
                          <a:latin typeface="Arial"/>
                        </a:rPr>
                        <a:t>2000-2020</a:t>
                      </a:r>
                      <a:endParaRPr lang="en-US" sz="800"/>
                    </a:p>
                  </a:txBody>
                  <a:tcPr marL="12642" marR="12642" marT="12642" marB="12642" anchor="ctr">
                    <a:lnL>
                      <a:noFill/>
                    </a:lnL>
                    <a:lnR>
                      <a:noFill/>
                    </a:lnR>
                    <a:lnT>
                      <a:noFill/>
                    </a:lnT>
                    <a:lnB>
                      <a:noFill/>
                    </a:lnB>
                    <a:solidFill>
                      <a:srgbClr val="CCCC99"/>
                    </a:solidFill>
                  </a:tcPr>
                </a:tc>
                <a:tc>
                  <a:txBody>
                    <a:bodyPr/>
                    <a:lstStyle/>
                    <a:p>
                      <a:pPr algn="just"/>
                      <a:r>
                        <a:rPr lang="en-US" sz="800" b="1">
                          <a:latin typeface="Arial"/>
                        </a:rPr>
                        <a:t>Internet</a:t>
                      </a:r>
                      <a:br>
                        <a:rPr lang="en-US" sz="800" b="1">
                          <a:latin typeface="Arial"/>
                        </a:rPr>
                      </a:br>
                      <a:r>
                        <a:rPr lang="en-US" sz="800" b="1">
                          <a:latin typeface="Arial"/>
                        </a:rPr>
                        <a:t>World %</a:t>
                      </a:r>
                      <a:endParaRPr lang="en-US" sz="800"/>
                    </a:p>
                  </a:txBody>
                  <a:tcPr marL="12642" marR="12642" marT="12642" marB="12642" anchor="ctr">
                    <a:lnL>
                      <a:noFill/>
                    </a:lnL>
                    <a:lnR>
                      <a:noFill/>
                    </a:lnR>
                    <a:lnT>
                      <a:noFill/>
                    </a:lnT>
                    <a:lnB>
                      <a:noFill/>
                    </a:lnB>
                    <a:solidFill>
                      <a:srgbClr val="CCCC99"/>
                    </a:solidFill>
                  </a:tcPr>
                </a:tc>
              </a:tr>
              <a:tr h="268018">
                <a:tc>
                  <a:txBody>
                    <a:bodyPr/>
                    <a:lstStyle/>
                    <a:p>
                      <a:pPr algn="just"/>
                      <a:r>
                        <a:rPr lang="en-US" sz="800" b="1">
                          <a:latin typeface="Arial"/>
                          <a:hlinkClick r:id="rId2"/>
                        </a:rPr>
                        <a:t>Africa</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1,340,598,447</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17.2 %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526,374,930</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39.3 %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11,559 %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11.5 %</a:t>
                      </a:r>
                      <a:endParaRPr lang="en-US" sz="800"/>
                    </a:p>
                  </a:txBody>
                  <a:tcPr marL="12642" marR="12642" marT="12642" marB="12642" anchor="ctr">
                    <a:lnL>
                      <a:noFill/>
                    </a:lnL>
                    <a:lnR>
                      <a:noFill/>
                    </a:lnR>
                    <a:lnT>
                      <a:noFill/>
                    </a:lnT>
                    <a:lnB>
                      <a:noFill/>
                    </a:lnB>
                    <a:solidFill>
                      <a:srgbClr val="FFFFFF"/>
                    </a:solidFill>
                  </a:tcPr>
                </a:tc>
              </a:tr>
              <a:tr h="268018">
                <a:tc>
                  <a:txBody>
                    <a:bodyPr/>
                    <a:lstStyle/>
                    <a:p>
                      <a:pPr algn="just"/>
                      <a:r>
                        <a:rPr lang="en-US" sz="800" b="1">
                          <a:latin typeface="Arial"/>
                          <a:hlinkClick r:id="rId3"/>
                        </a:rPr>
                        <a:t>Asia</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b="1">
                          <a:latin typeface="Arial"/>
                        </a:rPr>
                        <a:t>4,294,516,659</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55.1 %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b="1">
                          <a:latin typeface="Arial"/>
                        </a:rPr>
                        <a:t>2,300,469,859</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53.6 %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1,913 %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50.3 %</a:t>
                      </a:r>
                      <a:endParaRPr lang="en-US" sz="800"/>
                    </a:p>
                  </a:txBody>
                  <a:tcPr marL="12642" marR="12642" marT="12642" marB="12642" anchor="ctr">
                    <a:lnL>
                      <a:noFill/>
                    </a:lnL>
                    <a:lnR>
                      <a:noFill/>
                    </a:lnR>
                    <a:lnT>
                      <a:noFill/>
                    </a:lnT>
                    <a:lnB>
                      <a:noFill/>
                    </a:lnB>
                    <a:solidFill>
                      <a:srgbClr val="F1F1F1"/>
                    </a:solidFill>
                  </a:tcPr>
                </a:tc>
              </a:tr>
              <a:tr h="268018">
                <a:tc>
                  <a:txBody>
                    <a:bodyPr/>
                    <a:lstStyle/>
                    <a:p>
                      <a:pPr algn="just"/>
                      <a:r>
                        <a:rPr lang="en-US" sz="800" b="1">
                          <a:latin typeface="Arial"/>
                          <a:hlinkClick r:id="rId4"/>
                        </a:rPr>
                        <a:t>Europe</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834,995,197</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10.7 %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727,814,272</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87.2 %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592 %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15.9 %</a:t>
                      </a:r>
                      <a:endParaRPr lang="en-US" sz="800"/>
                    </a:p>
                  </a:txBody>
                  <a:tcPr marL="12642" marR="12642" marT="12642" marB="12642" anchor="ctr">
                    <a:lnL>
                      <a:noFill/>
                    </a:lnL>
                    <a:lnR>
                      <a:noFill/>
                    </a:lnR>
                    <a:lnT>
                      <a:noFill/>
                    </a:lnT>
                    <a:lnB>
                      <a:noFill/>
                    </a:lnB>
                    <a:solidFill>
                      <a:srgbClr val="FFFFFF"/>
                    </a:solidFill>
                  </a:tcPr>
                </a:tc>
              </a:tr>
              <a:tr h="268018">
                <a:tc>
                  <a:txBody>
                    <a:bodyPr/>
                    <a:lstStyle/>
                    <a:p>
                      <a:pPr algn="just"/>
                      <a:r>
                        <a:rPr lang="en-US" sz="800" b="1">
                          <a:latin typeface="Arial"/>
                          <a:hlinkClick r:id="rId5"/>
                        </a:rPr>
                        <a:t>Latin America / Caribbean</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b="1">
                          <a:latin typeface="Arial"/>
                        </a:rPr>
                        <a:t>658,345,826</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8.5 %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b="1">
                          <a:latin typeface="Arial"/>
                        </a:rPr>
                        <a:t>453,702,292</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68.9 %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2,411 %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10.0 %</a:t>
                      </a:r>
                      <a:endParaRPr lang="en-US" sz="800"/>
                    </a:p>
                  </a:txBody>
                  <a:tcPr marL="12642" marR="12642" marT="12642" marB="12642" anchor="ctr">
                    <a:lnL>
                      <a:noFill/>
                    </a:lnL>
                    <a:lnR>
                      <a:noFill/>
                    </a:lnR>
                    <a:lnT>
                      <a:noFill/>
                    </a:lnT>
                    <a:lnB>
                      <a:noFill/>
                    </a:lnB>
                    <a:solidFill>
                      <a:srgbClr val="F1F1F1"/>
                    </a:solidFill>
                  </a:tcPr>
                </a:tc>
              </a:tr>
              <a:tr h="268018">
                <a:tc>
                  <a:txBody>
                    <a:bodyPr/>
                    <a:lstStyle/>
                    <a:p>
                      <a:pPr algn="just"/>
                      <a:r>
                        <a:rPr lang="en-US" sz="800" b="1">
                          <a:latin typeface="Arial"/>
                          <a:hlinkClick r:id="rId6"/>
                        </a:rPr>
                        <a:t>Middle East</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260,991,690</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3.9 %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180,498,292</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69.2 %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5,395 %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3.9 %</a:t>
                      </a:r>
                      <a:endParaRPr lang="en-US" sz="800"/>
                    </a:p>
                  </a:txBody>
                  <a:tcPr marL="12642" marR="12642" marT="12642" marB="12642" anchor="ctr">
                    <a:lnL>
                      <a:noFill/>
                    </a:lnL>
                    <a:lnR>
                      <a:noFill/>
                    </a:lnR>
                    <a:lnT>
                      <a:noFill/>
                    </a:lnT>
                    <a:lnB>
                      <a:noFill/>
                    </a:lnB>
                    <a:solidFill>
                      <a:srgbClr val="FFFFFF"/>
                    </a:solidFill>
                  </a:tcPr>
                </a:tc>
              </a:tr>
              <a:tr h="268018">
                <a:tc>
                  <a:txBody>
                    <a:bodyPr/>
                    <a:lstStyle/>
                    <a:p>
                      <a:pPr algn="just"/>
                      <a:r>
                        <a:rPr lang="en-US" sz="800" b="1">
                          <a:latin typeface="Arial"/>
                          <a:hlinkClick r:id="rId7"/>
                        </a:rPr>
                        <a:t>North America</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b="1">
                          <a:latin typeface="Arial"/>
                        </a:rPr>
                        <a:t>368,869,647</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4.7 %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b="1">
                          <a:latin typeface="Arial"/>
                        </a:rPr>
                        <a:t>348,908,868</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94.6 %</a:t>
                      </a:r>
                      <a:endParaRPr lang="en-US" sz="800"/>
                    </a:p>
                  </a:txBody>
                  <a:tcPr marL="12642" marR="12642" marT="12642" marB="12642" anchor="ctr">
                    <a:lnL>
                      <a:noFill/>
                    </a:lnL>
                    <a:lnR>
                      <a:noFill/>
                    </a:lnR>
                    <a:lnT>
                      <a:noFill/>
                    </a:lnT>
                    <a:lnB>
                      <a:noFill/>
                    </a:lnB>
                    <a:solidFill>
                      <a:srgbClr val="F1F1F1"/>
                    </a:solidFill>
                  </a:tcPr>
                </a:tc>
                <a:tc>
                  <a:txBody>
                    <a:bodyPr/>
                    <a:lstStyle/>
                    <a:p>
                      <a:pPr algn="just"/>
                      <a:r>
                        <a:rPr lang="en-US" sz="800" dirty="0">
                          <a:latin typeface="Arial"/>
                        </a:rPr>
                        <a:t>222 %</a:t>
                      </a:r>
                      <a:endParaRPr lang="en-US" sz="800" dirty="0"/>
                    </a:p>
                  </a:txBody>
                  <a:tcPr marL="12642" marR="12642" marT="12642" marB="12642" anchor="ctr">
                    <a:lnL>
                      <a:noFill/>
                    </a:lnL>
                    <a:lnR>
                      <a:noFill/>
                    </a:lnR>
                    <a:lnT>
                      <a:noFill/>
                    </a:lnT>
                    <a:lnB>
                      <a:noFill/>
                    </a:lnB>
                    <a:solidFill>
                      <a:srgbClr val="F1F1F1"/>
                    </a:solidFill>
                  </a:tcPr>
                </a:tc>
                <a:tc>
                  <a:txBody>
                    <a:bodyPr/>
                    <a:lstStyle/>
                    <a:p>
                      <a:pPr algn="just"/>
                      <a:r>
                        <a:rPr lang="en-US" sz="800">
                          <a:latin typeface="Arial"/>
                        </a:rPr>
                        <a:t>7.6 %</a:t>
                      </a:r>
                      <a:endParaRPr lang="en-US" sz="800"/>
                    </a:p>
                  </a:txBody>
                  <a:tcPr marL="12642" marR="12642" marT="12642" marB="12642" anchor="ctr">
                    <a:lnL>
                      <a:noFill/>
                    </a:lnL>
                    <a:lnR>
                      <a:noFill/>
                    </a:lnR>
                    <a:lnT>
                      <a:noFill/>
                    </a:lnT>
                    <a:lnB>
                      <a:noFill/>
                    </a:lnB>
                    <a:solidFill>
                      <a:srgbClr val="F1F1F1"/>
                    </a:solidFill>
                  </a:tcPr>
                </a:tc>
              </a:tr>
              <a:tr h="268018">
                <a:tc>
                  <a:txBody>
                    <a:bodyPr/>
                    <a:lstStyle/>
                    <a:p>
                      <a:pPr algn="just"/>
                      <a:r>
                        <a:rPr lang="en-US" sz="800" b="1">
                          <a:latin typeface="Arial"/>
                          <a:hlinkClick r:id="rId8"/>
                        </a:rPr>
                        <a:t>Oceania / Australia</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42,690,838</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0.5 %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b="1">
                          <a:latin typeface="Arial"/>
                        </a:rPr>
                        <a:t>28,775,373</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67.4 %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277 %</a:t>
                      </a:r>
                      <a:endParaRPr lang="en-US" sz="800"/>
                    </a:p>
                  </a:txBody>
                  <a:tcPr marL="12642" marR="12642" marT="12642" marB="12642" anchor="ctr">
                    <a:lnL>
                      <a:noFill/>
                    </a:lnL>
                    <a:lnR>
                      <a:noFill/>
                    </a:lnR>
                    <a:lnT>
                      <a:noFill/>
                    </a:lnT>
                    <a:lnB>
                      <a:noFill/>
                    </a:lnB>
                    <a:solidFill>
                      <a:srgbClr val="FFFFFF"/>
                    </a:solidFill>
                  </a:tcPr>
                </a:tc>
                <a:tc>
                  <a:txBody>
                    <a:bodyPr/>
                    <a:lstStyle/>
                    <a:p>
                      <a:pPr algn="just"/>
                      <a:r>
                        <a:rPr lang="en-US" sz="800">
                          <a:latin typeface="Arial"/>
                        </a:rPr>
                        <a:t>0.6 %</a:t>
                      </a:r>
                      <a:endParaRPr lang="en-US" sz="800"/>
                    </a:p>
                  </a:txBody>
                  <a:tcPr marL="12642" marR="12642" marT="12642" marB="12642" anchor="ctr">
                    <a:lnL>
                      <a:noFill/>
                    </a:lnL>
                    <a:lnR>
                      <a:noFill/>
                    </a:lnR>
                    <a:lnT>
                      <a:noFill/>
                    </a:lnT>
                    <a:lnB>
                      <a:noFill/>
                    </a:lnB>
                    <a:solidFill>
                      <a:srgbClr val="FFFFFF"/>
                    </a:solidFill>
                  </a:tcPr>
                </a:tc>
              </a:tr>
              <a:tr h="268018">
                <a:tc>
                  <a:txBody>
                    <a:bodyPr/>
                    <a:lstStyle/>
                    <a:p>
                      <a:pPr algn="just"/>
                      <a:r>
                        <a:rPr lang="en-US" sz="800" b="1">
                          <a:latin typeface="Arial"/>
                          <a:hlinkClick r:id="rId9"/>
                        </a:rPr>
                        <a:t>WORLD TOTAL</a:t>
                      </a:r>
                      <a:endParaRPr lang="en-US" sz="800"/>
                    </a:p>
                  </a:txBody>
                  <a:tcPr marL="12642" marR="12642" marT="12642" marB="12642" anchor="ctr">
                    <a:lnL>
                      <a:noFill/>
                    </a:lnL>
                    <a:lnR>
                      <a:noFill/>
                    </a:lnR>
                    <a:lnT>
                      <a:noFill/>
                    </a:lnT>
                    <a:lnB>
                      <a:noFill/>
                    </a:lnB>
                    <a:solidFill>
                      <a:srgbClr val="CCCCCC"/>
                    </a:solidFill>
                  </a:tcPr>
                </a:tc>
                <a:tc>
                  <a:txBody>
                    <a:bodyPr/>
                    <a:lstStyle/>
                    <a:p>
                      <a:pPr algn="just"/>
                      <a:r>
                        <a:rPr lang="en-US" sz="800" b="1">
                          <a:latin typeface="Arial"/>
                        </a:rPr>
                        <a:t>7,796,615,710</a:t>
                      </a:r>
                      <a:endParaRPr lang="en-US" sz="800"/>
                    </a:p>
                  </a:txBody>
                  <a:tcPr marL="12642" marR="12642" marT="12642" marB="12642" anchor="ctr">
                    <a:lnL>
                      <a:noFill/>
                    </a:lnL>
                    <a:lnR>
                      <a:noFill/>
                    </a:lnR>
                    <a:lnT>
                      <a:noFill/>
                    </a:lnT>
                    <a:lnB>
                      <a:noFill/>
                    </a:lnB>
                    <a:solidFill>
                      <a:srgbClr val="CCCCCC"/>
                    </a:solidFill>
                  </a:tcPr>
                </a:tc>
                <a:tc>
                  <a:txBody>
                    <a:bodyPr/>
                    <a:lstStyle/>
                    <a:p>
                      <a:pPr algn="just"/>
                      <a:r>
                        <a:rPr lang="en-US" sz="800" b="1">
                          <a:latin typeface="Arial"/>
                        </a:rPr>
                        <a:t>100.0 %</a:t>
                      </a:r>
                      <a:endParaRPr lang="en-US" sz="800"/>
                    </a:p>
                  </a:txBody>
                  <a:tcPr marL="12642" marR="12642" marT="12642" marB="12642" anchor="ctr">
                    <a:lnL>
                      <a:noFill/>
                    </a:lnL>
                    <a:lnR>
                      <a:noFill/>
                    </a:lnR>
                    <a:lnT>
                      <a:noFill/>
                    </a:lnT>
                    <a:lnB>
                      <a:noFill/>
                    </a:lnB>
                    <a:solidFill>
                      <a:srgbClr val="CCCCCC"/>
                    </a:solidFill>
                  </a:tcPr>
                </a:tc>
                <a:tc>
                  <a:txBody>
                    <a:bodyPr/>
                    <a:lstStyle/>
                    <a:p>
                      <a:pPr algn="just"/>
                      <a:r>
                        <a:rPr lang="en-US" sz="800" b="1">
                          <a:latin typeface="Arial"/>
                        </a:rPr>
                        <a:t>4,574,150,134</a:t>
                      </a:r>
                      <a:endParaRPr lang="en-US" sz="800"/>
                    </a:p>
                  </a:txBody>
                  <a:tcPr marL="12642" marR="12642" marT="12642" marB="12642" anchor="ctr">
                    <a:lnL>
                      <a:noFill/>
                    </a:lnL>
                    <a:lnR>
                      <a:noFill/>
                    </a:lnR>
                    <a:lnT>
                      <a:noFill/>
                    </a:lnT>
                    <a:lnB>
                      <a:noFill/>
                    </a:lnB>
                    <a:solidFill>
                      <a:srgbClr val="CCCCCC"/>
                    </a:solidFill>
                  </a:tcPr>
                </a:tc>
                <a:tc>
                  <a:txBody>
                    <a:bodyPr/>
                    <a:lstStyle/>
                    <a:p>
                      <a:pPr algn="just"/>
                      <a:r>
                        <a:rPr lang="en-US" sz="800" b="1">
                          <a:latin typeface="Arial"/>
                        </a:rPr>
                        <a:t>58.7 %</a:t>
                      </a:r>
                      <a:endParaRPr lang="en-US" sz="800"/>
                    </a:p>
                  </a:txBody>
                  <a:tcPr marL="12642" marR="12642" marT="12642" marB="12642" anchor="ctr">
                    <a:lnL>
                      <a:noFill/>
                    </a:lnL>
                    <a:lnR>
                      <a:noFill/>
                    </a:lnR>
                    <a:lnT>
                      <a:noFill/>
                    </a:lnT>
                    <a:lnB>
                      <a:noFill/>
                    </a:lnB>
                    <a:solidFill>
                      <a:srgbClr val="CCCCCC"/>
                    </a:solidFill>
                  </a:tcPr>
                </a:tc>
                <a:tc>
                  <a:txBody>
                    <a:bodyPr/>
                    <a:lstStyle/>
                    <a:p>
                      <a:pPr algn="just"/>
                      <a:r>
                        <a:rPr lang="en-US" sz="800" b="1">
                          <a:latin typeface="Arial"/>
                        </a:rPr>
                        <a:t>1,167 %</a:t>
                      </a:r>
                      <a:endParaRPr lang="en-US" sz="800"/>
                    </a:p>
                  </a:txBody>
                  <a:tcPr marL="12642" marR="12642" marT="12642" marB="12642" anchor="ctr">
                    <a:lnL>
                      <a:noFill/>
                    </a:lnL>
                    <a:lnR>
                      <a:noFill/>
                    </a:lnR>
                    <a:lnT>
                      <a:noFill/>
                    </a:lnT>
                    <a:lnB>
                      <a:noFill/>
                    </a:lnB>
                    <a:solidFill>
                      <a:srgbClr val="CCCCCC"/>
                    </a:solidFill>
                  </a:tcPr>
                </a:tc>
                <a:tc>
                  <a:txBody>
                    <a:bodyPr/>
                    <a:lstStyle/>
                    <a:p>
                      <a:pPr algn="just"/>
                      <a:r>
                        <a:rPr lang="en-US" sz="800" b="1">
                          <a:latin typeface="Arial"/>
                        </a:rPr>
                        <a:t>100.0 %</a:t>
                      </a:r>
                      <a:endParaRPr lang="en-US" sz="800"/>
                    </a:p>
                  </a:txBody>
                  <a:tcPr marL="12642" marR="12642" marT="12642" marB="12642" anchor="ctr">
                    <a:lnL>
                      <a:noFill/>
                    </a:lnL>
                    <a:lnR>
                      <a:noFill/>
                    </a:lnR>
                    <a:lnT>
                      <a:noFill/>
                    </a:lnT>
                    <a:lnB>
                      <a:noFill/>
                    </a:lnB>
                    <a:solidFill>
                      <a:srgbClr val="CCCCCC"/>
                    </a:solidFill>
                  </a:tcPr>
                </a:tc>
              </a:tr>
              <a:tr h="1481684">
                <a:tc gridSpan="7">
                  <a:txBody>
                    <a:bodyPr/>
                    <a:lstStyle/>
                    <a:p>
                      <a:pPr algn="just"/>
                      <a:r>
                        <a:rPr lang="en-US" sz="800" dirty="0">
                          <a:latin typeface="Arial"/>
                        </a:rPr>
                        <a:t>NOTES: (1) Internet Usage and World Population Statistics estimates are for Dec 31, 2019, as of March 3, 2020. (2) CLICK on each world region name for detailed regional usage information. (3) Demographic (Population) numbers are based on data from the</a:t>
                      </a:r>
                      <a:r>
                        <a:rPr lang="en-US" sz="800" dirty="0"/>
                        <a:t> </a:t>
                      </a:r>
                      <a:r>
                        <a:rPr lang="en-US" sz="800" dirty="0">
                          <a:latin typeface="Arial"/>
                          <a:hlinkClick r:id="rId10"/>
                        </a:rPr>
                        <a:t>United Nations Population Division</a:t>
                      </a:r>
                      <a:r>
                        <a:rPr lang="en-US" sz="800" dirty="0"/>
                        <a:t>. </a:t>
                      </a:r>
                      <a:r>
                        <a:rPr lang="en-US" sz="800" dirty="0">
                          <a:latin typeface="Arial"/>
                        </a:rPr>
                        <a:t>(4) Internet usage information comes from data published by</a:t>
                      </a:r>
                      <a:r>
                        <a:rPr lang="en-US" sz="800" dirty="0"/>
                        <a:t> </a:t>
                      </a:r>
                      <a:r>
                        <a:rPr lang="en-US" sz="800" dirty="0">
                          <a:latin typeface="Arial"/>
                          <a:hlinkClick r:id="rId11"/>
                        </a:rPr>
                        <a:t>Nielsen Online</a:t>
                      </a:r>
                      <a:r>
                        <a:rPr lang="en-US" sz="800" dirty="0">
                          <a:latin typeface="Arial"/>
                        </a:rPr>
                        <a:t>, by the</a:t>
                      </a:r>
                      <a:r>
                        <a:rPr lang="en-US" sz="800" dirty="0"/>
                        <a:t> </a:t>
                      </a:r>
                      <a:r>
                        <a:rPr lang="en-US" sz="800" dirty="0">
                          <a:latin typeface="Arial"/>
                          <a:hlinkClick r:id="rId12"/>
                        </a:rPr>
                        <a:t>International Telecommunications Union</a:t>
                      </a:r>
                      <a:r>
                        <a:rPr lang="en-US" sz="800" dirty="0">
                          <a:latin typeface="Arial"/>
                        </a:rPr>
                        <a:t>, by</a:t>
                      </a:r>
                      <a:r>
                        <a:rPr lang="en-US" sz="800" dirty="0"/>
                        <a:t> </a:t>
                      </a:r>
                      <a:r>
                        <a:rPr lang="en-US" sz="800" dirty="0" err="1">
                          <a:latin typeface="Arial"/>
                          <a:hlinkClick r:id="rId13"/>
                        </a:rPr>
                        <a:t>GfK</a:t>
                      </a:r>
                      <a:r>
                        <a:rPr lang="en-US" sz="800" dirty="0">
                          <a:latin typeface="Arial"/>
                        </a:rPr>
                        <a:t>, by local ICT Regulators and other reliable sources. (5) For definitions, navigation help and disclaimers, please refer to the</a:t>
                      </a:r>
                      <a:r>
                        <a:rPr lang="en-US" sz="800" dirty="0"/>
                        <a:t> </a:t>
                      </a:r>
                      <a:r>
                        <a:rPr lang="en-US" sz="800" dirty="0">
                          <a:latin typeface="Arial"/>
                          <a:hlinkClick r:id="rId14"/>
                        </a:rPr>
                        <a:t>Website Surfing Guide</a:t>
                      </a:r>
                      <a:r>
                        <a:rPr lang="en-US" sz="800" dirty="0">
                          <a:latin typeface="Arial"/>
                        </a:rPr>
                        <a:t>. (6) The information from this website may be cited, giving the due credit and placing a link back to</a:t>
                      </a:r>
                      <a:r>
                        <a:rPr lang="en-US" sz="800" dirty="0"/>
                        <a:t> </a:t>
                      </a:r>
                      <a:r>
                        <a:rPr lang="en-US" sz="800" dirty="0">
                          <a:latin typeface="Arial"/>
                          <a:hlinkClick r:id="rId15"/>
                        </a:rPr>
                        <a:t>www.internetworldstats.com</a:t>
                      </a:r>
                      <a:r>
                        <a:rPr lang="en-US" sz="800" dirty="0">
                          <a:latin typeface="Arial"/>
                        </a:rPr>
                        <a:t>. Copyright © 2020, </a:t>
                      </a:r>
                      <a:r>
                        <a:rPr lang="en-US" sz="800" dirty="0" err="1">
                          <a:latin typeface="Arial"/>
                        </a:rPr>
                        <a:t>Miniwatts</a:t>
                      </a:r>
                      <a:r>
                        <a:rPr lang="en-US" sz="800" dirty="0">
                          <a:latin typeface="Arial"/>
                        </a:rPr>
                        <a:t> Marketing Group. All rights reserved worldwide.</a:t>
                      </a:r>
                      <a:endParaRPr lang="en-US" sz="800" dirty="0"/>
                    </a:p>
                  </a:txBody>
                  <a:tcPr marL="12642" marR="12642" marT="12642" marB="12642">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220183151"/>
      </p:ext>
    </p:extLst>
  </p:cSld>
  <p:clrMapOvr>
    <a:masterClrMapping/>
  </p:clrMapOvr>
  <p:transition spd="slow" advTm="240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a:t>
            </a:r>
            <a:r>
              <a:rPr lang="sr-Cyrl-RS" dirty="0" smtClean="0"/>
              <a:t>криминал облици </a:t>
            </a:r>
            <a:endParaRPr lang="en-US" dirty="0"/>
          </a:p>
        </p:txBody>
      </p:sp>
      <p:sp>
        <p:nvSpPr>
          <p:cNvPr id="3" name="Content Placeholder 2"/>
          <p:cNvSpPr>
            <a:spLocks noGrp="1"/>
          </p:cNvSpPr>
          <p:nvPr>
            <p:ph idx="1"/>
          </p:nvPr>
        </p:nvSpPr>
        <p:spPr/>
        <p:txBody>
          <a:bodyPr>
            <a:normAutofit/>
          </a:bodyPr>
          <a:lstStyle/>
          <a:p>
            <a:pPr marL="0" indent="0">
              <a:buNone/>
            </a:pPr>
            <a:r>
              <a:rPr lang="sr-Cyrl-RS" sz="2400" dirty="0" smtClean="0">
                <a:latin typeface="Times New Roman" pitchFamily="18" charset="0"/>
                <a:cs typeface="Times New Roman" pitchFamily="18" charset="0"/>
              </a:rPr>
              <a:t>Дела </a:t>
            </a:r>
            <a:r>
              <a:rPr lang="en-US" sz="2400" dirty="0" smtClean="0">
                <a:latin typeface="Times New Roman" pitchFamily="18" charset="0"/>
                <a:cs typeface="Times New Roman" pitchFamily="18" charset="0"/>
              </a:rPr>
              <a:t>cyber </a:t>
            </a:r>
            <a:r>
              <a:rPr lang="sr-Cyrl-RS" sz="2400" dirty="0" smtClean="0">
                <a:latin typeface="Times New Roman" pitchFamily="18" charset="0"/>
                <a:cs typeface="Times New Roman" pitchFamily="18" charset="0"/>
              </a:rPr>
              <a:t>криминала у ужем смислу:</a:t>
            </a:r>
          </a:p>
          <a:p>
            <a:pPr marL="457200" indent="-457200">
              <a:buFont typeface="+mj-lt"/>
              <a:buAutoNum type="arabicPeriod"/>
            </a:pPr>
            <a:r>
              <a:rPr lang="sr-Cyrl-RS" sz="2400" dirty="0" smtClean="0">
                <a:latin typeface="Times New Roman" pitchFamily="18" charset="0"/>
                <a:cs typeface="Times New Roman" pitchFamily="18" charset="0"/>
              </a:rPr>
              <a:t>Неауторизован приступ компјутерском систему или мрежи кршењем мера сигурности</a:t>
            </a:r>
            <a:r>
              <a:rPr lang="en-US" sz="2400" dirty="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marL="457200" indent="-457200">
              <a:buFont typeface="+mj-lt"/>
              <a:buAutoNum type="arabicPeriod"/>
            </a:pPr>
            <a:r>
              <a:rPr lang="sr-Cyrl-RS" sz="2400" dirty="0" smtClean="0">
                <a:latin typeface="Times New Roman" pitchFamily="18" charset="0"/>
                <a:cs typeface="Times New Roman" pitchFamily="18" charset="0"/>
              </a:rPr>
              <a:t>Оштећење компјутерских података или програма </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marL="457200" indent="-457200">
              <a:buFont typeface="+mj-lt"/>
              <a:buAutoNum type="arabicPeriod"/>
            </a:pPr>
            <a:r>
              <a:rPr lang="sr-Cyrl-RS" sz="2400" dirty="0" smtClean="0">
                <a:latin typeface="Times New Roman" pitchFamily="18" charset="0"/>
                <a:cs typeface="Times New Roman" pitchFamily="18" charset="0"/>
              </a:rPr>
              <a:t>Компјутерске саботаже </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marL="457200" indent="-457200">
              <a:buFont typeface="+mj-lt"/>
              <a:buAutoNum type="arabicPeriod"/>
            </a:pPr>
            <a:r>
              <a:rPr lang="sr-Cyrl-RS" sz="2400" dirty="0" smtClean="0">
                <a:latin typeface="Times New Roman" pitchFamily="18" charset="0"/>
                <a:cs typeface="Times New Roman" pitchFamily="18" charset="0"/>
              </a:rPr>
              <a:t>Неовлашћено пресретање комуникације од и у компјутерским системима и мрежама </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marL="457200" indent="-457200">
              <a:buFont typeface="+mj-lt"/>
              <a:buAutoNum type="arabicPeriod"/>
            </a:pPr>
            <a:r>
              <a:rPr lang="sr-Cyrl-RS" sz="2400" dirty="0" smtClean="0">
                <a:latin typeface="Times New Roman" pitchFamily="18" charset="0"/>
                <a:cs typeface="Times New Roman" pitchFamily="18" charset="0"/>
              </a:rPr>
              <a:t>Компјутерска шпијунажа </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8061711"/>
      </p:ext>
    </p:extLst>
  </p:cSld>
  <p:clrMapOvr>
    <a:masterClrMapping/>
  </p:clrMapOvr>
  <p:transition spd="slow" advTm="24000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287963"/>
          </a:xfrm>
        </p:spPr>
        <p:txBody>
          <a:bodyPr>
            <a:normAutofit/>
          </a:bodyPr>
          <a:lstStyle/>
          <a:p>
            <a:pPr marL="0" indent="0">
              <a:buNone/>
            </a:pPr>
            <a:r>
              <a:rPr lang="sr-Cyrl-RS" sz="2400" dirty="0" smtClean="0">
                <a:latin typeface="Times New Roman" pitchFamily="18" charset="0"/>
                <a:cs typeface="Times New Roman" pitchFamily="18" charset="0"/>
              </a:rPr>
              <a:t>Дела </a:t>
            </a:r>
            <a:r>
              <a:rPr lang="en-US" sz="2400" dirty="0" smtClean="0">
                <a:latin typeface="Times New Roman" pitchFamily="18" charset="0"/>
                <a:cs typeface="Times New Roman" pitchFamily="18" charset="0"/>
              </a:rPr>
              <a:t>cyber </a:t>
            </a:r>
            <a:r>
              <a:rPr lang="sr-Cyrl-RS" sz="2400" dirty="0" smtClean="0">
                <a:latin typeface="Times New Roman" pitchFamily="18" charset="0"/>
                <a:cs typeface="Times New Roman" pitchFamily="18" charset="0"/>
              </a:rPr>
              <a:t>криминала у ширем смислу најчешће се </a:t>
            </a:r>
            <a:endParaRPr lang="en-US" sz="2400" dirty="0" smtClean="0">
              <a:latin typeface="Times New Roman" pitchFamily="18" charset="0"/>
              <a:cs typeface="Times New Roman" pitchFamily="18" charset="0"/>
            </a:endParaRPr>
          </a:p>
          <a:p>
            <a:pPr marL="0" indent="0">
              <a:buNone/>
            </a:pPr>
            <a:r>
              <a:rPr lang="sr-Cyrl-RS" sz="2400" dirty="0" smtClean="0">
                <a:latin typeface="Times New Roman" pitchFamily="18" charset="0"/>
                <a:cs typeface="Times New Roman" pitchFamily="18" charset="0"/>
              </a:rPr>
              <a:t>појављују :</a:t>
            </a:r>
          </a:p>
          <a:p>
            <a:pPr marL="457200" indent="-457200">
              <a:buFont typeface="+mj-lt"/>
              <a:buAutoNum type="arabicPeriod"/>
            </a:pPr>
            <a:r>
              <a:rPr lang="sr-Cyrl-RS" sz="2400" dirty="0" smtClean="0">
                <a:latin typeface="Times New Roman" pitchFamily="18" charset="0"/>
                <a:cs typeface="Times New Roman" pitchFamily="18" charset="0"/>
              </a:rPr>
              <a:t>Компјутерски фалцификати</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marL="457200" indent="-457200">
              <a:buFont typeface="+mj-lt"/>
              <a:buAutoNum type="arabicPeriod"/>
            </a:pPr>
            <a:r>
              <a:rPr lang="sr-Cyrl-RS" sz="2400" dirty="0" smtClean="0">
                <a:latin typeface="Times New Roman" pitchFamily="18" charset="0"/>
                <a:cs typeface="Times New Roman" pitchFamily="18" charset="0"/>
              </a:rPr>
              <a:t>Компјутерске крађе</a:t>
            </a:r>
            <a:r>
              <a:rPr lang="en-U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p>
          <a:p>
            <a:pPr marL="457200" indent="-457200">
              <a:buFont typeface="+mj-lt"/>
              <a:buAutoNum type="arabicPeriod"/>
            </a:pPr>
            <a:r>
              <a:rPr lang="sr-Cyrl-RS" sz="2400" dirty="0" smtClean="0">
                <a:latin typeface="Times New Roman" pitchFamily="18" charset="0"/>
                <a:cs typeface="Times New Roman" pitchFamily="18" charset="0"/>
              </a:rPr>
              <a:t>Техничке манипулације уређајима  или електронским компонетама </a:t>
            </a:r>
            <a:r>
              <a:rPr lang="en-US" sz="2400" dirty="0" smtClean="0">
                <a:latin typeface="Times New Roman" pitchFamily="18" charset="0"/>
                <a:cs typeface="Times New Roman" pitchFamily="18" charset="0"/>
              </a:rPr>
              <a:t>;</a:t>
            </a:r>
            <a:endParaRPr lang="sr-Cyrl-RS" sz="2400" dirty="0" smtClean="0">
              <a:latin typeface="Times New Roman" pitchFamily="18" charset="0"/>
              <a:cs typeface="Times New Roman" pitchFamily="18" charset="0"/>
            </a:endParaRPr>
          </a:p>
          <a:p>
            <a:pPr marL="457200" indent="-457200">
              <a:buFont typeface="+mj-lt"/>
              <a:buAutoNum type="arabicPeriod"/>
            </a:pPr>
            <a:r>
              <a:rPr lang="sr-Cyrl-RS" sz="2400" dirty="0" smtClean="0">
                <a:latin typeface="Times New Roman" pitchFamily="18" charset="0"/>
                <a:cs typeface="Times New Roman" pitchFamily="18" charset="0"/>
              </a:rPr>
              <a:t>Злоупотреба системима плаћања као што су манипулације и крађе електронских кредитних картица или коришћење лажних шифри у незаконитим финансијским активностима</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31508466"/>
      </p:ext>
    </p:extLst>
  </p:cSld>
  <p:clrMapOvr>
    <a:masterClrMapping/>
  </p:clrMapOvr>
  <p:transition spd="slow" advTm="240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8686800" cy="1162050"/>
          </a:xfrm>
        </p:spPr>
        <p:txBody>
          <a:bodyPr>
            <a:normAutofit/>
          </a:bodyPr>
          <a:lstStyle/>
          <a:p>
            <a:r>
              <a:rPr lang="sr-Cyrl-RS" sz="4400" dirty="0" smtClean="0">
                <a:latin typeface="Times New Roman" pitchFamily="18" charset="0"/>
                <a:cs typeface="Times New Roman" pitchFamily="18" charset="0"/>
              </a:rPr>
              <a:t>Шта је дигитална форензика </a:t>
            </a:r>
            <a:r>
              <a:rPr lang="en-US" sz="4400" dirty="0" smtClean="0">
                <a:latin typeface="Times New Roman" pitchFamily="18" charset="0"/>
                <a:cs typeface="Times New Roman" pitchFamily="18" charset="0"/>
              </a:rPr>
              <a:t>?</a:t>
            </a:r>
            <a:r>
              <a:rPr lang="sr-Cyrl-R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8" name="Text Placeholder 7"/>
          <p:cNvSpPr>
            <a:spLocks noGrp="1"/>
          </p:cNvSpPr>
          <p:nvPr>
            <p:ph type="body" sz="half" idx="2"/>
          </p:nvPr>
        </p:nvSpPr>
        <p:spPr>
          <a:xfrm>
            <a:off x="0" y="1524000"/>
            <a:ext cx="5867400" cy="5105400"/>
          </a:xfrm>
        </p:spPr>
        <p:txBody>
          <a:bodyPr>
            <a:normAutofit/>
          </a:bodyPr>
          <a:lstStyle/>
          <a:p>
            <a:pPr marL="800100" lvl="1" indent="-342900">
              <a:buClr>
                <a:schemeClr val="tx1"/>
              </a:buClr>
              <a:buFont typeface="Wingdings" pitchFamily="2" charset="2"/>
              <a:buChar char="§"/>
            </a:pPr>
            <a:endParaRPr lang="sr-Cyrl-RS" sz="2400" dirty="0" smtClean="0">
              <a:solidFill>
                <a:schemeClr val="tx1">
                  <a:lumMod val="95000"/>
                  <a:lumOff val="5000"/>
                </a:schemeClr>
              </a:solidFill>
              <a:latin typeface="Times New Roman" pitchFamily="18" charset="0"/>
              <a:cs typeface="Times New Roman" pitchFamily="18" charset="0"/>
            </a:endParaRPr>
          </a:p>
          <a:p>
            <a:pPr marL="800100" lvl="1" indent="-342900">
              <a:buClr>
                <a:schemeClr val="tx1"/>
              </a:buClr>
              <a:buFont typeface="Wingdings" pitchFamily="2" charset="2"/>
              <a:buChar char="§"/>
            </a:pPr>
            <a:r>
              <a:rPr lang="sr-Cyrl-RS" sz="2400" dirty="0" smtClean="0">
                <a:solidFill>
                  <a:schemeClr val="tx1">
                    <a:lumMod val="95000"/>
                    <a:lumOff val="5000"/>
                  </a:schemeClr>
                </a:solidFill>
                <a:latin typeface="Times New Roman" pitchFamily="18" charset="0"/>
                <a:cs typeface="Times New Roman" pitchFamily="18" charset="0"/>
              </a:rPr>
              <a:t>Термин ,,компјутерска</a:t>
            </a:r>
            <a:r>
              <a:rPr lang="en-US" sz="2400" dirty="0" smtClean="0">
                <a:solidFill>
                  <a:schemeClr val="tx1">
                    <a:lumMod val="95000"/>
                    <a:lumOff val="5000"/>
                  </a:schemeClr>
                </a:solidFill>
                <a:latin typeface="Times New Roman" pitchFamily="18" charset="0"/>
                <a:cs typeface="Times New Roman" pitchFamily="18" charset="0"/>
              </a:rPr>
              <a:t>”</a:t>
            </a:r>
            <a:r>
              <a:rPr lang="sr-Cyrl-RS" sz="2400" dirty="0" smtClean="0">
                <a:solidFill>
                  <a:schemeClr val="tx1">
                    <a:lumMod val="95000"/>
                    <a:lumOff val="5000"/>
                  </a:schemeClr>
                </a:solidFill>
                <a:latin typeface="Times New Roman" pitchFamily="18" charset="0"/>
                <a:cs typeface="Times New Roman" pitchFamily="18" charset="0"/>
              </a:rPr>
              <a:t> или </a:t>
            </a:r>
            <a:r>
              <a:rPr lang="en-US" sz="2400" dirty="0" smtClean="0">
                <a:solidFill>
                  <a:schemeClr val="tx1">
                    <a:lumMod val="95000"/>
                    <a:lumOff val="5000"/>
                  </a:schemeClr>
                </a:solidFill>
                <a:latin typeface="Times New Roman" pitchFamily="18" charset="0"/>
                <a:cs typeface="Times New Roman" pitchFamily="18" charset="0"/>
              </a:rPr>
              <a:t>,,</a:t>
            </a:r>
            <a:r>
              <a:rPr lang="sr-Cyrl-RS" sz="2400" dirty="0" smtClean="0">
                <a:solidFill>
                  <a:schemeClr val="tx1">
                    <a:lumMod val="95000"/>
                    <a:lumOff val="5000"/>
                  </a:schemeClr>
                </a:solidFill>
                <a:latin typeface="Times New Roman" pitchFamily="18" charset="0"/>
                <a:cs typeface="Times New Roman" pitchFamily="18" charset="0"/>
              </a:rPr>
              <a:t>дигитална форензика</a:t>
            </a:r>
            <a:r>
              <a:rPr lang="en-US" sz="2400" dirty="0" smtClean="0">
                <a:solidFill>
                  <a:schemeClr val="tx1">
                    <a:lumMod val="95000"/>
                    <a:lumOff val="5000"/>
                  </a:schemeClr>
                </a:solidFill>
                <a:latin typeface="Times New Roman" pitchFamily="18" charset="0"/>
                <a:cs typeface="Times New Roman" pitchFamily="18" charset="0"/>
              </a:rPr>
              <a:t>”</a:t>
            </a:r>
            <a:r>
              <a:rPr lang="sr-Cyrl-RS" sz="2400" dirty="0" smtClean="0">
                <a:solidFill>
                  <a:schemeClr val="tx1">
                    <a:lumMod val="95000"/>
                    <a:lumOff val="5000"/>
                  </a:schemeClr>
                </a:solidFill>
                <a:latin typeface="Times New Roman" pitchFamily="18" charset="0"/>
                <a:cs typeface="Times New Roman" pitchFamily="18" charset="0"/>
              </a:rPr>
              <a:t> означава примену научних метода у циљу идетификације ,прикупљања и анализирања података уз очување интегритета оргиналног доказа као ланца надлежности .</a:t>
            </a:r>
          </a:p>
          <a:p>
            <a:pPr marL="800100" lvl="1" indent="-342900">
              <a:buClr>
                <a:schemeClr val="tx1"/>
              </a:buClr>
              <a:buFont typeface="Wingdings" pitchFamily="2" charset="2"/>
              <a:buChar char="§"/>
            </a:pPr>
            <a:r>
              <a:rPr lang="sr-Cyrl-RS" sz="2400" dirty="0" smtClean="0">
                <a:solidFill>
                  <a:schemeClr val="tx1">
                    <a:lumMod val="95000"/>
                    <a:lumOff val="5000"/>
                  </a:schemeClr>
                </a:solidFill>
                <a:latin typeface="Times New Roman" pitchFamily="18" charset="0"/>
                <a:cs typeface="Times New Roman" pitchFamily="18" charset="0"/>
              </a:rPr>
              <a:t>Компјутерска форензика се може дефинисати као процес прикупљања, очувања и анализе и презентовања дигиталних доказа .</a:t>
            </a:r>
          </a:p>
          <a:p>
            <a:pPr marL="800100" lvl="1" indent="-342900">
              <a:buClr>
                <a:schemeClr val="tx1"/>
              </a:buClr>
              <a:buFont typeface="Wingdings" pitchFamily="2" charset="2"/>
              <a:buChar char="§"/>
            </a:pPr>
            <a:endParaRPr lang="en-US" sz="2400" dirty="0">
              <a:solidFill>
                <a:schemeClr val="tx1">
                  <a:lumMod val="95000"/>
                  <a:lumOff val="5000"/>
                </a:schemeClr>
              </a:solidFill>
              <a:latin typeface="Times New Roman" pitchFamily="18" charset="0"/>
              <a:cs typeface="Times New Roman" pitchFamily="18" charset="0"/>
            </a:endParaRPr>
          </a:p>
        </p:txBody>
      </p:sp>
      <p:pic>
        <p:nvPicPr>
          <p:cNvPr id="205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04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40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419600" cy="1162050"/>
          </a:xfrm>
        </p:spPr>
        <p:txBody>
          <a:bodyPr>
            <a:normAutofit fontScale="90000"/>
          </a:bodyPr>
          <a:lstStyle/>
          <a:p>
            <a:r>
              <a:rPr lang="sr-Cyrl-RS" sz="4400" dirty="0" smtClean="0">
                <a:latin typeface="Times New Roman" pitchFamily="18" charset="0"/>
                <a:cs typeface="Times New Roman" pitchFamily="18" charset="0"/>
              </a:rPr>
              <a:t>Дигитални доказ</a:t>
            </a:r>
            <a:endParaRPr lang="en-US" sz="4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435100"/>
            <a:ext cx="5181600" cy="5422900"/>
          </a:xfrm>
        </p:spPr>
        <p:txBody>
          <a:bodyPr>
            <a:normAutofit/>
          </a:bodyPr>
          <a:lstStyle/>
          <a:p>
            <a:pPr marL="342900" indent="-342900">
              <a:buFont typeface="Wingdings" pitchFamily="2" charset="2"/>
              <a:buChar char="§"/>
            </a:pPr>
            <a:r>
              <a:rPr lang="sr-Cyrl-RS" sz="2200" dirty="0" smtClean="0">
                <a:latin typeface="Times New Roman" pitchFamily="18" charset="0"/>
                <a:cs typeface="Times New Roman" pitchFamily="18" charset="0"/>
              </a:rPr>
              <a:t>Дигитални доказ треба да одговори на фундаментална питања</a:t>
            </a:r>
            <a:r>
              <a:rPr lang="en-US" sz="2200" dirty="0" smtClean="0">
                <a:latin typeface="Times New Roman" pitchFamily="18" charset="0"/>
                <a:cs typeface="Times New Roman" pitchFamily="18" charset="0"/>
              </a:rPr>
              <a:t>:</a:t>
            </a:r>
          </a:p>
          <a:p>
            <a:pPr marL="342900" indent="-342900">
              <a:buFont typeface="Wingdings" pitchFamily="2" charset="2"/>
              <a:buChar char="§"/>
            </a:pPr>
            <a:r>
              <a:rPr lang="sr-Cyrl-RS" sz="2200" dirty="0" smtClean="0">
                <a:latin typeface="Times New Roman" pitchFamily="18" charset="0"/>
                <a:cs typeface="Times New Roman" pitchFamily="18" charset="0"/>
              </a:rPr>
              <a:t>Шта и када </a:t>
            </a:r>
            <a:r>
              <a:rPr lang="en-US" sz="2200" dirty="0" smtClean="0">
                <a:latin typeface="Times New Roman" pitchFamily="18" charset="0"/>
                <a:cs typeface="Times New Roman" pitchFamily="18" charset="0"/>
              </a:rPr>
              <a:t>?</a:t>
            </a:r>
            <a:r>
              <a:rPr lang="sr-Cyrl-RS" sz="2200" dirty="0" smtClean="0">
                <a:latin typeface="Times New Roman" pitchFamily="18" charset="0"/>
                <a:cs typeface="Times New Roman" pitchFamily="18" charset="0"/>
              </a:rPr>
              <a:t>(секвенционирање)</a:t>
            </a:r>
            <a:endParaRPr lang="en-US" sz="2200" dirty="0" smtClean="0">
              <a:latin typeface="Times New Roman" pitchFamily="18" charset="0"/>
              <a:cs typeface="Times New Roman" pitchFamily="18" charset="0"/>
            </a:endParaRPr>
          </a:p>
          <a:p>
            <a:pPr marL="342900" indent="-342900">
              <a:buFont typeface="Wingdings" pitchFamily="2" charset="2"/>
              <a:buChar char="§"/>
            </a:pPr>
            <a:r>
              <a:rPr lang="sr-Cyrl-RS" sz="2200" dirty="0" smtClean="0">
                <a:latin typeface="Times New Roman" pitchFamily="18" charset="0"/>
                <a:cs typeface="Times New Roman" pitchFamily="18" charset="0"/>
              </a:rPr>
              <a:t>Интеракција учесника </a:t>
            </a:r>
            <a:r>
              <a:rPr lang="en-US" sz="2200" dirty="0">
                <a:latin typeface="Times New Roman" pitchFamily="18" charset="0"/>
                <a:cs typeface="Times New Roman" pitchFamily="18" charset="0"/>
              </a:rPr>
              <a:t>(</a:t>
            </a:r>
            <a:r>
              <a:rPr lang="sr-Cyrl-RS" sz="2200" dirty="0" smtClean="0">
                <a:latin typeface="Times New Roman" pitchFamily="18" charset="0"/>
                <a:cs typeface="Times New Roman" pitchFamily="18" charset="0"/>
              </a:rPr>
              <a:t>повезивање</a:t>
            </a:r>
            <a:r>
              <a:rPr lang="en-US" sz="2200" dirty="0" smtClean="0">
                <a:latin typeface="Times New Roman" pitchFamily="18" charset="0"/>
                <a:cs typeface="Times New Roman" pitchFamily="18" charset="0"/>
              </a:rPr>
              <a:t>)?</a:t>
            </a:r>
          </a:p>
          <a:p>
            <a:pPr marL="342900" indent="-342900">
              <a:buFont typeface="Wingdings" pitchFamily="2" charset="2"/>
              <a:buChar char="§"/>
            </a:pPr>
            <a:r>
              <a:rPr lang="sr-Cyrl-RS" sz="2200" dirty="0" smtClean="0">
                <a:latin typeface="Times New Roman" pitchFamily="18" charset="0"/>
                <a:cs typeface="Times New Roman" pitchFamily="18" charset="0"/>
              </a:rPr>
              <a:t>Порекло појед</a:t>
            </a:r>
            <a:r>
              <a:rPr lang="sr-Cyrl-RS" sz="2200" dirty="0">
                <a:latin typeface="Times New Roman" pitchFamily="18" charset="0"/>
                <a:cs typeface="Times New Roman" pitchFamily="18" charset="0"/>
              </a:rPr>
              <a:t>и</a:t>
            </a:r>
            <a:r>
              <a:rPr lang="sr-Cyrl-RS" sz="2200" dirty="0" smtClean="0">
                <a:latin typeface="Times New Roman" pitchFamily="18" charset="0"/>
                <a:cs typeface="Times New Roman" pitchFamily="18" charset="0"/>
              </a:rPr>
              <a:t>них предмета истраге</a:t>
            </a:r>
            <a:r>
              <a:rPr lang="en-US" sz="2200" dirty="0" smtClean="0">
                <a:latin typeface="Times New Roman" pitchFamily="18" charset="0"/>
                <a:cs typeface="Times New Roman" pitchFamily="18" charset="0"/>
              </a:rPr>
              <a:t>?</a:t>
            </a:r>
          </a:p>
          <a:p>
            <a:pPr marL="342900" indent="-342900">
              <a:buFont typeface="Wingdings" pitchFamily="2" charset="2"/>
              <a:buChar char="§"/>
            </a:pPr>
            <a:r>
              <a:rPr lang="sr-Cyrl-RS" sz="2200" dirty="0" smtClean="0">
                <a:latin typeface="Times New Roman" pitchFamily="18" charset="0"/>
                <a:cs typeface="Times New Roman" pitchFamily="18" charset="0"/>
              </a:rPr>
              <a:t>Ко је одговоран </a:t>
            </a:r>
            <a:r>
              <a:rPr lang="en-US" sz="2200" dirty="0">
                <a:latin typeface="Times New Roman" pitchFamily="18" charset="0"/>
                <a:cs typeface="Times New Roman" pitchFamily="18" charset="0"/>
              </a:rPr>
              <a:t>?</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20992" y="152400"/>
            <a:ext cx="4146808" cy="534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172200" y="2133600"/>
            <a:ext cx="1600200" cy="15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b="1" dirty="0" smtClean="0">
                <a:solidFill>
                  <a:schemeClr val="tx1"/>
                </a:solidFill>
              </a:rPr>
              <a:t>Дигитали доказ</a:t>
            </a:r>
            <a:endParaRPr lang="en-US" sz="1400" b="1" dirty="0">
              <a:solidFill>
                <a:schemeClr val="tx1"/>
              </a:solidFill>
            </a:endParaRPr>
          </a:p>
        </p:txBody>
      </p:sp>
    </p:spTree>
    <p:extLst>
      <p:ext uri="{BB962C8B-B14F-4D97-AF65-F5344CB8AC3E}">
        <p14:creationId xmlns:p14="http://schemas.microsoft.com/office/powerpoint/2010/main" val="1565085276"/>
      </p:ext>
    </p:extLst>
  </p:cSld>
  <p:clrMapOvr>
    <a:masterClrMapping/>
  </p:clrMapOvr>
  <p:transition spd="slow" advTm="24000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Дигитални докази </a:t>
            </a:r>
            <a:endParaRPr lang="en-US" dirty="0"/>
          </a:p>
        </p:txBody>
      </p:sp>
      <p:pic>
        <p:nvPicPr>
          <p:cNvPr id="819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19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34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960495"/>
      </p:ext>
    </p:extLst>
  </p:cSld>
  <p:clrMapOvr>
    <a:masterClrMapping/>
  </p:clrMapOvr>
  <p:transition spd="slow" advTm="240000">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13094</TotalTime>
  <Words>1558</Words>
  <Application>Microsoft Office PowerPoint</Application>
  <PresentationFormat>On-screen Show (4:3)</PresentationFormat>
  <Paragraphs>177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Универзитет у Крагујевцу Правни Факултет   Презентација из криминалистике  TEMA:ДИГИТАЛНА ФОРЕНЗИКА</vt:lpstr>
      <vt:lpstr>Увод </vt:lpstr>
      <vt:lpstr>PowerPoint Presentation</vt:lpstr>
      <vt:lpstr>Статистика употребе интернета у односу на светску популацију из Децембара 31.2019.</vt:lpstr>
      <vt:lpstr>Cyber криминал облици </vt:lpstr>
      <vt:lpstr>PowerPoint Presentation</vt:lpstr>
      <vt:lpstr>Шта је дигитална форензика ? </vt:lpstr>
      <vt:lpstr>Дигитални доказ</vt:lpstr>
      <vt:lpstr>Дигитални докази </vt:lpstr>
      <vt:lpstr>Форензички алати </vt:lpstr>
      <vt:lpstr>Подела форензичких алата</vt:lpstr>
      <vt:lpstr>PowerPoint Presentation</vt:lpstr>
      <vt:lpstr>Према фази процеса који обављају у форензичкој истрази </vt:lpstr>
      <vt:lpstr>Дигитално форензичка  лабораторија  у  Индонезији  израђена од стране кинске компаније SalvationDATA  то је лабораторија за националну полицијску академију и националну агенцију за cyber и криптовалуте у Индонезији .Ова компанија је у 2019.  изградила преко 30 дигиталних лабораторија за форензику за кориснике закона  широм света .  </vt:lpstr>
      <vt:lpstr>Примери  </vt:lpstr>
      <vt:lpstr>  </vt:lpstr>
      <vt:lpstr>PowerPoint Presentation</vt:lpstr>
      <vt:lpstr>PowerPoint Presentation</vt:lpstr>
      <vt:lpstr>PowerPoint Presentation</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Универзитет у Крагујевцу Правни Факултет   Презентација из криминалистике  TEMA:ДИГИТАЛНА ФОРЕНЗИКА</dc:title>
  <dc:creator>Дражен Драшковић 149/2017</dc:creator>
  <cp:lastModifiedBy>Windows User</cp:lastModifiedBy>
  <cp:revision>7</cp:revision>
  <dcterms:created xsi:type="dcterms:W3CDTF">2015-05-07T08:33:37Z</dcterms:created>
  <dcterms:modified xsi:type="dcterms:W3CDTF">2020-05-21T09:14:44Z</dcterms:modified>
</cp:coreProperties>
</file>