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63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ihoportal.com/index.php/hr/str-prilozi/904-uloga-psihologa-u-procesu-kriminalistickog-profilisanja" TargetMode="External"/><Relationship Id="rId2" Type="http://schemas.openxmlformats.org/officeDocument/2006/relationships/hyperlink" Target="https://www.kpu.edu.rs/cms/biblioteka/nova-izdanja/503-kriminalisticko-profilisanj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ciencedirect.com/science/article/pii/B9780123749987000046" TargetMode="External"/><Relationship Id="rId4" Type="http://schemas.openxmlformats.org/officeDocument/2006/relationships/hyperlink" Target="https://en.m.wikipedia.org/wiki/Offender_profili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82" y="2247900"/>
            <a:ext cx="5857435" cy="3878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b="1" dirty="0">
                <a:latin typeface="Times New Roman" pitchFamily="18" charset="0"/>
                <a:cs typeface="Times New Roman" pitchFamily="18" charset="0"/>
              </a:rPr>
              <a:t>Profilisanje ličnosti nepoznatog izvršioca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616550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Шифра презентације: </a:t>
            </a:r>
            <a:r>
              <a:rPr lang="sr-Cyrl-RS" sz="2400" b="1" dirty="0" smtClean="0"/>
              <a:t>П1349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90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152400"/>
            <a:ext cx="4489704" cy="7315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600" dirty="0"/>
              <a:t>sledeće osobine u pravilu</a:t>
            </a:r>
            <a:r>
              <a:rPr lang="sr-Latn-RS" sz="2600" dirty="0">
                <a:latin typeface="Book Antiqua" pitchFamily="18" charset="0"/>
              </a:rPr>
              <a:t> </a:t>
            </a:r>
            <a:r>
              <a:rPr lang="vi-VN" sz="2600" dirty="0"/>
              <a:t>mogu pretpostaviti na</a:t>
            </a:r>
            <a:r>
              <a:rPr lang="sr-Latn-RS" sz="2600" dirty="0">
                <a:latin typeface="Book Antiqua" pitchFamily="18" charset="0"/>
              </a:rPr>
              <a:t> </a:t>
            </a:r>
            <a:r>
              <a:rPr lang="vi-VN" sz="2600" dirty="0"/>
              <a:t>osnovu profilisanja: 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Starost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 pol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 etnička pripadnost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zanimanje (profesionalna orijentacija)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porodično stanje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stepen seksualne</a:t>
            </a:r>
            <a:r>
              <a:rPr lang="sr-Latn-RS" sz="2600" dirty="0">
                <a:latin typeface="Book Antiqua" pitchFamily="18" charset="0"/>
              </a:rPr>
              <a:t> </a:t>
            </a:r>
            <a:r>
              <a:rPr lang="vi-VN" sz="2600" dirty="0"/>
              <a:t>zrelosti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različite reakcije u toku saslušavanja</a:t>
            </a:r>
            <a:r>
              <a:rPr lang="sr-Latn-RS" sz="2600" dirty="0">
                <a:latin typeface="Book Antiqua" pitchFamily="18" charset="0"/>
              </a:rPr>
              <a:t> </a:t>
            </a:r>
            <a:r>
              <a:rPr lang="vi-VN" sz="2600" dirty="0"/>
              <a:t>pred policijom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verovatnoća ponavljanja krivičnog dela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prethodna osuđivanost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Inteligencija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opšti životni uslovi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vrste socijalnih odnosa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mesto stanovanja</a:t>
            </a:r>
            <a:endParaRPr lang="sr-Latn-RS" sz="2600" dirty="0">
              <a:latin typeface="Book Antiqua" pitchFamily="18" charset="0"/>
            </a:endParaRPr>
          </a:p>
          <a:p>
            <a:r>
              <a:rPr lang="vi-VN" sz="2600" dirty="0"/>
              <a:t>fizičke karakteristike, poput visine, telesne snage</a:t>
            </a:r>
            <a:r>
              <a:rPr lang="sr-Latn-RS" sz="2600" dirty="0">
                <a:latin typeface="Book Antiqua" pitchFamily="18" charset="0"/>
              </a:rPr>
              <a:t>...</a:t>
            </a:r>
            <a:endParaRPr lang="vi-VN" sz="2600" dirty="0"/>
          </a:p>
          <a:p>
            <a:endParaRPr lang="sr-Latn-RS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881438" cy="53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200" dirty="0"/>
              <a:t>Jedna od najpoznatijih metoda induktivnog kriminalističkog profilisanja, pod nazivom kriminalistička istražna analiza (eng. Criminal Investigation Analysis – CIA), koncipirana je od strane Federalnog istražnog biroa (FBI) tokom osamdesetih godina prošlog veka.</a:t>
            </a:r>
          </a:p>
          <a:p>
            <a:pPr marL="0" indent="0">
              <a:buNone/>
            </a:pPr>
            <a:endParaRPr lang="sr-Latn-R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990600"/>
            <a:ext cx="7454153" cy="633806"/>
          </a:xfrm>
        </p:spPr>
        <p:txBody>
          <a:bodyPr/>
          <a:lstStyle/>
          <a:p>
            <a:r>
              <a:rPr lang="sr-Latn-RS" dirty="0"/>
              <a:t>Kriminalistička istražna analiza</a:t>
            </a:r>
            <a:br>
              <a:rPr lang="sr-Latn-RS" dirty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092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08709" y="533400"/>
            <a:ext cx="4087922" cy="58956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U teoriji, kriminalistička istražna analiza je metod koji se najčešće sastoji iz šest koraka, i to (Turvey, Petherick, Ferguson, 2010):</a:t>
            </a:r>
          </a:p>
          <a:p>
            <a:r>
              <a:rPr lang="sr-Latn-RS"/>
              <a:t> </a:t>
            </a:r>
            <a:r>
              <a:rPr lang="sr-Latn-RS" dirty="0"/>
              <a:t>prikupljanje informacija neophodnih za </a:t>
            </a:r>
            <a:r>
              <a:rPr lang="sr-Latn-RS"/>
              <a:t>izradu profila</a:t>
            </a:r>
            <a:endParaRPr lang="sr-Latn-RS" dirty="0"/>
          </a:p>
          <a:p>
            <a:r>
              <a:rPr lang="sr-Latn-RS" dirty="0"/>
              <a:t> modeliranje procesa donošenja odluka</a:t>
            </a:r>
          </a:p>
          <a:p>
            <a:r>
              <a:rPr lang="sr-Latn-RS" dirty="0"/>
              <a:t>ocena zločina</a:t>
            </a:r>
          </a:p>
          <a:p>
            <a:r>
              <a:rPr lang="sr-Latn-RS" dirty="0"/>
              <a:t>kriminalni profil</a:t>
            </a:r>
          </a:p>
          <a:p>
            <a:r>
              <a:rPr lang="sr-Latn-RS" dirty="0"/>
              <a:t>istraga</a:t>
            </a:r>
          </a:p>
          <a:p>
            <a:r>
              <a:rPr lang="sr-Latn-RS" dirty="0"/>
              <a:t> lišenje slobode izvršioca, ukoliko bude identifikovan.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31" y="1295400"/>
            <a:ext cx="454685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9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Pored kriminalističke istražne analize, koja predstavlja samostalan metod profilisanja, veliku primenu u praksi našao je i metod dijagnostičke evaluacije ponašanja, koji u stvari predstavlja zbir psiholoških i psihijatrijskih tehnika koje se koriste u svrhu profilisanja izvršilaca. Vremenski posmatrano, ovaj metod je korišćen čak i pre formiranja pomenute Jedinice za proučavanje ponašanja FBI-ja.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685800"/>
            <a:ext cx="7543799" cy="838200"/>
          </a:xfrm>
        </p:spPr>
        <p:txBody>
          <a:bodyPr/>
          <a:lstStyle/>
          <a:p>
            <a:r>
              <a:rPr lang="sr-Latn-RS" dirty="0"/>
              <a:t>Dijagnostička evaluacija ponašanja</a:t>
            </a:r>
          </a:p>
        </p:txBody>
      </p:sp>
    </p:spTree>
    <p:extLst>
      <p:ext uri="{BB962C8B-B14F-4D97-AF65-F5344CB8AC3E}">
        <p14:creationId xmlns:p14="http://schemas.microsoft.com/office/powerpoint/2010/main" val="16790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457200"/>
            <a:ext cx="8458200" cy="29443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 Policija od eksperata za mentalno zdravlje traži savetodavno mišljenje o ponašanju izvršilaca, radi njihovog efikasnijeg otkrivanja i hvatanja. </a:t>
            </a:r>
          </a:p>
          <a:p>
            <a:r>
              <a:rPr lang="sr-Latn-RS" dirty="0"/>
              <a:t>Za stručnjake koji se bave profilisanjem neophodno je da poseduju znanja o tome kakav uticaj imaju socijalni, biološki i drugi faktori na abnormalno ponašanje izvršilaca, tj. kako kod njih dolazi da razvijanja seksualnih i drugih devijacija</a:t>
            </a:r>
          </a:p>
          <a:p>
            <a:endParaRPr lang="sr-Latn-RS" dirty="0"/>
          </a:p>
        </p:txBody>
      </p:sp>
      <p:sp>
        <p:nvSpPr>
          <p:cNvPr id="2" name="AutoShape 4" descr="Psychological Profiling | Profiling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31" y="3124200"/>
            <a:ext cx="347342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1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228600" y="304800"/>
            <a:ext cx="4876800" cy="6705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istražujući ulogu forenzičkih psihijatara u procesu profilisanja, naveo nekoliko razloga zbog kojih su ovi eksperti naročito pogodni za vršenje ovih poslova:</a:t>
            </a:r>
          </a:p>
          <a:p>
            <a:r>
              <a:rPr lang="sr-Latn-RS" dirty="0"/>
              <a:t>− njihovo poznavanje bihevioralnih nauka i obučenost u prepoznavanju psihopatologije stavlja ih u zavidan položaj prilikom dedukovanja karakteristika ličnosti učinioca na osnovu informacija sa lica mesta; forenzički psihijatar je u dobroj poziciji da otkrije pravo značenje koje se krije iza pojedinih signala u ponašanju</a:t>
            </a:r>
          </a:p>
          <a:p>
            <a:r>
              <a:rPr lang="sr-Latn-RS" dirty="0"/>
              <a:t>zahvaljujući obuci, obrazovanju i fokusiranosti na kritičko i analitičko mišljenje, forenzički psihijatar je u dobroj poziciji da kanališe svoju obučenost na novo polje istrage.</a:t>
            </a:r>
          </a:p>
        </p:txBody>
      </p:sp>
      <p:pic>
        <p:nvPicPr>
          <p:cNvPr id="3074" name="Picture 2" descr="New scientific techniques are being used to explore the crimin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85304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9801"/>
            <a:ext cx="9143999" cy="5257800"/>
          </a:xfrm>
        </p:spPr>
        <p:txBody>
          <a:bodyPr>
            <a:normAutofit fontScale="55000" lnSpcReduction="20000"/>
          </a:bodyPr>
          <a:lstStyle/>
          <a:p>
            <a:r>
              <a:rPr lang="vi-VN" sz="4000" dirty="0"/>
              <a:t>Još jedna od induktivnih metoda profilisanja koja zaslužuje posebnu pažnju jeste</a:t>
            </a:r>
            <a:r>
              <a:rPr lang="sr-Latn-RS" sz="4000" dirty="0"/>
              <a:t> </a:t>
            </a:r>
            <a:r>
              <a:rPr lang="vi-VN" sz="4000" dirty="0"/>
              <a:t>tzv. istražna psihologija, čiji je glavni zastupnik Kanter (Canter). </a:t>
            </a:r>
            <a:endParaRPr lang="sr-Latn-RS" sz="4000" dirty="0"/>
          </a:p>
          <a:p>
            <a:r>
              <a:rPr lang="vi-VN" sz="4000" dirty="0"/>
              <a:t>Prema Kanteru, istražna psihologija pokriva sve aspekte psihologije koji su bitni za sprovođenje krivičnih i</a:t>
            </a:r>
            <a:r>
              <a:rPr lang="sr-Latn-RS" sz="4000" dirty="0"/>
              <a:t> </a:t>
            </a:r>
            <a:r>
              <a:rPr lang="vi-VN" sz="4000" dirty="0"/>
              <a:t>građanskih istraga.</a:t>
            </a:r>
            <a:endParaRPr lang="sr-Latn-RS" sz="4000" dirty="0"/>
          </a:p>
          <a:p>
            <a:r>
              <a:rPr lang="vi-VN" sz="4000" dirty="0"/>
              <a:t>Ona je fokusirana na način na koji kriminalne aktivnosti mogu</a:t>
            </a:r>
            <a:r>
              <a:rPr lang="sr-Latn-RS" sz="4000" dirty="0"/>
              <a:t> </a:t>
            </a:r>
            <a:r>
              <a:rPr lang="vi-VN" sz="4000" dirty="0"/>
              <a:t>biti istražene i shvaćene, tako da otkrivanje zločina bude efikasno, uz poštovanje zakonske procedure. </a:t>
            </a:r>
            <a:endParaRPr lang="sr-Latn-RS" sz="4000" dirty="0"/>
          </a:p>
          <a:p>
            <a:r>
              <a:rPr lang="vi-VN" sz="4000" dirty="0"/>
              <a:t>Proširivanje i produbljivanje doprinosa koji psihologija može dati</a:t>
            </a:r>
            <a:r>
              <a:rPr lang="sr-Latn-RS" sz="4000" dirty="0"/>
              <a:t> </a:t>
            </a:r>
            <a:r>
              <a:rPr lang="vi-VN" sz="4000" dirty="0"/>
              <a:t>kriminalističkim istragama</a:t>
            </a:r>
            <a:r>
              <a:rPr lang="sr-Latn-RS" sz="4000" dirty="0"/>
              <a:t> :</a:t>
            </a:r>
          </a:p>
          <a:p>
            <a:r>
              <a:rPr lang="vi-VN" sz="4000" dirty="0"/>
              <a:t>u slučajevima serijskih ubistava i profilisanja ličnosti,</a:t>
            </a:r>
            <a:r>
              <a:rPr lang="sr-Latn-RS" sz="4000" dirty="0"/>
              <a:t> </a:t>
            </a:r>
            <a:r>
              <a:rPr lang="vi-VN" sz="4000" dirty="0"/>
              <a:t>putem najefektivnijeg korišćenja informacija pribavljenih intervjuisanjem i proučavanjem policijskih evidencija, kao i policijskih istraga i sistema donošenja odluka u</a:t>
            </a:r>
            <a:r>
              <a:rPr lang="sr-Latn-RS" sz="4000" dirty="0"/>
              <a:t> </a:t>
            </a:r>
            <a:r>
              <a:rPr lang="vi-VN" sz="4000" dirty="0"/>
              <a:t>njima, dovelo je do identifikovanja ranije neimenovanog dela primenjene psihologije,nazvanog istražna psihologija</a:t>
            </a:r>
            <a:r>
              <a:rPr lang="vi-VN" dirty="0"/>
              <a:t>.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Istražna psihologija</a:t>
            </a:r>
          </a:p>
        </p:txBody>
      </p:sp>
    </p:spTree>
    <p:extLst>
      <p:ext uri="{BB962C8B-B14F-4D97-AF65-F5344CB8AC3E}">
        <p14:creationId xmlns:p14="http://schemas.microsoft.com/office/powerpoint/2010/main" val="15220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914400"/>
            <a:ext cx="4108704" cy="55839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dirty="0"/>
              <a:t>Navedeni metod sprovodi se utvrđivanjem pet glavnih komponenti koje odslikavaju ponašanje izvršioca, i to:</a:t>
            </a:r>
            <a:endParaRPr lang="sr-Latn-RS" dirty="0"/>
          </a:p>
          <a:p>
            <a:r>
              <a:rPr lang="vi-VN" dirty="0"/>
              <a:t> interpersonalna povezanost</a:t>
            </a:r>
            <a:endParaRPr lang="sr-Latn-RS" dirty="0"/>
          </a:p>
          <a:p>
            <a:r>
              <a:rPr lang="vi-VN" dirty="0"/>
              <a:t> mesto i vreme izvršenja dela</a:t>
            </a:r>
            <a:endParaRPr lang="sr-Latn-RS" dirty="0"/>
          </a:p>
          <a:p>
            <a:r>
              <a:rPr lang="vi-VN" dirty="0"/>
              <a:t> osobine izvršioca krivičnog dela</a:t>
            </a:r>
            <a:endParaRPr lang="sr-Latn-RS" dirty="0"/>
          </a:p>
          <a:p>
            <a:r>
              <a:rPr lang="vi-VN" dirty="0"/>
              <a:t>kriminalna karijera</a:t>
            </a:r>
            <a:endParaRPr lang="sr-Latn-RS" dirty="0"/>
          </a:p>
          <a:p>
            <a:r>
              <a:rPr lang="vi-VN" dirty="0"/>
              <a:t> svest o forenzičkim dokazima i značaju koji oni imaju za dokazivanje</a:t>
            </a:r>
            <a:endParaRPr lang="sr-Latn-RS" dirty="0"/>
          </a:p>
        </p:txBody>
      </p:sp>
      <p:sp>
        <p:nvSpPr>
          <p:cNvPr id="3" name="AutoShape 2" descr="Criminal Pictures [HD] | Download Free Imag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31" y="1295400"/>
            <a:ext cx="4472643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48347"/>
            <a:ext cx="8686800" cy="4609653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Najpoznatija među deduktivnim metodama profilisanja nesumnjivo je bihevioralna</a:t>
            </a:r>
            <a:r>
              <a:rPr lang="sr-Latn-RS" dirty="0"/>
              <a:t> </a:t>
            </a:r>
            <a:r>
              <a:rPr lang="vi-VN" dirty="0"/>
              <a:t>analiza dokaza (eng. Behavioral Evidence Analysis – BEA), razvijena od strane Tarvija</a:t>
            </a:r>
            <a:r>
              <a:rPr lang="sr-Latn-RS" dirty="0"/>
              <a:t> </a:t>
            </a:r>
            <a:r>
              <a:rPr lang="vi-VN" dirty="0"/>
              <a:t>tokom devedesetih godina prošlog veka, koja se zasniva (kako joj i sam naziv govori)</a:t>
            </a:r>
            <a:r>
              <a:rPr lang="sr-Latn-RS" dirty="0"/>
              <a:t> </a:t>
            </a:r>
            <a:r>
              <a:rPr lang="vi-VN" dirty="0"/>
              <a:t>na dostignućima forenzičke nauke, odnosno sakupljanju i interpretaciji materijalnih</a:t>
            </a:r>
            <a:r>
              <a:rPr lang="sr-Latn-RS" dirty="0"/>
              <a:t> </a:t>
            </a:r>
            <a:r>
              <a:rPr lang="vi-VN" dirty="0"/>
              <a:t>dokaza.</a:t>
            </a:r>
            <a:endParaRPr lang="sr-Latn-RS" dirty="0"/>
          </a:p>
          <a:p>
            <a:r>
              <a:rPr lang="vi-VN" dirty="0"/>
              <a:t> Zbog deduktivne prirode ove metode, kriminalisti koji je primenjuju ne donose nikakve uopštene zaključke o karakteristikama izvršilaca pre nego što se izvršenom</a:t>
            </a:r>
            <a:r>
              <a:rPr lang="sr-Latn-RS" dirty="0"/>
              <a:t> </a:t>
            </a:r>
            <a:r>
              <a:rPr lang="vi-VN" dirty="0"/>
              <a:t>analizom dokaznog materijala sa lica mesta dođe do konkretnih dokaza, na osnovu</a:t>
            </a:r>
            <a:r>
              <a:rPr lang="sr-Latn-RS" dirty="0"/>
              <a:t> </a:t>
            </a:r>
            <a:r>
              <a:rPr lang="vi-VN" dirty="0"/>
              <a:t>kojih se može proceniti njihovo ponašanje.</a:t>
            </a:r>
            <a:endParaRPr lang="sr-Latn-RS" dirty="0"/>
          </a:p>
          <a:p>
            <a:r>
              <a:rPr lang="vi-VN" dirty="0"/>
              <a:t> Naime, suština ove metode je u tome da se</a:t>
            </a:r>
            <a:r>
              <a:rPr lang="sr-Latn-RS" dirty="0"/>
              <a:t> </a:t>
            </a:r>
            <a:r>
              <a:rPr lang="vi-VN" dirty="0"/>
              <a:t>za proces profilisanja koristi samo ono što je poznato, bez nasumičnog zaključivanja,</a:t>
            </a:r>
            <a:r>
              <a:rPr lang="sr-Latn-RS" dirty="0"/>
              <a:t> </a:t>
            </a:r>
            <a:r>
              <a:rPr lang="vi-VN" dirty="0"/>
              <a:t>uopštavanja i okvirnih procena, dok se dokazi koji su nebitni ili nisu u vezi sa konkretnim slučajem ne uzimaju u obzir tokom završne analize, što doprinosi objektivnosti</a:t>
            </a:r>
            <a:r>
              <a:rPr lang="sr-Latn-RS" dirty="0"/>
              <a:t> </a:t>
            </a:r>
            <a:r>
              <a:rPr lang="vi-VN" dirty="0"/>
              <a:t>krajnjeg rezultata.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70156"/>
            <a:ext cx="7758953" cy="953844"/>
          </a:xfrm>
        </p:spPr>
        <p:txBody>
          <a:bodyPr/>
          <a:lstStyle/>
          <a:p>
            <a:r>
              <a:rPr lang="sr-Latn-RS" dirty="0"/>
              <a:t>Bihevioralna analiza dokaza</a:t>
            </a:r>
          </a:p>
        </p:txBody>
      </p:sp>
    </p:spTree>
    <p:extLst>
      <p:ext uri="{BB962C8B-B14F-4D97-AF65-F5344CB8AC3E}">
        <p14:creationId xmlns:p14="http://schemas.microsoft.com/office/powerpoint/2010/main" val="20334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 sledećim slajdovima imaćete priliku da pogledate primere profilisanja poznatih kriminalaca.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14788"/>
            <a:ext cx="7914576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8347"/>
            <a:ext cx="9144001" cy="3877815"/>
          </a:xfrm>
        </p:spPr>
        <p:txBody>
          <a:bodyPr>
            <a:noAutofit/>
          </a:bodyPr>
          <a:lstStyle/>
          <a:p>
            <a:r>
              <a:rPr lang="vi-VN" sz="2200" dirty="0"/>
              <a:t> </a:t>
            </a:r>
            <a:r>
              <a:rPr lang="sr-Latn-RS" sz="2200" dirty="0">
                <a:latin typeface="+mj-lt"/>
              </a:rPr>
              <a:t>P</a:t>
            </a:r>
            <a:r>
              <a:rPr lang="vi-VN" sz="2200" dirty="0">
                <a:latin typeface="+mj-lt"/>
              </a:rPr>
              <a:t>od profilisanjem se podrazumevaju</a:t>
            </a:r>
            <a:r>
              <a:rPr lang="sr-Latn-R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tehnike koje omogućavaju saznavanje elemenata profila na osnovu analize</a:t>
            </a:r>
            <a:r>
              <a:rPr lang="sr-Latn-R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posledice krivičnog dela, kao rezultata delovanja prestupnika i njegove</a:t>
            </a:r>
            <a:r>
              <a:rPr lang="sr-Latn-R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interakcije sa mestom izvršenja.</a:t>
            </a:r>
            <a:endParaRPr lang="sr-Latn-RS" sz="2200" dirty="0">
              <a:latin typeface="+mj-lt"/>
            </a:endParaRPr>
          </a:p>
          <a:p>
            <a:pPr marL="0" indent="0">
              <a:buNone/>
            </a:pPr>
            <a:endParaRPr lang="sr-Latn-RS" sz="2200" dirty="0">
              <a:latin typeface="+mj-lt"/>
            </a:endParaRPr>
          </a:p>
          <a:p>
            <a:r>
              <a:rPr lang="vi-VN" sz="2200" dirty="0">
                <a:latin typeface="+mj-lt"/>
              </a:rPr>
              <a:t> </a:t>
            </a:r>
            <a:r>
              <a:rPr lang="vi-VN" sz="2200" b="1" dirty="0">
                <a:latin typeface="+mj-lt"/>
              </a:rPr>
              <a:t>Cilj</a:t>
            </a:r>
            <a:r>
              <a:rPr lang="vi-VN" sz="2200" dirty="0">
                <a:latin typeface="+mj-lt"/>
              </a:rPr>
              <a:t> profilisanja je sužavanje kruga</a:t>
            </a:r>
            <a:r>
              <a:rPr lang="sr-Latn-R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osumnjičenih.</a:t>
            </a:r>
            <a:endParaRPr lang="sr-Latn-RS" sz="2200" dirty="0">
              <a:latin typeface="+mj-lt"/>
            </a:endParaRPr>
          </a:p>
          <a:p>
            <a:r>
              <a:rPr lang="vi-VN" sz="2200" dirty="0">
                <a:latin typeface="+mj-lt"/>
              </a:rPr>
              <a:t> Samo profilisanje počiva na dva osnovna logička metoda</a:t>
            </a:r>
            <a:r>
              <a:rPr lang="sr-Latn-R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– </a:t>
            </a:r>
            <a:r>
              <a:rPr lang="vi-VN" sz="2200" b="1" dirty="0">
                <a:latin typeface="+mj-lt"/>
              </a:rPr>
              <a:t>induktivnom</a:t>
            </a:r>
            <a:r>
              <a:rPr lang="vi-VN" sz="2200" dirty="0">
                <a:latin typeface="+mj-lt"/>
              </a:rPr>
              <a:t> i </a:t>
            </a:r>
            <a:r>
              <a:rPr lang="vi-VN" sz="2200" b="1" dirty="0">
                <a:latin typeface="+mj-lt"/>
              </a:rPr>
              <a:t>deduktivnom</a:t>
            </a:r>
            <a:r>
              <a:rPr lang="vi-VN" sz="2200" dirty="0">
                <a:latin typeface="+mj-lt"/>
              </a:rPr>
              <a:t>.</a:t>
            </a:r>
            <a:endParaRPr lang="sr-Latn-RS" sz="2200" dirty="0">
              <a:latin typeface="+mj-lt"/>
            </a:endParaRPr>
          </a:p>
          <a:p>
            <a:r>
              <a:rPr lang="vi-VN" sz="2200" dirty="0">
                <a:latin typeface="+mj-lt"/>
              </a:rPr>
              <a:t> Suština </a:t>
            </a:r>
            <a:r>
              <a:rPr lang="vi-VN" sz="2200" b="1" dirty="0">
                <a:latin typeface="+mj-lt"/>
              </a:rPr>
              <a:t>induktivnih</a:t>
            </a:r>
            <a:r>
              <a:rPr lang="vi-VN" sz="2200" dirty="0">
                <a:latin typeface="+mj-lt"/>
              </a:rPr>
              <a:t> metoda je utvrđivanje</a:t>
            </a:r>
            <a:r>
              <a:rPr lang="sr-Latn-R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zajedničkih osobina izvršilaca određenih krivičnih dela, na određenom</a:t>
            </a:r>
            <a:r>
              <a:rPr lang="sr-Latn-R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prostoru i u određenom vremen</a:t>
            </a:r>
            <a:r>
              <a:rPr lang="sr-Latn-RS" sz="2200" dirty="0">
                <a:latin typeface="+mj-lt"/>
              </a:rPr>
              <a:t>u. </a:t>
            </a:r>
          </a:p>
          <a:p>
            <a:r>
              <a:rPr lang="vi-VN" sz="2200" dirty="0">
                <a:latin typeface="+mj-lt"/>
              </a:rPr>
              <a:t> </a:t>
            </a:r>
            <a:r>
              <a:rPr lang="vi-VN" sz="2200" b="1" dirty="0">
                <a:latin typeface="+mj-lt"/>
              </a:rPr>
              <a:t>Deduktivne</a:t>
            </a:r>
            <a:r>
              <a:rPr lang="vi-VN" sz="2200" dirty="0">
                <a:latin typeface="+mj-lt"/>
              </a:rPr>
              <a:t> metode usmerene su na utvrđivanje najbitnijih</a:t>
            </a:r>
            <a:r>
              <a:rPr lang="sr-Latn-R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osobina izvršilaca, pri čemu se u procesu profilisanja koristi samo ono što</a:t>
            </a:r>
            <a:r>
              <a:rPr lang="sr-Latn-R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je poznato, bez uopštavanja i okvirnih procena.</a:t>
            </a:r>
            <a:endParaRPr lang="sr-Latn-RS" sz="2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Pojam</a:t>
            </a:r>
          </a:p>
        </p:txBody>
      </p:sp>
    </p:spTree>
    <p:extLst>
      <p:ext uri="{BB962C8B-B14F-4D97-AF65-F5344CB8AC3E}">
        <p14:creationId xmlns:p14="http://schemas.microsoft.com/office/powerpoint/2010/main" val="33566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42" y="304800"/>
            <a:ext cx="488530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5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92252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8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6172200" cy="610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3913"/>
            <a:ext cx="69342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9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97145FE-7FE2-1146-A310-8C5C9756D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446045"/>
              </p:ext>
            </p:extLst>
          </p:nvPr>
        </p:nvGraphicFramePr>
        <p:xfrm>
          <a:off x="1075233" y="2132395"/>
          <a:ext cx="5074107" cy="4355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4107">
                  <a:extLst>
                    <a:ext uri="{9D8B030D-6E8A-4147-A177-3AD203B41FA5}">
                      <a16:colId xmlns:a16="http://schemas.microsoft.com/office/drawing/2014/main" xmlns="" val="174486638"/>
                    </a:ext>
                  </a:extLst>
                </a:gridCol>
              </a:tblGrid>
              <a:tr h="4355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 Бранислав</a:t>
                      </a:r>
                      <a:r>
                        <a:rPr lang="sr-Cyrl-CS" sz="1200">
                          <a:effectLst/>
                        </a:rPr>
                        <a:t> Симоновић, Криминалистика, Крагујевац, 20</a:t>
                      </a:r>
                      <a:r>
                        <a:rPr lang="ru-RU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sr-Cyrl-CS" sz="1200">
                          <a:effectLst/>
                        </a:rPr>
                        <a:t>. 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200">
                          <a:effectLst/>
                        </a:rPr>
                        <a:t> </a:t>
                      </a:r>
                      <a:r>
                        <a:rPr lang="en-GB" sz="1200">
                          <a:effectLst/>
                        </a:rPr>
                        <a:t>2. </a:t>
                      </a:r>
                      <a:r>
                        <a:rPr lang="en-GB" sz="1200">
                          <a:effectLst/>
                          <a:hlinkClick r:id="rId2"/>
                        </a:rPr>
                        <a:t>https</a:t>
                      </a:r>
                      <a:r>
                        <a:rPr lang="sr-Latn-CS" sz="1200">
                          <a:effectLst/>
                          <a:hlinkClick r:id="rId2"/>
                        </a:rPr>
                        <a:t>://www.kpu.edu.rs/cms/biblioteka/nova-izdanja/503-kriminalisticko-profilisanje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3"/>
                        </a:rPr>
                        <a:t>https://www.psihoportal.com/index.php/hr/str-prilozi/904-uloga-psihologa-u-procesu-kriminalistickog-profilisanja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4"/>
                        </a:rPr>
                        <a:t>https://en.m.wikipedia.org/wiki/Offender_profiling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5"/>
                        </a:rPr>
                        <a:t>https://www.sciencedirect.com/science/article/pii/B9780123749987000046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https://www.google.com/amp/s/www.psychologytoday.com/us/blog/wicked-deeds/201712/criminal-profiling-the-original-mind-hunter%3famp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2731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5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8331" y="2967335"/>
            <a:ext cx="7167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Hvala na pažnji 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0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Danas dominiraju </a:t>
            </a:r>
            <a:r>
              <a:rPr lang="sr-Latn-RS" b="1" dirty="0"/>
              <a:t>četiri</a:t>
            </a:r>
            <a:r>
              <a:rPr lang="sr-Latn-RS" dirty="0"/>
              <a:t> osnovna modela izrade profila ličnosti izvršilaca krivičnih dela. To su: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b="1" dirty="0"/>
              <a:t>Kriminalistička istražna analiza</a:t>
            </a:r>
          </a:p>
          <a:p>
            <a:r>
              <a:rPr lang="sr-Latn-RS" b="1" dirty="0"/>
              <a:t>Dijagnostičko evaluiranje ponašanja</a:t>
            </a:r>
          </a:p>
          <a:p>
            <a:r>
              <a:rPr lang="sr-Latn-RS" b="1" dirty="0"/>
              <a:t>Istražna psihologija</a:t>
            </a:r>
          </a:p>
          <a:p>
            <a:r>
              <a:rPr lang="sr-Latn-RS" b="1" dirty="0"/>
              <a:t>Bihevioralna analiza dokaza</a:t>
            </a:r>
          </a:p>
          <a:p>
            <a:endParaRPr lang="sr-Latn-RS" dirty="0"/>
          </a:p>
          <a:p>
            <a:r>
              <a:rPr lang="sr-Latn-RS" dirty="0"/>
              <a:t>Od toga se prve tri zasnivaju na induktivnom zaključivanju, dok poslednja suštinski odslikava deduktivni metod zaključivanja, sa izvesnim primesama induktivnog tretiranja raspoloživih činjenica.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Modeli izrade profila</a:t>
            </a:r>
          </a:p>
        </p:txBody>
      </p:sp>
    </p:spTree>
    <p:extLst>
      <p:ext uri="{BB962C8B-B14F-4D97-AF65-F5344CB8AC3E}">
        <p14:creationId xmlns:p14="http://schemas.microsoft.com/office/powerpoint/2010/main" val="27632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105400" cy="380387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41148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vi-VN" dirty="0"/>
              <a:t>Profilisanje je istražni metod u funkciji otkrivanja izvršioca krivičnog dela, zasnovan na odgovoru na pitanje šta krivično delo govori o licu koje ga je izvršilo.</a:t>
            </a:r>
          </a:p>
          <a:p>
            <a:r>
              <a:rPr lang="vi-VN" dirty="0"/>
              <a:t> U tom smislu, osnov izrade profila predstavljaju dve osnovne hipoteze: </a:t>
            </a:r>
            <a:endParaRPr lang="sr-Latn-RS" dirty="0"/>
          </a:p>
          <a:p>
            <a:r>
              <a:rPr lang="vi-VN" dirty="0"/>
              <a:t>1) krivično delo je odraz</a:t>
            </a:r>
            <a:r>
              <a:rPr lang="sr-Latn-RS" dirty="0">
                <a:latin typeface="Book Antiqua" pitchFamily="18" charset="0"/>
              </a:rPr>
              <a:t> </a:t>
            </a:r>
            <a:r>
              <a:rPr lang="vi-VN" dirty="0"/>
              <a:t>učinioca i uzroka i uslova koji su uticali na tok i dinamiku radnje krivičnog dela (žrtva</a:t>
            </a:r>
            <a:r>
              <a:rPr lang="sr-Latn-RS" dirty="0">
                <a:latin typeface="Book Antiqua" pitchFamily="18" charset="0"/>
              </a:rPr>
              <a:t> </a:t>
            </a:r>
            <a:r>
              <a:rPr lang="vi-VN" dirty="0"/>
              <a:t>i determinante mesta i vremena)</a:t>
            </a:r>
            <a:endParaRPr lang="sr-Latn-RS" dirty="0"/>
          </a:p>
          <a:p>
            <a:r>
              <a:rPr lang="vi-VN" dirty="0"/>
              <a:t> 2) posledica krivičnog dela je osnova za izvođenje</a:t>
            </a:r>
            <a:r>
              <a:rPr lang="sr-Latn-RS" dirty="0">
                <a:latin typeface="Book Antiqua" pitchFamily="18" charset="0"/>
              </a:rPr>
              <a:t> </a:t>
            </a:r>
            <a:r>
              <a:rPr lang="vi-VN" dirty="0"/>
              <a:t>zaključaka o učiniocu</a:t>
            </a:r>
            <a:endParaRPr lang="sr-Latn-R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3910" y="2819400"/>
            <a:ext cx="8859982" cy="427412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200" dirty="0"/>
              <a:t>Peterik (Petherick) i Tarvi u procesu profilisanja razlikuju dve faze, od kojih je prva</a:t>
            </a:r>
            <a:r>
              <a:rPr lang="sr-Latn-RS" sz="2200" dirty="0"/>
              <a:t> </a:t>
            </a:r>
            <a:r>
              <a:rPr lang="vi-VN" sz="2200" dirty="0"/>
              <a:t>tzv. </a:t>
            </a:r>
            <a:r>
              <a:rPr lang="vi-VN" sz="2200" b="1" dirty="0"/>
              <a:t>istražna</a:t>
            </a:r>
            <a:r>
              <a:rPr lang="vi-VN" sz="2200" dirty="0"/>
              <a:t>.</a:t>
            </a:r>
            <a:endParaRPr lang="sr-Latn-RS" sz="2200" dirty="0"/>
          </a:p>
          <a:p>
            <a:r>
              <a:rPr lang="vi-VN" sz="2200" dirty="0"/>
              <a:t> Njeni ciljevi su:</a:t>
            </a:r>
            <a:endParaRPr lang="sr-Latn-RS" sz="2200" dirty="0">
              <a:latin typeface="Book Antiqua" pitchFamily="18" charset="0"/>
            </a:endParaRPr>
          </a:p>
          <a:p>
            <a:r>
              <a:rPr lang="vi-VN" sz="2200" dirty="0"/>
              <a:t>procena prirode i vrednosti forenzičkih i bihevioralnih dokaza u vezi sa nekim</a:t>
            </a:r>
            <a:r>
              <a:rPr lang="sr-Latn-RS" sz="2200" dirty="0"/>
              <a:t> </a:t>
            </a:r>
            <a:r>
              <a:rPr lang="vi-VN" sz="2200" dirty="0"/>
              <a:t>konkretnim zločinom ili serijom povezanih zločina</a:t>
            </a:r>
          </a:p>
          <a:p>
            <a:r>
              <a:rPr lang="vi-VN" sz="2200" dirty="0"/>
              <a:t> smanjenje broja osumnjičenih u kriminalističkoj istrazi</a:t>
            </a:r>
          </a:p>
          <a:p>
            <a:r>
              <a:rPr lang="vi-VN" sz="2200" dirty="0"/>
              <a:t> usmeravanje istražnih resursa na preostale osumnjičene</a:t>
            </a:r>
          </a:p>
          <a:p>
            <a:r>
              <a:rPr lang="vi-VN" sz="2200" dirty="0"/>
              <a:t> ustanovljavanje povezanosti između više zločina putem identifikovanja pojedinih</a:t>
            </a:r>
            <a:r>
              <a:rPr lang="sr-Latn-RS" sz="2200" dirty="0">
                <a:latin typeface="Book Antiqua" pitchFamily="18" charset="0"/>
              </a:rPr>
              <a:t> </a:t>
            </a:r>
            <a:r>
              <a:rPr lang="vi-VN" sz="2200" dirty="0"/>
              <a:t>činjenica na licu mesta i pojedinih oblika ponašanja (npr. modus operandi ili tzv.</a:t>
            </a:r>
            <a:r>
              <a:rPr lang="sr-Latn-RS" sz="2200" dirty="0">
                <a:latin typeface="Book Antiqua" pitchFamily="18" charset="0"/>
              </a:rPr>
              <a:t> </a:t>
            </a:r>
            <a:r>
              <a:rPr lang="vi-VN" sz="2200" dirty="0"/>
              <a:t>potpis izvršioca)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791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457200"/>
            <a:ext cx="8686800" cy="316992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/>
              <a:t>ocena potencijalnog rizika eskaliranja lakših oblika kriminalnog ili devijantnog ponašanja (npr. uznemiravanje, praćenje, voajerizam) u ozbiljnija i nasilnija krivična dela</a:t>
            </a:r>
          </a:p>
          <a:p>
            <a:r>
              <a:rPr lang="vi-VN"/>
              <a:t>obezbeđenje istražiteljima relevantnih informacije i definisanje strategije rasvetljavanja krivičnih dela</a:t>
            </a:r>
          </a:p>
          <a:p>
            <a:r>
              <a:rPr lang="vi-VN"/>
              <a:t> doprinos kompaktnosti istrage i sprečavanje njenog usmeravanja u pogrešnim pravcima, pružajući nova saznanja</a:t>
            </a:r>
          </a:p>
          <a:p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3415144"/>
            <a:ext cx="6428509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63238" y="2660072"/>
            <a:ext cx="8915399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dirty="0"/>
              <a:t>Druga faza, koju ovi autori nazivaju sudskom, pored ostalog obuhvata korišćenje</a:t>
            </a:r>
            <a:r>
              <a:rPr lang="sr-Latn-RS" dirty="0">
                <a:latin typeface="Book Antiqua" pitchFamily="18" charset="0"/>
              </a:rPr>
              <a:t> </a:t>
            </a:r>
            <a:r>
              <a:rPr lang="vi-VN" dirty="0"/>
              <a:t>profila za iznalaženje adekvatne strategije ispitivanja osoba i korišćenje ekspertskih nalaza kao dokaza na sudu. </a:t>
            </a:r>
            <a:endParaRPr lang="sr-Latn-RS" dirty="0">
              <a:latin typeface="Book Antiqua" pitchFamily="18" charset="0"/>
            </a:endParaRPr>
          </a:p>
          <a:p>
            <a:r>
              <a:rPr lang="vi-VN" dirty="0"/>
              <a:t>Njeni ciljevi su:</a:t>
            </a:r>
          </a:p>
          <a:p>
            <a:r>
              <a:rPr lang="vi-VN" dirty="0"/>
              <a:t>procena prirode i vrednosti forenzičkih i bihevioralnih dokaza u vezi sa nekim</a:t>
            </a:r>
            <a:r>
              <a:rPr lang="sr-Latn-RS" dirty="0">
                <a:latin typeface="Book Antiqua" pitchFamily="18" charset="0"/>
              </a:rPr>
              <a:t> </a:t>
            </a:r>
            <a:r>
              <a:rPr lang="vi-VN" dirty="0"/>
              <a:t>konkretnim zločinom ili serijom povezanih zločina</a:t>
            </a:r>
          </a:p>
          <a:p>
            <a:r>
              <a:rPr lang="vi-VN" dirty="0"/>
              <a:t>razvijanje strategije intervjuisanja ili ispitivanja osumnjičenog (okrivljenog)</a:t>
            </a:r>
          </a:p>
          <a:p>
            <a:r>
              <a:rPr lang="vi-VN" dirty="0"/>
              <a:t>doprinos sticanju uvida u fantazije i motivaciju izvršioca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4359"/>
            <a:ext cx="5181600" cy="24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4038600"/>
            <a:ext cx="8839200" cy="2590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/>
              <a:t>doprinos sticanju uvida u motive i namere izvršioca pre, za vreme i nakon izvršenja dela (npr. nivoi planiranja, eventualno kajanje zbog učinjenog dela, mere predostrožnosti i dr.)</a:t>
            </a:r>
          </a:p>
          <a:p>
            <a:r>
              <a:rPr lang="vi-VN"/>
              <a:t>ustanovljavanje povezanosti između više zločina putem identifikovanja pojedinih činjenica na licu mesta i pojedinih oblika ponašanja (npr. modus operandi izvršioca)</a:t>
            </a: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73" y="304800"/>
            <a:ext cx="6781800" cy="35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56309"/>
            <a:ext cx="3837709" cy="63916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Kao najuspešnije, profilisanje se pokazalo kod sledećih krivičnih dela: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ubistva koja uključuju seksualnu aktivnost, ili su u nekoj vezi sa njom</a:t>
            </a:r>
          </a:p>
          <a:p>
            <a:r>
              <a:rPr lang="sr-Latn-RS" dirty="0"/>
              <a:t> silovanja </a:t>
            </a:r>
          </a:p>
          <a:p>
            <a:r>
              <a:rPr lang="sr-Latn-RS" dirty="0"/>
              <a:t> seksualna zlostavljanja</a:t>
            </a:r>
          </a:p>
          <a:p>
            <a:r>
              <a:rPr lang="sr-Latn-RS" dirty="0"/>
              <a:t>slučajevi nepristojnog pokazivanja delova tela </a:t>
            </a:r>
          </a:p>
          <a:p>
            <a:r>
              <a:rPr lang="sr-Latn-RS" dirty="0"/>
              <a:t>neki slučajevi paljevina (piromani) </a:t>
            </a:r>
          </a:p>
          <a:p>
            <a:r>
              <a:rPr lang="sr-Latn-RS" dirty="0"/>
              <a:t> ubistva u koja su umešani roditelji, deca ili većina članova porodice</a:t>
            </a:r>
          </a:p>
          <a:p>
            <a:r>
              <a:rPr lang="sr-Latn-RS" dirty="0"/>
              <a:t> smrti vešanjem.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64" y="263236"/>
            <a:ext cx="4800600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81</TotalTime>
  <Words>1289</Words>
  <Application>Microsoft Office PowerPoint</Application>
  <PresentationFormat>On-screen Show (4:3)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Profilisanje ličnosti nepoznatog izvršioca</vt:lpstr>
      <vt:lpstr>Pojam</vt:lpstr>
      <vt:lpstr>Modeli izrade profila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Kriminalistička istražna analiza </vt:lpstr>
      <vt:lpstr>PowerPoint Presentation</vt:lpstr>
      <vt:lpstr>Dijagnostička evaluacija ponašanja</vt:lpstr>
      <vt:lpstr>PowerPoint Presentation</vt:lpstr>
      <vt:lpstr>PowerPoint Presentation</vt:lpstr>
      <vt:lpstr>Istražna psihologija</vt:lpstr>
      <vt:lpstr>PowerPoint Presentation</vt:lpstr>
      <vt:lpstr>Bihevioralna analiza dokaza</vt:lpstr>
      <vt:lpstr>Primeri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Profilisanje ličnosti nepoznatog izvršioca</dc:title>
  <dc:creator>pc</dc:creator>
  <cp:lastModifiedBy>Windows User</cp:lastModifiedBy>
  <cp:revision>11</cp:revision>
  <dcterms:created xsi:type="dcterms:W3CDTF">2006-08-16T00:00:00Z</dcterms:created>
  <dcterms:modified xsi:type="dcterms:W3CDTF">2020-05-21T09:09:27Z</dcterms:modified>
</cp:coreProperties>
</file>