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58" r:id="rId5"/>
    <p:sldId id="273" r:id="rId6"/>
    <p:sldId id="274" r:id="rId7"/>
    <p:sldId id="275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ramoporavak.com/" TargetMode="External"/><Relationship Id="rId2" Type="http://schemas.openxmlformats.org/officeDocument/2006/relationships/hyperlink" Target="http://www.stopdrogama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rezi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048000"/>
            <a:ext cx="6480048" cy="2301240"/>
          </a:xfrm>
        </p:spPr>
        <p:txBody>
          <a:bodyPr>
            <a:noAutofit/>
          </a:bodyPr>
          <a:lstStyle/>
          <a:p>
            <a:r>
              <a:rPr lang="sr-Latn-RS" sz="5400" dirty="0" smtClean="0"/>
              <a:t>Suzbijanje kriminaliteta u vezi </a:t>
            </a:r>
            <a:r>
              <a:rPr lang="sr-Latn-RS" sz="5400" smtClean="0"/>
              <a:t>sa drogoma</a:t>
            </a:r>
            <a:endParaRPr lang="sr-Cyrl-R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5486400"/>
            <a:ext cx="6480048" cy="1062625"/>
          </a:xfrm>
        </p:spPr>
        <p:txBody>
          <a:bodyPr>
            <a:normAutofit/>
          </a:bodyPr>
          <a:lstStyle/>
          <a:p>
            <a:r>
              <a:rPr lang="sr-Cyrl-RS" sz="2400" dirty="0" smtClean="0"/>
              <a:t>Шифра презентације: </a:t>
            </a:r>
            <a:r>
              <a:rPr lang="sr-Cyrl-RS" sz="2400" b="1" dirty="0" smtClean="0"/>
              <a:t>П1822</a:t>
            </a:r>
            <a:endParaRPr lang="sr-Cyrl-RS" sz="2400" b="1" dirty="0"/>
          </a:p>
        </p:txBody>
      </p:sp>
    </p:spTree>
    <p:extLst>
      <p:ext uri="{BB962C8B-B14F-4D97-AF65-F5344CB8AC3E}">
        <p14:creationId xmlns:p14="http://schemas.microsoft.com/office/powerpoint/2010/main" val="48067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Narkomanija i kriminalitet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smtClean="0"/>
              <a:t>Prateći kriminalitet narkomanije – imovinske prirode</a:t>
            </a:r>
          </a:p>
          <a:p>
            <a:r>
              <a:rPr lang="sr-Latn-RS" dirty="0" smtClean="0"/>
              <a:t>Razne forme kriminaliteta i propadanje društvene zajednice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sz="2400" dirty="0" smtClean="0"/>
              <a:t>Proizvodnja, držanje, prodaja, uživanje opojnih droga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sz="2400" dirty="0" smtClean="0"/>
              <a:t>Narkomani i razna krivična dela (krađe, razbojništva, ubistva)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sz="2400" dirty="0" smtClean="0"/>
              <a:t>Narkomani=narkodileri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sz="2400" dirty="0" smtClean="0"/>
              <a:t>Korupcija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sz="2400" dirty="0" smtClean="0"/>
              <a:t>Pranje novca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sz="2400" dirty="0" smtClean="0"/>
              <a:t>Organizovani kriminalitet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sz="2400" dirty="0" smtClean="0"/>
              <a:t>Narušavanje sredine, zajednice, porodice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sz="2400" dirty="0" smtClean="0"/>
              <a:t>Prostitucija</a:t>
            </a:r>
            <a:endParaRPr lang="sr-Cyrl-RS" sz="2400" dirty="0"/>
          </a:p>
        </p:txBody>
      </p:sp>
    </p:spTree>
    <p:extLst>
      <p:ext uri="{BB962C8B-B14F-4D97-AF65-F5344CB8AC3E}">
        <p14:creationId xmlns:p14="http://schemas.microsoft.com/office/powerpoint/2010/main" val="38486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Taktika i tehnika otkrivanja ilegalne trgovine droge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RS" dirty="0" smtClean="0"/>
              <a:t>Formiranje jedinstvene nacionalne banke podataka o zloupotrebi droga i učiniocima</a:t>
            </a:r>
          </a:p>
          <a:p>
            <a:r>
              <a:rPr lang="sr-Latn-RS" dirty="0" smtClean="0"/>
              <a:t>Standardizacija upitinka za unos podataka u sistem</a:t>
            </a:r>
          </a:p>
          <a:p>
            <a:r>
              <a:rPr lang="sr-Latn-RS" dirty="0" smtClean="0"/>
              <a:t>Banka podataka treba obuhvatiti: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sz="2400" dirty="0" smtClean="0"/>
              <a:t>Registrovane narko-grupe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sz="2400" dirty="0" smtClean="0"/>
              <a:t>Narkodilere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sz="2400" dirty="0" smtClean="0"/>
              <a:t>Narkomane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sz="2400" dirty="0" smtClean="0"/>
              <a:t>Veze i kontakte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sz="2400" dirty="0" smtClean="0"/>
              <a:t>Mesta i puteve distribucije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sz="2400" dirty="0" smtClean="0"/>
              <a:t>Načine krijumčarenja i prodaje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sz="2400" dirty="0" smtClean="0"/>
              <a:t>Sporedni kriminalitet u vezi sa drogama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sz="2400" dirty="0" smtClean="0"/>
              <a:t>Lica logistike</a:t>
            </a:r>
          </a:p>
          <a:p>
            <a:pPr marL="457200" indent="-457200">
              <a:buFont typeface="+mj-lt"/>
              <a:buAutoNum type="arabicPeriod"/>
            </a:pPr>
            <a:endParaRPr lang="sr-Cyrl-RS" sz="2400" dirty="0"/>
          </a:p>
        </p:txBody>
      </p:sp>
    </p:spTree>
    <p:extLst>
      <p:ext uri="{BB962C8B-B14F-4D97-AF65-F5344CB8AC3E}">
        <p14:creationId xmlns:p14="http://schemas.microsoft.com/office/powerpoint/2010/main" val="13056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Uslovi organizovanja uspešne kriminalističke aktivnosti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Banke – lokalni, nacionalni i međunarodni nivo</a:t>
            </a:r>
          </a:p>
          <a:p>
            <a:r>
              <a:rPr lang="sr-Latn-RS" dirty="0" smtClean="0"/>
              <a:t>Tajnost podataka</a:t>
            </a:r>
          </a:p>
          <a:p>
            <a:r>
              <a:rPr lang="sr-Latn-RS" dirty="0" smtClean="0"/>
              <a:t>Analitički programi (pretraživanja i upoređivanja)</a:t>
            </a:r>
          </a:p>
          <a:p>
            <a:r>
              <a:rPr lang="sr-Latn-RS" dirty="0" smtClean="0"/>
              <a:t>Mreža saradnika i informatora</a:t>
            </a:r>
          </a:p>
          <a:p>
            <a:r>
              <a:rPr lang="sr-Latn-RS" dirty="0" smtClean="0"/>
              <a:t>Saradnja sa inostranim policijama i graničnim službama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0677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Mere za unapređenje kriminalističke prakse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smtClean="0"/>
              <a:t>Obuka i unapređenje kadra</a:t>
            </a:r>
          </a:p>
          <a:p>
            <a:r>
              <a:rPr lang="sr-Latn-RS" dirty="0" smtClean="0"/>
              <a:t>Kompujterske baze</a:t>
            </a:r>
          </a:p>
          <a:p>
            <a:r>
              <a:rPr lang="sr-Latn-RS" dirty="0" smtClean="0"/>
              <a:t>Savremena kriminalističko-tehnička oprema</a:t>
            </a:r>
          </a:p>
          <a:p>
            <a:r>
              <a:rPr lang="sr-Latn-RS" dirty="0" smtClean="0"/>
              <a:t>Kvalitetni uslovi za čuvanje i veštačenje zaplenjene droge</a:t>
            </a:r>
          </a:p>
          <a:p>
            <a:r>
              <a:rPr lang="sr-Latn-RS" dirty="0" smtClean="0"/>
              <a:t>Mreža operativnih veza, saradnika, informatora</a:t>
            </a:r>
          </a:p>
          <a:p>
            <a:r>
              <a:rPr lang="sr-Latn-RS" dirty="0" smtClean="0"/>
              <a:t>Razmena i širenje iskustva</a:t>
            </a:r>
          </a:p>
          <a:p>
            <a:r>
              <a:rPr lang="sr-Latn-RS" dirty="0" smtClean="0"/>
              <a:t>Saradnja i koordinacija policijskih službi</a:t>
            </a:r>
          </a:p>
          <a:p>
            <a:r>
              <a:rPr lang="sr-Latn-RS" dirty="0" smtClean="0"/>
              <a:t>Saradnja i koordinacija sa obaveštajnim i bezbedonosnim službama</a:t>
            </a:r>
          </a:p>
          <a:p>
            <a:endParaRPr lang="sr-Latn-RS" dirty="0" smtClean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403691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467600" cy="4525963"/>
          </a:xfrm>
        </p:spPr>
        <p:txBody>
          <a:bodyPr>
            <a:normAutofit fontScale="92500" lnSpcReduction="20000"/>
          </a:bodyPr>
          <a:lstStyle/>
          <a:p>
            <a:r>
              <a:rPr lang="sr-Latn-RS" dirty="0"/>
              <a:t>Permanentna operativna kontrola</a:t>
            </a:r>
          </a:p>
          <a:p>
            <a:r>
              <a:rPr lang="sr-Latn-RS" dirty="0"/>
              <a:t>Kontrola u dubini teritorije</a:t>
            </a:r>
          </a:p>
          <a:p>
            <a:r>
              <a:rPr lang="sr-Latn-RS" dirty="0"/>
              <a:t>Kontrola ulaska i izlaska droge</a:t>
            </a:r>
          </a:p>
          <a:p>
            <a:r>
              <a:rPr lang="sr-Latn-RS" dirty="0"/>
              <a:t>Kontrola graničnih prelaza</a:t>
            </a:r>
          </a:p>
          <a:p>
            <a:r>
              <a:rPr lang="sr-Latn-RS" dirty="0"/>
              <a:t>Saradnja sa inostranim policijama i međunarodnim policijskim organizacijama</a:t>
            </a:r>
          </a:p>
          <a:p>
            <a:r>
              <a:rPr lang="sr-Latn-RS" dirty="0"/>
              <a:t>Nacionalni program prevencije narkomanije</a:t>
            </a:r>
          </a:p>
          <a:p>
            <a:r>
              <a:rPr lang="sr-Latn-RS" dirty="0"/>
              <a:t>Mere prevencije (edukacije)</a:t>
            </a:r>
          </a:p>
          <a:p>
            <a:r>
              <a:rPr lang="sr-Latn-RS" dirty="0"/>
              <a:t>Medicinske kampanje</a:t>
            </a:r>
          </a:p>
          <a:p>
            <a:r>
              <a:rPr lang="sr-Latn-RS" dirty="0"/>
              <a:t>Sprečavanje korupcije</a:t>
            </a:r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40311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Taktička uputstva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/>
              <a:t>Prepoznavanje trgovaca drogom – indikator sumnje:</a:t>
            </a:r>
          </a:p>
          <a:p>
            <a:r>
              <a:rPr lang="sr-Latn-RS" dirty="0" smtClean="0"/>
              <a:t>Posed droge, paketića, novca raspoređenog u delovima</a:t>
            </a:r>
          </a:p>
          <a:p>
            <a:r>
              <a:rPr lang="sr-Latn-RS" dirty="0" smtClean="0"/>
              <a:t>Spiskova sa imenima</a:t>
            </a:r>
          </a:p>
          <a:p>
            <a:r>
              <a:rPr lang="sr-Latn-RS" dirty="0" smtClean="0"/>
              <a:t>Liste imena sa brojkama</a:t>
            </a:r>
          </a:p>
          <a:p>
            <a:r>
              <a:rPr lang="sr-Latn-RS" dirty="0"/>
              <a:t>V</a:t>
            </a:r>
            <a:r>
              <a:rPr lang="sr-Latn-RS" dirty="0" smtClean="0"/>
              <a:t>aga, sredstava za razređivanje</a:t>
            </a:r>
          </a:p>
          <a:p>
            <a:r>
              <a:rPr lang="sr-Latn-RS" dirty="0" smtClean="0"/>
              <a:t>Ključeva poštanskih ormarića</a:t>
            </a:r>
          </a:p>
          <a:p>
            <a:r>
              <a:rPr lang="sr-Latn-RS" dirty="0" smtClean="0"/>
              <a:t>Zadržavanje na narkomanskim mestima</a:t>
            </a:r>
          </a:p>
        </p:txBody>
      </p:sp>
    </p:spTree>
    <p:extLst>
      <p:ext uri="{BB962C8B-B14F-4D97-AF65-F5344CB8AC3E}">
        <p14:creationId xmlns:p14="http://schemas.microsoft.com/office/powerpoint/2010/main" val="373277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7467600" cy="4525963"/>
          </a:xfrm>
        </p:spPr>
        <p:txBody>
          <a:bodyPr>
            <a:normAutofit lnSpcReduction="10000"/>
          </a:bodyPr>
          <a:lstStyle/>
          <a:p>
            <a:r>
              <a:rPr lang="sr-Latn-RS" dirty="0"/>
              <a:t>Sumnjivo ponašanje</a:t>
            </a:r>
          </a:p>
          <a:p>
            <a:r>
              <a:rPr lang="sr-Latn-RS" dirty="0"/>
              <a:t>Izdvojeno parkiranje vozila</a:t>
            </a:r>
          </a:p>
          <a:p>
            <a:r>
              <a:rPr lang="sr-Latn-RS" dirty="0"/>
              <a:t>Kratko zadržavanje iz vozila u vozilo</a:t>
            </a:r>
          </a:p>
          <a:p>
            <a:r>
              <a:rPr lang="sr-Latn-RS" dirty="0"/>
              <a:t>Kratki kontakti sa više osoba</a:t>
            </a:r>
          </a:p>
          <a:p>
            <a:r>
              <a:rPr lang="sr-Latn-RS" dirty="0"/>
              <a:t>Usamljeno posećivanje teže vidljivih lokaliteta</a:t>
            </a:r>
          </a:p>
          <a:p>
            <a:r>
              <a:rPr lang="sr-Latn-RS" dirty="0"/>
              <a:t>Višestruki kontakt sa stalno istim osobama</a:t>
            </a:r>
          </a:p>
          <a:p>
            <a:r>
              <a:rPr lang="sr-Latn-RS" dirty="0"/>
              <a:t>Proveravanje od praćenja (kontraosmatranje)</a:t>
            </a:r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99370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Pretresanje prostorija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RS" dirty="0" smtClean="0"/>
              <a:t>Nošenje rukavica, korišćenje pasa</a:t>
            </a:r>
          </a:p>
          <a:p>
            <a:r>
              <a:rPr lang="sr-Latn-RS" dirty="0" smtClean="0"/>
              <a:t>Šta treba oduzeti?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Sumnjive materije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Vage za merenje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Sprave za prepakivanje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Ambalažu (papirne koverte, kutijice za lekove i sl)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Sprave za konzumiranje (špricevi, kašičice, cevčice)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Predmete na kojima se nalaze tragovi droge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Liste sa imenima i brojevima</a:t>
            </a:r>
          </a:p>
          <a:p>
            <a:pPr>
              <a:buFont typeface="Wingdings" pitchFamily="2" charset="2"/>
              <a:buChar char="Ø"/>
            </a:pPr>
            <a:r>
              <a:rPr lang="sr-Latn-RS" dirty="0" smtClean="0"/>
              <a:t>Mobilne telefone i brojeve telefona u notesima</a:t>
            </a:r>
          </a:p>
          <a:p>
            <a:pPr marL="0" indent="0"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93080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Postupanje sa dokazima i praćenje osumnjičenih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 smtClean="0"/>
              <a:t>Dokaze, skrovišta i sprave fotografisati, sačiniti skicu i zapisnik</a:t>
            </a:r>
          </a:p>
          <a:p>
            <a:r>
              <a:rPr lang="sr-Latn-RS" dirty="0" smtClean="0"/>
              <a:t>Vođenje računa o vlastitoj bezbenosti (mogućnost napada)</a:t>
            </a:r>
          </a:p>
          <a:p>
            <a:r>
              <a:rPr lang="sr-Latn-RS" dirty="0" smtClean="0"/>
              <a:t>Formiranje informatora</a:t>
            </a:r>
          </a:p>
          <a:p>
            <a:r>
              <a:rPr lang="sr-Latn-RS" dirty="0" smtClean="0"/>
              <a:t>Osluškivanje javnog pogovaranja</a:t>
            </a:r>
          </a:p>
          <a:p>
            <a:r>
              <a:rPr lang="sr-Latn-RS" dirty="0" smtClean="0"/>
              <a:t>Tajno osmatranje, snimanje, zapisivanje registarskih brojeva automobila, prikupljanje podataka lica sa kojima osumnjičeni kontaktira</a:t>
            </a:r>
          </a:p>
          <a:p>
            <a:r>
              <a:rPr lang="sr-Latn-RS" dirty="0" smtClean="0"/>
              <a:t>Praćenje kretanja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84694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Droga i korupcija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Saradnja policajaca i ostalih službenih lica sa narkodilerima</a:t>
            </a:r>
          </a:p>
          <a:p>
            <a:r>
              <a:rPr lang="sr-Latn-RS" dirty="0" smtClean="0"/>
              <a:t>Usluge narkodilerima uz novčanu nadoknadu</a:t>
            </a:r>
          </a:p>
          <a:p>
            <a:r>
              <a:rPr lang="sr-Latn-RS" dirty="0" smtClean="0"/>
              <a:t>Policajci - narkodileri i narkomani</a:t>
            </a:r>
          </a:p>
        </p:txBody>
      </p:sp>
    </p:spTree>
    <p:extLst>
      <p:ext uri="{BB962C8B-B14F-4D97-AF65-F5344CB8AC3E}">
        <p14:creationId xmlns:p14="http://schemas.microsoft.com/office/powerpoint/2010/main" val="22222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Ilegalna trgovina drogom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Najrašireniji oblik organizovanog kriminaliteta</a:t>
            </a:r>
          </a:p>
          <a:p>
            <a:r>
              <a:rPr lang="sr-Latn-RS" dirty="0" smtClean="0"/>
              <a:t>Kriminalne grupe (narkomafija)</a:t>
            </a:r>
          </a:p>
          <a:p>
            <a:r>
              <a:rPr lang="sr-Latn-RS" dirty="0" smtClean="0"/>
              <a:t>Podela rada, zadataka i uloga (proizvodnja, prerada, distrubucija)</a:t>
            </a:r>
          </a:p>
          <a:p>
            <a:r>
              <a:rPr lang="sr-Latn-RS" dirty="0" smtClean="0"/>
              <a:t>Nivoi aktivnosti: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sz="2400" dirty="0" smtClean="0"/>
              <a:t>Internacionalni (mafijaški karteli)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sz="2400" dirty="0" smtClean="0"/>
              <a:t>Nacionalni (srednji preprodavci)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sz="2400" dirty="0" smtClean="0"/>
              <a:t>Lokalni (ulični preprodavci)</a:t>
            </a:r>
            <a:endParaRPr lang="sr-Cyrl-RS" sz="2400" dirty="0"/>
          </a:p>
        </p:txBody>
      </p:sp>
    </p:spTree>
    <p:extLst>
      <p:ext uri="{BB962C8B-B14F-4D97-AF65-F5344CB8AC3E}">
        <p14:creationId xmlns:p14="http://schemas.microsoft.com/office/powerpoint/2010/main" val="1637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Sprečavanje i otkrivanje korupcije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/>
              <a:t>Policajci na tajnom zadatku (npr. u ulozi narkodilera)</a:t>
            </a:r>
          </a:p>
          <a:p>
            <a:r>
              <a:rPr lang="sr-Latn-RS" dirty="0" smtClean="0"/>
              <a:t>Ozvučenje prostorija</a:t>
            </a:r>
          </a:p>
          <a:p>
            <a:r>
              <a:rPr lang="sr-Latn-RS" dirty="0" smtClean="0"/>
              <a:t>Tajno snimanje, praćenje, poligrafsko testiranje službenika</a:t>
            </a:r>
          </a:p>
          <a:p>
            <a:r>
              <a:rPr lang="sr-Latn-RS" dirty="0" smtClean="0"/>
              <a:t>Analiza sudske prakse</a:t>
            </a:r>
          </a:p>
          <a:p>
            <a:r>
              <a:rPr lang="sr-Latn-RS" dirty="0" smtClean="0"/>
              <a:t>Precizno definisani zadaci (akcije za razotkrivanje)</a:t>
            </a:r>
          </a:p>
          <a:p>
            <a:r>
              <a:rPr lang="sr-Latn-RS" dirty="0" smtClean="0"/>
              <a:t>Informacije od vigilanata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24945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dirty="0" smtClean="0"/>
              <a:t>Izvori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B. Simonović (2012), Kriminalistika, Kragujevac, Pravni fakultet</a:t>
            </a:r>
          </a:p>
          <a:p>
            <a:r>
              <a:rPr lang="sr-Latn-RS" dirty="0">
                <a:hlinkClick r:id="rId2"/>
              </a:rPr>
              <a:t>http://www.stopdrogama.org</a:t>
            </a:r>
            <a:r>
              <a:rPr lang="sr-Latn-RS" dirty="0" smtClean="0">
                <a:hlinkClick r:id="rId2"/>
              </a:rPr>
              <a:t>/</a:t>
            </a:r>
            <a:endParaRPr lang="sr-Latn-RS" dirty="0" smtClean="0"/>
          </a:p>
          <a:p>
            <a:r>
              <a:rPr lang="sr-Latn-RS" dirty="0">
                <a:hlinkClick r:id="rId3"/>
              </a:rPr>
              <a:t>http://www.biramoporavak.com</a:t>
            </a:r>
            <a:r>
              <a:rPr lang="sr-Latn-RS" dirty="0" smtClean="0">
                <a:hlinkClick r:id="rId3"/>
              </a:rPr>
              <a:t>/</a:t>
            </a:r>
            <a:endParaRPr lang="sr-Latn-RS" dirty="0" smtClean="0"/>
          </a:p>
          <a:p>
            <a:r>
              <a:rPr lang="sr-Latn-RS">
                <a:hlinkClick r:id="rId4"/>
              </a:rPr>
              <a:t>https://prezi.com/</a:t>
            </a:r>
            <a:endParaRPr lang="sr-Latn-RS" dirty="0" smtClean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824333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Vertikalna hijerarhija narko-grupa</a:t>
            </a:r>
            <a:endParaRPr lang="sr-Cyrl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2286000"/>
            <a:ext cx="6553200" cy="3163186"/>
          </a:xfrm>
        </p:spPr>
      </p:pic>
    </p:spTree>
    <p:extLst>
      <p:ext uri="{BB962C8B-B14F-4D97-AF65-F5344CB8AC3E}">
        <p14:creationId xmlns:p14="http://schemas.microsoft.com/office/powerpoint/2010/main" val="425980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Srbija kao tranzitno područje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 smtClean="0"/>
              <a:t>Balkanski put droge: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sz="2400" dirty="0" smtClean="0"/>
              <a:t>Krak istok-zapad, 80% ukupne količine (Turska-Bugarska-Srbija-Mađarska-Zapadna Evropa)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sz="2400" dirty="0" smtClean="0"/>
              <a:t>Krak jug-sever (Grčka-Makedonija-Kosmet-Srbija- Mađarska-Zapadna Evropa)</a:t>
            </a:r>
          </a:p>
          <a:p>
            <a:r>
              <a:rPr lang="sr-Latn-RS" dirty="0" smtClean="0"/>
              <a:t>Put kokaina (Južna Amerika-Grčka-Albanija-Crna Gora-Kosmet-Srbija-Zapadna Evropa)</a:t>
            </a:r>
          </a:p>
          <a:p>
            <a:r>
              <a:rPr lang="sr-Latn-RS" dirty="0" smtClean="0"/>
              <a:t>Put marihuane (Albanija-Kosmet-Srbija-Mađarska-Zapadna Evropa)</a:t>
            </a:r>
          </a:p>
          <a:p>
            <a:r>
              <a:rPr lang="sr-Latn-RS" dirty="0" smtClean="0"/>
              <a:t>Put sintetičke droge (Holandija-Mađarska-Srbija-Makedonija-Grčka)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72659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47800"/>
            <a:ext cx="7766757" cy="4064603"/>
          </a:xfrm>
        </p:spPr>
      </p:pic>
    </p:spTree>
    <p:extLst>
      <p:ext uri="{BB962C8B-B14F-4D97-AF65-F5344CB8AC3E}">
        <p14:creationId xmlns:p14="http://schemas.microsoft.com/office/powerpoint/2010/main" val="122537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1394378"/>
            <a:ext cx="7696201" cy="4363910"/>
          </a:xfrm>
        </p:spPr>
      </p:pic>
    </p:spTree>
    <p:extLst>
      <p:ext uri="{BB962C8B-B14F-4D97-AF65-F5344CB8AC3E}">
        <p14:creationId xmlns:p14="http://schemas.microsoft.com/office/powerpoint/2010/main" val="37617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990600"/>
            <a:ext cx="6019799" cy="4841455"/>
          </a:xfrm>
        </p:spPr>
      </p:pic>
    </p:spTree>
    <p:extLst>
      <p:ext uri="{BB962C8B-B14F-4D97-AF65-F5344CB8AC3E}">
        <p14:creationId xmlns:p14="http://schemas.microsoft.com/office/powerpoint/2010/main" val="374804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Švercovanje droge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Teretna i putnička vozila, vozovi (bunkeri, rezervoari, ventilacioni otvori, sedišta, rezervne gume</a:t>
            </a:r>
          </a:p>
          <a:p>
            <a:r>
              <a:rPr lang="sr-Latn-RS" dirty="0" smtClean="0"/>
              <a:t>Lični prtljag (delovi odeće, pakovanja kozmetičkih proizvoda, kutije lekova)</a:t>
            </a:r>
          </a:p>
          <a:p>
            <a:r>
              <a:rPr lang="sr-Latn-RS" dirty="0" smtClean="0"/>
              <a:t>Prirodne šupljine tela</a:t>
            </a:r>
          </a:p>
          <a:p>
            <a:r>
              <a:rPr lang="sr-Latn-RS" dirty="0" smtClean="0"/>
              <a:t>Legalna tranzitna roba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83218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Narkodileri i prodaja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 smtClean="0"/>
              <a:t>Pretežno lica bez zaposlenja, studenti, đaci (prosek do 30 godina)</a:t>
            </a:r>
          </a:p>
          <a:p>
            <a:r>
              <a:rPr lang="sr-Latn-RS" dirty="0"/>
              <a:t>P</a:t>
            </a:r>
            <a:r>
              <a:rPr lang="sr-Latn-RS" dirty="0" smtClean="0"/>
              <a:t>odela: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sz="2400" dirty="0" smtClean="0"/>
              <a:t>Dileri na veliko (rukovodioci)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sz="2400" dirty="0" smtClean="0"/>
              <a:t>Trkači (distributeri i ulični preprodavci)</a:t>
            </a:r>
          </a:p>
          <a:p>
            <a:r>
              <a:rPr lang="sr-Latn-RS" dirty="0" smtClean="0"/>
              <a:t>Prodaja po kafićima, stanovima, diskotekama, rejv-žurkama</a:t>
            </a:r>
            <a:endParaRPr lang="sr-Latn-RS" sz="3500" dirty="0" smtClean="0"/>
          </a:p>
          <a:p>
            <a:r>
              <a:rPr lang="sr-Latn-RS" dirty="0" smtClean="0"/>
              <a:t>Droge i pakovanja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sz="2400" dirty="0" smtClean="0"/>
              <a:t>Heroin, razblažen 3-8% akt. supstance (paketići od stanliola, papira, najlona)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sz="2400" dirty="0" smtClean="0"/>
              <a:t>Kokain (paketići od stanliola, običnog papira, najlona)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sz="2400" dirty="0" smtClean="0"/>
              <a:t>LSD (bele pilule, prah, obojene kapsule, rastvor bez boje)</a:t>
            </a:r>
          </a:p>
          <a:p>
            <a:pPr marL="457200" indent="-457200">
              <a:buFont typeface="+mj-lt"/>
              <a:buAutoNum type="arabicPeriod"/>
            </a:pPr>
            <a:r>
              <a:rPr lang="sr-Latn-RS" sz="2400" dirty="0" smtClean="0"/>
              <a:t>Ekstazi (tablete)</a:t>
            </a:r>
          </a:p>
        </p:txBody>
      </p:sp>
    </p:spTree>
    <p:extLst>
      <p:ext uri="{BB962C8B-B14F-4D97-AF65-F5344CB8AC3E}">
        <p14:creationId xmlns:p14="http://schemas.microsoft.com/office/powerpoint/2010/main" val="294860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260</TotalTime>
  <Words>712</Words>
  <Application>Microsoft Office PowerPoint</Application>
  <PresentationFormat>On-screen Show (4:3)</PresentationFormat>
  <Paragraphs>130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Technic</vt:lpstr>
      <vt:lpstr>Suzbijanje kriminaliteta u vezi sa drogoma</vt:lpstr>
      <vt:lpstr>Ilegalna trgovina drogom</vt:lpstr>
      <vt:lpstr>Vertikalna hijerarhija narko-grupa</vt:lpstr>
      <vt:lpstr>Srbija kao tranzitno područje</vt:lpstr>
      <vt:lpstr>PowerPoint Presentation</vt:lpstr>
      <vt:lpstr>PowerPoint Presentation</vt:lpstr>
      <vt:lpstr>PowerPoint Presentation</vt:lpstr>
      <vt:lpstr>Švercovanje droge</vt:lpstr>
      <vt:lpstr>Narkodileri i prodaja</vt:lpstr>
      <vt:lpstr>Narkomanija i kriminalitet</vt:lpstr>
      <vt:lpstr>Taktika i tehnika otkrivanja ilegalne trgovine droge</vt:lpstr>
      <vt:lpstr>Uslovi organizovanja uspešne kriminalističke aktivnosti</vt:lpstr>
      <vt:lpstr>Mere za unapređenje kriminalističke prakse</vt:lpstr>
      <vt:lpstr>PowerPoint Presentation</vt:lpstr>
      <vt:lpstr>Taktička uputstva</vt:lpstr>
      <vt:lpstr>PowerPoint Presentation</vt:lpstr>
      <vt:lpstr>Pretresanje prostorija</vt:lpstr>
      <vt:lpstr>Postupanje sa dokazima i praćenje osumnjičenih</vt:lpstr>
      <vt:lpstr>Droga i korupcija</vt:lpstr>
      <vt:lpstr>Sprečavanje i otkrivanje korupcije</vt:lpstr>
      <vt:lpstr>Izvori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Suzbijanje kriminaliteta u vezi sa drogom</dc:title>
  <dc:creator>MILICA</dc:creator>
  <cp:lastModifiedBy>Windows User</cp:lastModifiedBy>
  <cp:revision>11</cp:revision>
  <dcterms:created xsi:type="dcterms:W3CDTF">2006-08-16T00:00:00Z</dcterms:created>
  <dcterms:modified xsi:type="dcterms:W3CDTF">2020-05-21T09:16:52Z</dcterms:modified>
</cp:coreProperties>
</file>