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5" r:id="rId4"/>
    <p:sldId id="270" r:id="rId5"/>
    <p:sldId id="271" r:id="rId6"/>
    <p:sldId id="272" r:id="rId7"/>
    <p:sldId id="273" r:id="rId8"/>
    <p:sldId id="274" r:id="rId9"/>
    <p:sldId id="266" r:id="rId10"/>
    <p:sldId id="267" r:id="rId11"/>
    <p:sldId id="268" r:id="rId12"/>
    <p:sldId id="25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0262DC1-0FF2-43E8-84B2-4AA956D8522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969386A-1186-4957-B472-8BF1BAB9AAF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red.co.uk/article/mapping-murde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3600"/>
            <a:ext cx="5181600" cy="1600327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Нове методе планирања криминалистичке делатности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10000"/>
            <a:ext cx="4419600" cy="1066800"/>
          </a:xfrm>
        </p:spPr>
        <p:txBody>
          <a:bodyPr/>
          <a:lstStyle/>
          <a:p>
            <a:r>
              <a:rPr lang="sr-Cyrl-RS" dirty="0" smtClean="0"/>
              <a:t>25.03.2020</a:t>
            </a:r>
            <a:r>
              <a:rPr lang="sr-Cyrl-R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89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Поред </a:t>
            </a:r>
            <a:r>
              <a:rPr lang="ru-RU" dirty="0" smtClean="0"/>
              <a:t>ДНК профила, добијеног</a:t>
            </a:r>
            <a:r>
              <a:rPr lang="sr-Latn-RS" dirty="0" smtClean="0"/>
              <a:t> </a:t>
            </a:r>
            <a:r>
              <a:rPr lang="ru-RU" dirty="0" smtClean="0"/>
              <a:t>из </a:t>
            </a:r>
            <a:r>
              <a:rPr lang="ru-RU" dirty="0"/>
              <a:t>узорка крви, полиција је имала и делимични отисак прста. </a:t>
            </a:r>
            <a:r>
              <a:rPr lang="ru-RU" dirty="0" smtClean="0"/>
              <a:t>Отисак је</a:t>
            </a:r>
            <a:r>
              <a:rPr lang="ru-RU" dirty="0"/>
              <a:t>, међутим, </a:t>
            </a:r>
            <a:r>
              <a:rPr lang="ru-RU" dirty="0" smtClean="0"/>
              <a:t>био премали да </a:t>
            </a:r>
            <a:r>
              <a:rPr lang="ru-RU" dirty="0"/>
              <a:t>би се </a:t>
            </a:r>
            <a:r>
              <a:rPr lang="ru-RU" dirty="0" smtClean="0"/>
              <a:t>могао повезати помоћу </a:t>
            </a:r>
            <a:r>
              <a:rPr lang="ru-RU" dirty="0"/>
              <a:t>аутоматског препознавања отисака </a:t>
            </a:r>
            <a:r>
              <a:rPr lang="ru-RU" dirty="0" smtClean="0"/>
              <a:t>прстију.</a:t>
            </a:r>
          </a:p>
          <a:p>
            <a:r>
              <a:rPr lang="sr-Cyrl-RS" dirty="0" smtClean="0"/>
              <a:t>П</a:t>
            </a:r>
            <a:r>
              <a:rPr lang="ru-RU" dirty="0" smtClean="0"/>
              <a:t>одручје на којем су извршена кривична дела било </a:t>
            </a:r>
            <a:r>
              <a:rPr lang="ru-RU" dirty="0"/>
              <a:t>је </a:t>
            </a:r>
            <a:r>
              <a:rPr lang="ru-RU" dirty="0" smtClean="0"/>
              <a:t>површине 7.046км</a:t>
            </a:r>
            <a:r>
              <a:rPr lang="ru-RU" baseline="30000" dirty="0" smtClean="0"/>
              <a:t>2</a:t>
            </a:r>
            <a:r>
              <a:rPr lang="ru-RU" dirty="0"/>
              <a:t>, а полиција </a:t>
            </a:r>
            <a:r>
              <a:rPr lang="ru-RU" dirty="0" smtClean="0"/>
              <a:t>је имала 12.122 </a:t>
            </a:r>
            <a:r>
              <a:rPr lang="ru-RU" dirty="0"/>
              <a:t>осумњичених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/>
              <a:t>мају 1997. године, истражитељи су </a:t>
            </a:r>
            <a:r>
              <a:rPr lang="ru-RU" dirty="0" smtClean="0"/>
              <a:t>повезали </a:t>
            </a:r>
            <a:r>
              <a:rPr lang="ru-RU" dirty="0"/>
              <a:t>украдени плави Форд </a:t>
            </a:r>
            <a:r>
              <a:rPr lang="sr-Latn-RS" dirty="0" smtClean="0"/>
              <a:t>Cortina</a:t>
            </a:r>
            <a:r>
              <a:rPr lang="ru-RU" dirty="0" smtClean="0"/>
              <a:t>, </a:t>
            </a:r>
            <a:r>
              <a:rPr lang="ru-RU" dirty="0"/>
              <a:t>који је нападач користио током другог силовања. Унутар претинца за рукавице силоватељ је пронашао кредитну картицу, коју је потом користио у </a:t>
            </a:r>
            <a:r>
              <a:rPr lang="ru-RU" dirty="0" smtClean="0"/>
              <a:t>Лидсу </a:t>
            </a:r>
            <a:r>
              <a:rPr lang="ru-RU" dirty="0"/>
              <a:t>да обави бројне куповине, укључујући оловку Паркер од 20 фунти, видео игру названу </a:t>
            </a:r>
            <a:r>
              <a:rPr lang="sr-Latn-RS" dirty="0" smtClean="0"/>
              <a:t>Scramble</a:t>
            </a:r>
            <a:r>
              <a:rPr lang="ru-RU" dirty="0" smtClean="0"/>
              <a:t>, </a:t>
            </a:r>
            <a:r>
              <a:rPr lang="ru-RU" dirty="0"/>
              <a:t>мајицу, алкохол и цигарете. "Све рутинске куповине које бисте иначе обављали у близини места у којем </a:t>
            </a:r>
            <a:r>
              <a:rPr lang="ru-RU" dirty="0" smtClean="0"/>
              <a:t>живите.„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239000" y="629525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Medeiros (2014)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05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Користећи локације </a:t>
            </a:r>
            <a:r>
              <a:rPr lang="sr-Cyrl-RS" dirty="0" smtClean="0"/>
              <a:t>кривичних дела </a:t>
            </a:r>
            <a:r>
              <a:rPr lang="ru-RU" dirty="0" smtClean="0"/>
              <a:t>и </a:t>
            </a:r>
            <a:r>
              <a:rPr lang="ru-RU" dirty="0"/>
              <a:t>куповине у Лидсу, </a:t>
            </a:r>
            <a:r>
              <a:rPr lang="sr-Latn-RS" dirty="0" smtClean="0"/>
              <a:t>Rossmo </a:t>
            </a:r>
            <a:r>
              <a:rPr lang="ru-RU" dirty="0" smtClean="0"/>
              <a:t>је </a:t>
            </a:r>
            <a:r>
              <a:rPr lang="sr-Cyrl-RS" dirty="0" smtClean="0"/>
              <a:t>сачинио </a:t>
            </a:r>
            <a:r>
              <a:rPr lang="ru-RU" dirty="0" smtClean="0"/>
              <a:t>географски профил. Истакле су се две области:  </a:t>
            </a:r>
            <a:r>
              <a:rPr lang="ru-RU" dirty="0"/>
              <a:t>округ </a:t>
            </a:r>
            <a:r>
              <a:rPr lang="ru-RU" dirty="0" smtClean="0"/>
              <a:t>Милгарт и Килингбек. </a:t>
            </a:r>
            <a:r>
              <a:rPr lang="ru-RU" dirty="0"/>
              <a:t>Оба ова округа имала су полицијске станице, па је истрага покренула ручну претрагу подударања отисака прстију на две локације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Килингбеку је пронађен картон који </a:t>
            </a:r>
            <a:r>
              <a:rPr lang="ru-RU" dirty="0"/>
              <a:t>се подудара са делимичним отиском прста од силовања у </a:t>
            </a:r>
            <a:r>
              <a:rPr lang="ru-RU" dirty="0" smtClean="0"/>
              <a:t>Нотингему. </a:t>
            </a:r>
          </a:p>
          <a:p>
            <a:r>
              <a:rPr lang="ru-RU" dirty="0" smtClean="0"/>
              <a:t>Осумњичени: </a:t>
            </a:r>
            <a:r>
              <a:rPr lang="sr-Latn-RS" dirty="0" smtClean="0"/>
              <a:t>Clive Barvell</a:t>
            </a:r>
            <a:r>
              <a:rPr lang="ru-RU" dirty="0" smtClean="0"/>
              <a:t>, </a:t>
            </a:r>
            <a:r>
              <a:rPr lang="ru-RU" dirty="0"/>
              <a:t>возач камиона, ожењен с троје </a:t>
            </a:r>
            <a:r>
              <a:rPr lang="ru-RU" dirty="0" smtClean="0"/>
              <a:t>деце</a:t>
            </a:r>
            <a:r>
              <a:rPr lang="ru-RU" dirty="0"/>
              <a:t>. Његови отисци прстију били су на полицијским досијеима, јер је био у затвору од 1989. до 1995. због пљачке </a:t>
            </a:r>
            <a:r>
              <a:rPr lang="ru-RU" dirty="0" smtClean="0"/>
              <a:t>комбија </a:t>
            </a:r>
            <a:r>
              <a:rPr lang="ru-RU" dirty="0"/>
              <a:t>сачмарицом. </a:t>
            </a:r>
            <a:endParaRPr lang="sr-Latn-RS" dirty="0" smtClean="0"/>
          </a:p>
          <a:p>
            <a:r>
              <a:rPr lang="sr-Latn-RS" dirty="0" smtClean="0"/>
              <a:t>Barvell </a:t>
            </a:r>
            <a:r>
              <a:rPr lang="ru-RU" dirty="0" smtClean="0"/>
              <a:t>је </a:t>
            </a:r>
            <a:r>
              <a:rPr lang="ru-RU" dirty="0"/>
              <a:t>живео у </a:t>
            </a:r>
            <a:r>
              <a:rPr lang="ru-RU" dirty="0" smtClean="0"/>
              <a:t>Килингбеку. </a:t>
            </a:r>
            <a:r>
              <a:rPr lang="ru-RU" dirty="0"/>
              <a:t>Његова мајка је живела у </a:t>
            </a:r>
            <a:r>
              <a:rPr lang="ru-RU" dirty="0" smtClean="0"/>
              <a:t>Милгарту, </a:t>
            </a:r>
            <a:r>
              <a:rPr lang="ru-RU" dirty="0"/>
              <a:t>другом подручју означеном географским профилом, и он ју је редовно посећивао. ДНК </a:t>
            </a:r>
            <a:r>
              <a:rPr lang="ru-RU" dirty="0" smtClean="0"/>
              <a:t>тест </a:t>
            </a:r>
            <a:r>
              <a:rPr lang="ru-RU"/>
              <a:t>је </a:t>
            </a:r>
            <a:r>
              <a:rPr lang="ru-RU" smtClean="0"/>
              <a:t>показао подударање и </a:t>
            </a:r>
            <a:r>
              <a:rPr lang="sr-Latn-RS" dirty="0" smtClean="0"/>
              <a:t>Barvell </a:t>
            </a:r>
            <a:r>
              <a:rPr lang="ru-RU" dirty="0" smtClean="0"/>
              <a:t>је </a:t>
            </a:r>
            <a:r>
              <a:rPr lang="ru-RU" dirty="0"/>
              <a:t>у октобру 1999. године на суду признао кривицу. Осуђен је на осам доживотних казни. </a:t>
            </a:r>
            <a:endParaRPr lang="sr-Latn-RS" dirty="0" smtClean="0"/>
          </a:p>
          <a:p>
            <a:r>
              <a:rPr lang="ru-RU" dirty="0" smtClean="0"/>
              <a:t>„</a:t>
            </a:r>
            <a:r>
              <a:rPr lang="sr-Cyrl-RS" dirty="0" smtClean="0"/>
              <a:t>П</a:t>
            </a:r>
            <a:r>
              <a:rPr lang="ru-RU" dirty="0" smtClean="0"/>
              <a:t>ребивалиште извршиоца </a:t>
            </a:r>
            <a:r>
              <a:rPr lang="ru-RU" dirty="0"/>
              <a:t>било је у прва три процента геопрофила,"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239000" y="629525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Medeiros (2014)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92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Објаснити разлику између профилисања личности и профила личности учиниоца.</a:t>
            </a:r>
          </a:p>
          <a:p>
            <a:r>
              <a:rPr lang="sr-Cyrl-RS" dirty="0" smtClean="0"/>
              <a:t>Које све информације може да садржи профил учиниоца?</a:t>
            </a:r>
          </a:p>
          <a:p>
            <a:r>
              <a:rPr lang="sr-Cyrl-RS" dirty="0" smtClean="0"/>
              <a:t>Објаснити разлику </a:t>
            </a:r>
            <a:r>
              <a:rPr lang="sr-Cyrl-RS" dirty="0" smtClean="0"/>
              <a:t>између </a:t>
            </a:r>
            <a:r>
              <a:rPr lang="sr-Cyrl-RS" dirty="0" smtClean="0"/>
              <a:t>научно-индуктивног и </a:t>
            </a:r>
            <a:r>
              <a:rPr lang="sr-Cyrl-RS" dirty="0" smtClean="0"/>
              <a:t>практично-дедуктивног </a:t>
            </a:r>
            <a:r>
              <a:rPr lang="sr-Cyrl-RS" dirty="0" smtClean="0"/>
              <a:t>метода профилисања.</a:t>
            </a:r>
          </a:p>
          <a:p>
            <a:r>
              <a:rPr lang="sr-Cyrl-RS" dirty="0" smtClean="0"/>
              <a:t>Шта је географско профилисање?</a:t>
            </a:r>
          </a:p>
          <a:p>
            <a:r>
              <a:rPr lang="sr-Cyrl-RS" dirty="0" smtClean="0"/>
              <a:t>На којим теоријским основана је базирано географско профилисање?</a:t>
            </a:r>
          </a:p>
          <a:p>
            <a:r>
              <a:rPr lang="sr-Cyrl-RS" dirty="0" smtClean="0"/>
              <a:t>Објаснити појам „</a:t>
            </a:r>
            <a:r>
              <a:rPr lang="sr-Latn-RS" dirty="0" smtClean="0"/>
              <a:t>predictive policing“</a:t>
            </a:r>
            <a:r>
              <a:rPr lang="sr-Cyrl-RS" dirty="0" smtClean="0"/>
              <a:t> и навести пример.</a:t>
            </a:r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91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Коришћени извори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Симоновић, Б., Криминалистика, Службени гласник, Крагујева, 2012.</a:t>
            </a:r>
          </a:p>
          <a:p>
            <a:r>
              <a:rPr lang="en-US" dirty="0" smtClean="0"/>
              <a:t>Schlesinger,</a:t>
            </a:r>
            <a:r>
              <a:rPr lang="sr-Latn-RS" dirty="0" smtClean="0"/>
              <a:t> L.,</a:t>
            </a:r>
            <a:r>
              <a:rPr lang="en-US" dirty="0" smtClean="0"/>
              <a:t> Psychological </a:t>
            </a:r>
            <a:r>
              <a:rPr lang="en-US" dirty="0"/>
              <a:t>profiling: Investigative implications from crime scene </a:t>
            </a:r>
            <a:r>
              <a:rPr lang="en-US" dirty="0" smtClean="0"/>
              <a:t>analysis</a:t>
            </a:r>
            <a:r>
              <a:rPr lang="sr-Cyrl-RS" dirty="0" smtClean="0"/>
              <a:t>, </a:t>
            </a:r>
            <a:r>
              <a:rPr lang="en-US" dirty="0"/>
              <a:t>The Journal of Psychiatry &amp; Law 37/Spring </a:t>
            </a:r>
            <a:r>
              <a:rPr lang="en-US" dirty="0" smtClean="0"/>
              <a:t>2009</a:t>
            </a:r>
            <a:r>
              <a:rPr lang="sr-Cyrl-RS" dirty="0" smtClean="0"/>
              <a:t>.</a:t>
            </a:r>
          </a:p>
          <a:p>
            <a:r>
              <a:rPr lang="sr-Cyrl-RS" dirty="0" smtClean="0"/>
              <a:t>Билтен Криминалистичке управе Министарства унутрашњих послова ФНРЈ, новембар 1951.</a:t>
            </a:r>
            <a:endParaRPr lang="sr-Cyrl-RS" dirty="0" smtClean="0"/>
          </a:p>
          <a:p>
            <a:r>
              <a:rPr lang="sr-Latn-RS" dirty="0" smtClean="0"/>
              <a:t>Medeiros, J., </a:t>
            </a:r>
            <a:r>
              <a:rPr lang="en-US" dirty="0" smtClean="0"/>
              <a:t>How </a:t>
            </a:r>
            <a:r>
              <a:rPr lang="en-US" dirty="0"/>
              <a:t>geographic profiling helps find serial </a:t>
            </a:r>
            <a:r>
              <a:rPr lang="en-US" dirty="0" smtClean="0"/>
              <a:t>criminals</a:t>
            </a:r>
            <a:r>
              <a:rPr lang="sr-Latn-RS" dirty="0"/>
              <a:t>, 2014, </a:t>
            </a:r>
            <a:r>
              <a:rPr lang="sr-Latn-RS" dirty="0">
                <a:hlinkClick r:id="rId2"/>
              </a:rPr>
              <a:t>https://</a:t>
            </a:r>
            <a:r>
              <a:rPr lang="sr-Latn-RS" dirty="0" smtClean="0">
                <a:hlinkClick r:id="rId2"/>
              </a:rPr>
              <a:t>www.wired.co.uk/article/mapping-murder</a:t>
            </a:r>
            <a:endParaRPr lang="sr-Cyrl-RS" dirty="0" smtClean="0"/>
          </a:p>
          <a:p>
            <a:pPr marL="0" indent="0">
              <a:buNone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245852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Профилисање личности извршиоца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Профили</a:t>
            </a:r>
            <a:r>
              <a:rPr lang="sr-Cyrl-CS" i="1" dirty="0"/>
              <a:t>с</a:t>
            </a:r>
            <a:r>
              <a:rPr lang="ru-RU" i="1" dirty="0"/>
              <a:t>ање </a:t>
            </a:r>
            <a:r>
              <a:rPr lang="ru-RU" dirty="0"/>
              <a:t>подразумева сачињавање верзија о вероватном учиниоцу базираним на информацијама које потичу из контекста кривичног дела с циљем да се у оквиру актуелне полицијске обраде олакша проналажење осумњиченог или сачини листа могућих извршилаца.</a:t>
            </a:r>
            <a:r>
              <a:rPr lang="en-US" dirty="0"/>
              <a:t> </a:t>
            </a:r>
            <a:endParaRPr lang="sr-Cyrl-RS" dirty="0" smtClean="0"/>
          </a:p>
          <a:p>
            <a:r>
              <a:rPr lang="sr-Cyrl-RS" i="1" dirty="0" smtClean="0"/>
              <a:t>Исход</a:t>
            </a:r>
            <a:r>
              <a:rPr lang="sr-Cyrl-RS" dirty="0" smtClean="0"/>
              <a:t>: Сужавање круга потенцијалних извршилаца кривичног дела довођењем у везу понашања учиниоца приликом извршења кривичног дела и његових физичких, психичких и социолошких карактеристика.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223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Симоновић</a:t>
            </a:r>
            <a:r>
              <a:rPr lang="sr-Latn-RS" dirty="0" smtClean="0"/>
              <a:t> (20</a:t>
            </a:r>
            <a:r>
              <a:rPr lang="sr-Cyrl-RS" dirty="0" smtClean="0"/>
              <a:t>12</a:t>
            </a:r>
            <a:r>
              <a:rPr lang="sr-Latn-R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7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Профајлер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... </a:t>
            </a:r>
            <a:r>
              <a:rPr lang="ru-RU" dirty="0" smtClean="0"/>
              <a:t>процењује место злочина, фотографије </a:t>
            </a:r>
            <a:r>
              <a:rPr lang="ru-RU" dirty="0"/>
              <a:t>са места </a:t>
            </a:r>
            <a:r>
              <a:rPr lang="ru-RU" dirty="0" smtClean="0"/>
              <a:t>злочина, </a:t>
            </a:r>
            <a:r>
              <a:rPr lang="ru-RU" dirty="0"/>
              <a:t>форензичке доказе, укључујући обдукцијске </a:t>
            </a:r>
            <a:r>
              <a:rPr lang="ru-RU" dirty="0" smtClean="0"/>
              <a:t>записе и </a:t>
            </a:r>
            <a:r>
              <a:rPr lang="ru-RU" dirty="0"/>
              <a:t>друге форензичке информације</a:t>
            </a:r>
          </a:p>
          <a:p>
            <a:r>
              <a:rPr lang="ru-RU" dirty="0" smtClean="0"/>
              <a:t>... прегледа </a:t>
            </a:r>
            <a:r>
              <a:rPr lang="ru-RU" dirty="0"/>
              <a:t>све информације </a:t>
            </a:r>
            <a:r>
              <a:rPr lang="ru-RU" dirty="0" smtClean="0"/>
              <a:t> </a:t>
            </a:r>
            <a:r>
              <a:rPr lang="ru-RU" i="1" dirty="0" smtClean="0"/>
              <a:t>осим</a:t>
            </a:r>
            <a:r>
              <a:rPr lang="ru-RU" dirty="0" smtClean="0"/>
              <a:t> </a:t>
            </a:r>
            <a:r>
              <a:rPr lang="ru-RU" dirty="0"/>
              <a:t>списка осумњичених, који би </a:t>
            </a:r>
            <a:r>
              <a:rPr lang="ru-RU" dirty="0" smtClean="0"/>
              <a:t>могао несвесно да утиче </a:t>
            </a:r>
            <a:r>
              <a:rPr lang="ru-RU" dirty="0"/>
              <a:t>на његово мишљење. </a:t>
            </a:r>
            <a:endParaRPr lang="ru-RU" dirty="0" smtClean="0"/>
          </a:p>
          <a:p>
            <a:r>
              <a:rPr lang="ru-RU" dirty="0" smtClean="0"/>
              <a:t>... </a:t>
            </a:r>
            <a:r>
              <a:rPr lang="ru-RU" dirty="0"/>
              <a:t>се фокусира на неколико одређених области које су </a:t>
            </a:r>
            <a:r>
              <a:rPr lang="ru-RU" dirty="0" smtClean="0"/>
              <a:t>важне у </a:t>
            </a:r>
            <a:r>
              <a:rPr lang="ru-RU" dirty="0"/>
              <a:t>конструисању психолошког профила </a:t>
            </a:r>
            <a:r>
              <a:rPr lang="ru-RU" dirty="0" smtClean="0"/>
              <a:t>неидентификованих извршилаца кривичних дела.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6251864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Schlesinger (2009)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77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sr-Cyrl-R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Београдски фантом </a:t>
            </a:r>
            <a:r>
              <a:rPr lang="sr-Cyrl-RS" dirty="0"/>
              <a:t>- </a:t>
            </a:r>
            <a:r>
              <a:rPr lang="sr-Cyrl-RS" sz="3100" dirty="0"/>
              <a:t>Пример профилисања личности извршиоца кривичног дела из домаће криминалистичке праксе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sr-Cyrl-RS" dirty="0" smtClean="0"/>
              <a:t>У периоду од 1949. до 1951. године </a:t>
            </a:r>
            <a:r>
              <a:rPr lang="en-US" dirty="0" smtClean="0"/>
              <a:t>- </a:t>
            </a:r>
            <a:r>
              <a:rPr lang="sr-Cyrl-RS" dirty="0" smtClean="0"/>
              <a:t>једно убиство, 45 силовања</a:t>
            </a:r>
          </a:p>
          <a:p>
            <a:r>
              <a:rPr lang="sr-Cyrl-RS" dirty="0" smtClean="0"/>
              <a:t>1946-1948. године – 30 силовања, 24 покушаја силовања, 31 крађу, 3 тешке крађе, фалсификовање и употреба лажне исправе и лака телесна повреда</a:t>
            </a:r>
          </a:p>
          <a:p>
            <a:r>
              <a:rPr lang="sr-Cyrl-RS" dirty="0" smtClean="0"/>
              <a:t>Ухапшен: 14. марта 1951. године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6252773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МУП (1951)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31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39624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Јавно поговарање, унемиреност грађана због „фантома“ који напада младе девојке</a:t>
            </a:r>
            <a:endParaRPr lang="en-US" dirty="0" smtClean="0"/>
          </a:p>
          <a:p>
            <a:r>
              <a:rPr lang="sr-Cyrl-RS" dirty="0" smtClean="0"/>
              <a:t>Новембар 1949 – пронађен непознати леш седамнаестогодишње девојке; </a:t>
            </a:r>
          </a:p>
          <a:p>
            <a:r>
              <a:rPr lang="sr-Cyrl-RS" dirty="0" smtClean="0"/>
              <a:t>Август 1950 – прва пријава о силовању и дављењу девојака</a:t>
            </a:r>
          </a:p>
          <a:p>
            <a:r>
              <a:rPr lang="sr-Cyrl-RS" dirty="0" smtClean="0"/>
              <a:t>Октобар 1950 – пријављен нови случај силовања</a:t>
            </a:r>
          </a:p>
          <a:p>
            <a:r>
              <a:rPr lang="sr-Cyrl-RS" dirty="0" smtClean="0"/>
              <a:t>Децембар 1950 – још један случај силовања</a:t>
            </a:r>
          </a:p>
          <a:p>
            <a:r>
              <a:rPr lang="sr-Cyrl-RS" dirty="0" smtClean="0"/>
              <a:t>Март 1951 – последњи случај силовања</a:t>
            </a:r>
          </a:p>
          <a:p>
            <a:r>
              <a:rPr lang="sr-Cyrl-RS" dirty="0" smtClean="0"/>
              <a:t>Интензиван </a:t>
            </a:r>
            <a:r>
              <a:rPr lang="sr-Cyrl-RS" dirty="0"/>
              <a:t>рад на </a:t>
            </a:r>
            <a:r>
              <a:rPr lang="sr-Cyrl-RS" dirty="0" smtClean="0"/>
              <a:t>откривању </a:t>
            </a:r>
            <a:r>
              <a:rPr lang="sr-Cyrl-RS" dirty="0"/>
              <a:t>извршиоца није дао резултате;</a:t>
            </a:r>
            <a:endParaRPr lang="sr-Cyrl-R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467600" y="6271001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МУП (1951)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427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sr-Cyrl-RS" sz="2800" dirty="0" smtClean="0"/>
              <a:t>Информације прибављене од жртава:</a:t>
            </a:r>
          </a:p>
          <a:p>
            <a:pPr lvl="1"/>
            <a:endParaRPr lang="sr-Cyrl-RS" sz="2400" dirty="0" smtClean="0"/>
          </a:p>
          <a:p>
            <a:pPr lvl="1"/>
            <a:r>
              <a:rPr lang="sr-Cyrl-RS" sz="2400" dirty="0" smtClean="0"/>
              <a:t>Жртвама је прилазио на улици са измишљеном причом о хитном издавању стана, због изненадне смрти члана породице.</a:t>
            </a:r>
          </a:p>
          <a:p>
            <a:pPr lvl="1"/>
            <a:r>
              <a:rPr lang="sr-Cyrl-RS" sz="2400" dirty="0" smtClean="0"/>
              <a:t>У разговору са једном од жртава изјавио да је члан породице оболео од сепсе и умро у болници, па је његова сестра у тешкој душевној депресији</a:t>
            </a:r>
          </a:p>
          <a:p>
            <a:pPr lvl="1"/>
            <a:r>
              <a:rPr lang="sr-Cyrl-RS" sz="2400" dirty="0" smtClean="0"/>
              <a:t>Рецитовао песме за које је тврдио да су његове и причао о књижевним ликовима</a:t>
            </a:r>
          </a:p>
          <a:p>
            <a:pPr lvl="1"/>
            <a:r>
              <a:rPr lang="sr-Cyrl-RS" sz="2400" dirty="0" smtClean="0"/>
              <a:t>Говорио правилно, београдским акцентом, нешто брже него нормално</a:t>
            </a:r>
          </a:p>
          <a:p>
            <a:pPr lvl="1"/>
            <a:endParaRPr lang="sr-Cyrl-RS" sz="2400" dirty="0" smtClean="0"/>
          </a:p>
          <a:p>
            <a:endParaRPr lang="sr-Cyrl-R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315200" y="6252773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МУП (1951)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8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sr-Cyrl-RS" dirty="0"/>
              <a:t/>
            </a:r>
            <a:br>
              <a:rPr lang="sr-Cyrl-R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/>
          </a:bodyPr>
          <a:lstStyle/>
          <a:p>
            <a:r>
              <a:rPr lang="sr-Cyrl-RS" dirty="0" smtClean="0"/>
              <a:t>Сачињен је профил </a:t>
            </a:r>
            <a:r>
              <a:rPr lang="sr-Cyrl-RS" dirty="0"/>
              <a:t>извршиоца на основу изјава </a:t>
            </a:r>
            <a:r>
              <a:rPr lang="sr-Cyrl-RS" dirty="0" smtClean="0"/>
              <a:t>жртава</a:t>
            </a:r>
          </a:p>
          <a:p>
            <a:r>
              <a:rPr lang="sr-Cyrl-RS" dirty="0" smtClean="0"/>
              <a:t>„...интелигентан, начитан, али недошколован појединац који одаје утисак озбиљног и карактерног човека, забринутог због тешке ситуације у којој се нашла његова породица.“</a:t>
            </a:r>
          </a:p>
          <a:p>
            <a:r>
              <a:rPr lang="sr-Cyrl-RS" dirty="0" smtClean="0"/>
              <a:t>Старости  33-38 година</a:t>
            </a:r>
          </a:p>
          <a:p>
            <a:r>
              <a:rPr lang="sr-Cyrl-RS" dirty="0" smtClean="0"/>
              <a:t>Извесно познавање страних речи и лекарских термина</a:t>
            </a:r>
          </a:p>
          <a:p>
            <a:r>
              <a:rPr lang="sr-Cyrl-RS" dirty="0" smtClean="0"/>
              <a:t>Начин говора, хода, приласка жртвама и места на којима је нападао</a:t>
            </a:r>
          </a:p>
          <a:p>
            <a:r>
              <a:rPr lang="sr-Cyrl-RS" dirty="0" smtClean="0"/>
              <a:t>Март 1951 – одлазак у душевну болницу, као једна од мера предузетих ради проналска извршиоца</a:t>
            </a:r>
          </a:p>
          <a:p>
            <a:r>
              <a:rPr lang="sr-Cyrl-RS" dirty="0" smtClean="0"/>
              <a:t>Ухапшен Милорад Трифуновић</a:t>
            </a:r>
          </a:p>
          <a:p>
            <a:r>
              <a:rPr lang="sr-Cyrl-RS" dirty="0"/>
              <a:t>Суочавање и симулирање лудила</a:t>
            </a:r>
          </a:p>
          <a:p>
            <a:r>
              <a:rPr lang="sr-Cyrl-RS" dirty="0"/>
              <a:t>Признање </a:t>
            </a:r>
            <a:endParaRPr lang="en-US" dirty="0"/>
          </a:p>
          <a:p>
            <a:endParaRPr lang="sr-Cyrl-RS" dirty="0"/>
          </a:p>
        </p:txBody>
      </p:sp>
      <p:sp>
        <p:nvSpPr>
          <p:cNvPr id="4" name="TextBox 3"/>
          <p:cNvSpPr txBox="1"/>
          <p:nvPr/>
        </p:nvSpPr>
        <p:spPr>
          <a:xfrm>
            <a:off x="7474527" y="6252773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МУП (1951)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101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Географско профилисање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39000" cy="4525963"/>
          </a:xfrm>
        </p:spPr>
        <p:txBody>
          <a:bodyPr/>
          <a:lstStyle/>
          <a:p>
            <a:pPr algn="just"/>
            <a:r>
              <a:rPr lang="sr-Cyrl-RS" dirty="0" smtClean="0"/>
              <a:t>Утврђивање везе између просторног распореда извршеног кривичног дела и психолошких модела понашања појединих типова криминалаца, који се односе, пре свега, на селекцију жртава и избор локације за остварење криминалног понашања;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223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Симоновић</a:t>
            </a:r>
            <a:r>
              <a:rPr lang="sr-Latn-RS" dirty="0" smtClean="0"/>
              <a:t> (20</a:t>
            </a:r>
            <a:r>
              <a:rPr lang="sr-Cyrl-RS" dirty="0" smtClean="0"/>
              <a:t>12</a:t>
            </a:r>
            <a:r>
              <a:rPr lang="sr-Latn-R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27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>
            <a:normAutofit/>
          </a:bodyPr>
          <a:lstStyle/>
          <a:p>
            <a:r>
              <a:rPr lang="sr-Cyrl-RS" sz="3100" dirty="0" smtClean="0"/>
              <a:t>Пример </a:t>
            </a:r>
            <a:r>
              <a:rPr lang="sr-Cyrl-RS" sz="3100" dirty="0" smtClean="0"/>
              <a:t>географског профилисања (случај из британске криминалистичке праксе)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Полиција је у </a:t>
            </a:r>
            <a:r>
              <a:rPr lang="ru-RU" dirty="0"/>
              <a:t>потрази за мушкарцем одговорним за пет отмица, силовања и насилних сексуалних напада током претходних 15 година.</a:t>
            </a:r>
          </a:p>
          <a:p>
            <a:pPr algn="just"/>
            <a:r>
              <a:rPr lang="ru-RU" dirty="0" smtClean="0"/>
              <a:t>Најновији случај догодио </a:t>
            </a:r>
            <a:r>
              <a:rPr lang="ru-RU" dirty="0"/>
              <a:t>се у јулу 1995. године око поднева, на </a:t>
            </a:r>
            <a:r>
              <a:rPr lang="ru-RU" dirty="0" smtClean="0"/>
              <a:t>вишеспратном </a:t>
            </a:r>
            <a:r>
              <a:rPr lang="ru-RU" dirty="0"/>
              <a:t>паркиралишту у Лидсу, када је 22-годишња </a:t>
            </a:r>
            <a:r>
              <a:rPr lang="ru-RU" dirty="0" smtClean="0"/>
              <a:t>студенткиња ухваћена </a:t>
            </a:r>
            <a:r>
              <a:rPr lang="ru-RU" dirty="0"/>
              <a:t>док је улазила у </a:t>
            </a:r>
            <a:r>
              <a:rPr lang="ru-RU" dirty="0" smtClean="0"/>
              <a:t>аутомобил</a:t>
            </a:r>
            <a:r>
              <a:rPr lang="ru-RU" dirty="0"/>
              <a:t>. Нападач јој је </a:t>
            </a:r>
            <a:r>
              <a:rPr lang="ru-RU" dirty="0" smtClean="0"/>
              <a:t>прекрио </a:t>
            </a:r>
            <a:r>
              <a:rPr lang="ru-RU" dirty="0"/>
              <a:t>очи супер лепком, везао је и сексуално је напао. </a:t>
            </a:r>
            <a:r>
              <a:rPr lang="ru-RU" dirty="0" smtClean="0"/>
              <a:t>Посекао </a:t>
            </a:r>
            <a:r>
              <a:rPr lang="ru-RU" dirty="0"/>
              <a:t>се, оставивши траг крви у аутомобилу. Шест месеци касније, форензичари су </a:t>
            </a:r>
            <a:r>
              <a:rPr lang="ru-RU" dirty="0" smtClean="0"/>
              <a:t>повезали ДНК </a:t>
            </a:r>
            <a:r>
              <a:rPr lang="ru-RU" dirty="0"/>
              <a:t>у крви са ДНК пронађеним на месту злочина у </a:t>
            </a:r>
            <a:r>
              <a:rPr lang="ru-RU" dirty="0" smtClean="0"/>
              <a:t>Нотингему, </a:t>
            </a:r>
            <a:r>
              <a:rPr lang="ru-RU" dirty="0"/>
              <a:t>у мају 1993, када је 23-годишња жена отета </a:t>
            </a:r>
            <a:r>
              <a:rPr lang="ru-RU" dirty="0" smtClean="0"/>
              <a:t>и </a:t>
            </a:r>
            <a:r>
              <a:rPr lang="ru-RU" dirty="0"/>
              <a:t>силована. Убрзо након тога, полиција је </a:t>
            </a:r>
            <a:r>
              <a:rPr lang="ru-RU" dirty="0" smtClean="0"/>
              <a:t>повезала нападача </a:t>
            </a:r>
            <a:r>
              <a:rPr lang="ru-RU" dirty="0"/>
              <a:t>са још три силовања која су се догодила између 1982. и 1984. године у </a:t>
            </a:r>
            <a:r>
              <a:rPr lang="ru-RU" dirty="0" smtClean="0"/>
              <a:t>Брадфорду</a:t>
            </a:r>
            <a:r>
              <a:rPr lang="ru-RU" dirty="0"/>
              <a:t>, Лидсу и </a:t>
            </a:r>
            <a:r>
              <a:rPr lang="ru-RU" dirty="0" smtClean="0"/>
              <a:t>Лајчестеру.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239000" y="629525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Medeiros (2014)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1882</TotalTime>
  <Words>1049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Thatch</vt:lpstr>
      <vt:lpstr>Нове методе планирања криминалистичке делатности</vt:lpstr>
      <vt:lpstr>Профилисање личности извршиоца</vt:lpstr>
      <vt:lpstr>Профајлер</vt:lpstr>
      <vt:lpstr>Београдски фантом - Пример профилисања личности извршиоца кривичног дела из домаће криминалистичке праксе </vt:lpstr>
      <vt:lpstr>PowerPoint Presentation</vt:lpstr>
      <vt:lpstr>PowerPoint Presentation</vt:lpstr>
      <vt:lpstr> </vt:lpstr>
      <vt:lpstr>Географско профилисање</vt:lpstr>
      <vt:lpstr>Пример географског профилисања (случај из британске криминалистичке праксе)</vt:lpstr>
      <vt:lpstr>PowerPoint Presentation</vt:lpstr>
      <vt:lpstr>PowerPoint Presentation</vt:lpstr>
      <vt:lpstr>Питања</vt:lpstr>
      <vt:lpstr>Коришћени извори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Нове методе планирања криминалис</dc:title>
  <dc:creator>Windows User</dc:creator>
  <cp:lastModifiedBy>Windows User</cp:lastModifiedBy>
  <cp:revision>47</cp:revision>
  <dcterms:created xsi:type="dcterms:W3CDTF">2020-03-23T14:04:07Z</dcterms:created>
  <dcterms:modified xsi:type="dcterms:W3CDTF">2020-03-25T07:36:16Z</dcterms:modified>
</cp:coreProperties>
</file>