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99" r:id="rId5"/>
    <p:sldId id="259" r:id="rId6"/>
    <p:sldId id="260" r:id="rId7"/>
    <p:sldId id="300" r:id="rId8"/>
    <p:sldId id="261" r:id="rId9"/>
    <p:sldId id="262" r:id="rId10"/>
    <p:sldId id="263" r:id="rId11"/>
    <p:sldId id="264" r:id="rId12"/>
    <p:sldId id="301" r:id="rId13"/>
    <p:sldId id="265" r:id="rId14"/>
    <p:sldId id="302" r:id="rId15"/>
    <p:sldId id="266" r:id="rId16"/>
    <p:sldId id="267" r:id="rId17"/>
    <p:sldId id="268" r:id="rId18"/>
    <p:sldId id="269" r:id="rId19"/>
    <p:sldId id="303" r:id="rId20"/>
    <p:sldId id="270" r:id="rId21"/>
    <p:sldId id="271" r:id="rId22"/>
    <p:sldId id="304" r:id="rId23"/>
    <p:sldId id="272" r:id="rId24"/>
    <p:sldId id="273" r:id="rId25"/>
    <p:sldId id="305" r:id="rId26"/>
    <p:sldId id="296" r:id="rId27"/>
    <p:sldId id="274" r:id="rId28"/>
    <p:sldId id="275" r:id="rId29"/>
    <p:sldId id="276" r:id="rId30"/>
    <p:sldId id="306" r:id="rId31"/>
    <p:sldId id="277" r:id="rId32"/>
    <p:sldId id="278" r:id="rId33"/>
    <p:sldId id="279" r:id="rId34"/>
    <p:sldId id="280" r:id="rId35"/>
    <p:sldId id="307" r:id="rId36"/>
    <p:sldId id="297" r:id="rId37"/>
    <p:sldId id="281" r:id="rId38"/>
    <p:sldId id="308" r:id="rId39"/>
    <p:sldId id="298" r:id="rId40"/>
    <p:sldId id="309" r:id="rId41"/>
    <p:sldId id="282" r:id="rId42"/>
    <p:sldId id="310" r:id="rId43"/>
    <p:sldId id="283" r:id="rId44"/>
    <p:sldId id="311" r:id="rId45"/>
    <p:sldId id="284" r:id="rId46"/>
    <p:sldId id="312" r:id="rId47"/>
    <p:sldId id="285" r:id="rId48"/>
    <p:sldId id="313" r:id="rId49"/>
    <p:sldId id="286" r:id="rId50"/>
    <p:sldId id="287" r:id="rId51"/>
    <p:sldId id="314" r:id="rId52"/>
    <p:sldId id="288" r:id="rId53"/>
    <p:sldId id="315" r:id="rId54"/>
    <p:sldId id="289" r:id="rId55"/>
    <p:sldId id="316" r:id="rId56"/>
    <p:sldId id="290" r:id="rId57"/>
    <p:sldId id="317" r:id="rId58"/>
    <p:sldId id="291" r:id="rId59"/>
    <p:sldId id="292" r:id="rId60"/>
    <p:sldId id="293" r:id="rId61"/>
    <p:sldId id="318" r:id="rId62"/>
    <p:sldId id="294" r:id="rId63"/>
    <p:sldId id="319" r:id="rId64"/>
    <p:sldId id="295" r:id="rId65"/>
    <p:sldId id="320" r:id="rId6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41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17.03.2020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sr-Cyrl-RS" dirty="0" smtClean="0"/>
              <a:t>Проф. </a:t>
            </a:r>
            <a:r>
              <a:rPr lang="sr-Cyrl-RS" dirty="0" smtClean="0"/>
              <a:t>др Јелена Вучковић</a:t>
            </a:r>
            <a:endParaRPr lang="en-US" dirty="0"/>
          </a:p>
        </p:txBody>
      </p:sp>
      <p:sp>
        <p:nvSpPr>
          <p:cNvPr id="2" name="Title 1"/>
          <p:cNvSpPr>
            <a:spLocks noGrp="1"/>
          </p:cNvSpPr>
          <p:nvPr>
            <p:ph type="ctrTitle"/>
          </p:nvPr>
        </p:nvSpPr>
        <p:spPr/>
        <p:txBody>
          <a:bodyPr/>
          <a:lstStyle/>
          <a:p>
            <a:r>
              <a:rPr lang="sr-Cyrl-CS" dirty="0" smtClean="0"/>
              <a:t>БИРАЧКО ТЕЛО</a:t>
            </a:r>
            <a:r>
              <a:rPr lang="en-US" dirty="0" smtClean="0"/>
              <a:t/>
            </a:r>
            <a:br>
              <a:rPr lang="en-US" dirty="0" smtClean="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b="1" dirty="0" smtClean="0"/>
              <a:t>Заштита бирачког права</a:t>
            </a:r>
            <a:endParaRPr lang="en-US" dirty="0"/>
          </a:p>
        </p:txBody>
      </p:sp>
      <p:sp>
        <p:nvSpPr>
          <p:cNvPr id="3" name="Content Placeholder 2"/>
          <p:cNvSpPr>
            <a:spLocks noGrp="1"/>
          </p:cNvSpPr>
          <p:nvPr>
            <p:ph sz="quarter" idx="1"/>
          </p:nvPr>
        </p:nvSpPr>
        <p:spPr/>
        <p:txBody>
          <a:bodyPr>
            <a:normAutofit lnSpcReduction="10000"/>
          </a:bodyPr>
          <a:lstStyle/>
          <a:p>
            <a:r>
              <a:rPr lang="sr-Cyrl-CS" dirty="0" smtClean="0"/>
              <a:t>Бирачко право има ранг уставног права и као такво ужива највишу правну, уставноправну, заштиту. </a:t>
            </a:r>
          </a:p>
          <a:p>
            <a:r>
              <a:rPr lang="sr-Cyrl-CS" i="1" dirty="0" smtClean="0"/>
              <a:t>Циљ</a:t>
            </a:r>
            <a:r>
              <a:rPr lang="sr-Cyrl-CS" dirty="0" smtClean="0"/>
              <a:t>: обезбеђивање слободног опредељивања бирача и њихова заштита од сваког утицаја са стране, који би онемогућавао изражавање стварне воље бирача.</a:t>
            </a:r>
            <a:endParaRPr lang="en-US" dirty="0" smtClean="0"/>
          </a:p>
          <a:p>
            <a:r>
              <a:rPr lang="sr-Cyrl-CS" i="1" dirty="0" smtClean="0"/>
              <a:t>Повреде</a:t>
            </a:r>
            <a:r>
              <a:rPr lang="sr-Cyrl-CS" dirty="0" smtClean="0"/>
              <a:t> бирачког права најчешће долазе од политич-ких странака које учествују у изборној борби, органа надлежних за спровођење избора, а често су последице ниског културног нивоа бирачког тела.</a:t>
            </a:r>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i="1" dirty="0" smtClean="0"/>
              <a:t>Облици заштите </a:t>
            </a:r>
            <a:r>
              <a:rPr lang="sr-Cyrl-CS" dirty="0" smtClean="0"/>
              <a:t>бирачког права </a:t>
            </a:r>
            <a:r>
              <a:rPr lang="en-US" dirty="0" smtClean="0"/>
              <a:t/>
            </a:r>
            <a:br>
              <a:rPr lang="en-US" dirty="0" smtClean="0"/>
            </a:br>
            <a:endParaRPr lang="en-US" dirty="0"/>
          </a:p>
        </p:txBody>
      </p:sp>
      <p:sp>
        <p:nvSpPr>
          <p:cNvPr id="3" name="Content Placeholder 2"/>
          <p:cNvSpPr>
            <a:spLocks noGrp="1"/>
          </p:cNvSpPr>
          <p:nvPr>
            <p:ph sz="quarter" idx="1"/>
          </p:nvPr>
        </p:nvSpPr>
        <p:spPr/>
        <p:txBody>
          <a:bodyPr>
            <a:normAutofit fontScale="92500" lnSpcReduction="20000"/>
          </a:bodyPr>
          <a:lstStyle/>
          <a:p>
            <a:r>
              <a:rPr lang="sr-Cyrl-CS" dirty="0" smtClean="0"/>
              <a:t>Према предмету и садржини заштите: </a:t>
            </a:r>
            <a:r>
              <a:rPr lang="sr-Cyrl-CS" b="1" dirty="0" smtClean="0"/>
              <a:t>политичка и правна заштита </a:t>
            </a:r>
            <a:r>
              <a:rPr lang="sr-Cyrl-CS" dirty="0" smtClean="0"/>
              <a:t>бирачког права.</a:t>
            </a:r>
          </a:p>
          <a:p>
            <a:r>
              <a:rPr lang="sr-Cyrl-CS" dirty="0" smtClean="0"/>
              <a:t>По моменту када се заштита обезбеђује разликују се заштита која се пружа </a:t>
            </a:r>
            <a:r>
              <a:rPr lang="sr-Cyrl-CS" b="1" dirty="0" smtClean="0"/>
              <a:t>док изборни поступак још увек траје </a:t>
            </a:r>
            <a:r>
              <a:rPr lang="sr-Cyrl-CS" dirty="0" smtClean="0"/>
              <a:t>и заштита која се обезбеђује </a:t>
            </a:r>
            <a:r>
              <a:rPr lang="sr-Cyrl-CS" b="1" dirty="0" smtClean="0"/>
              <a:t>после</a:t>
            </a:r>
            <a:r>
              <a:rPr lang="sr-Cyrl-CS" dirty="0" smtClean="0"/>
              <a:t> окончања изборног поступка.</a:t>
            </a:r>
          </a:p>
          <a:p>
            <a:r>
              <a:rPr lang="sr-Cyrl-CS" dirty="0" smtClean="0"/>
              <a:t>По врсти органа који пружа заштиту, разликују се заштита од стране </a:t>
            </a:r>
            <a:r>
              <a:rPr lang="sr-Cyrl-CS" b="1" dirty="0" smtClean="0"/>
              <a:t>органа за спровођење избора </a:t>
            </a:r>
            <a:r>
              <a:rPr lang="sr-Cyrl-CS" dirty="0" smtClean="0"/>
              <a:t>и заштита од стране органа за пружање правне заштите свих права грађана. </a:t>
            </a:r>
          </a:p>
          <a:p>
            <a:r>
              <a:rPr lang="sr-Cyrl-CS" dirty="0" smtClean="0"/>
              <a:t>бирачко право је судски заштићено – Уставни суд али заштита бирачког права поверена је и самом представничком телу у облику институције верификације посланичког мандата.</a:t>
            </a:r>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i="1" dirty="0" smtClean="0"/>
              <a:t>Облици заштите </a:t>
            </a:r>
            <a:r>
              <a:rPr lang="sr-Cyrl-CS" dirty="0" smtClean="0"/>
              <a:t>бирачког права</a:t>
            </a:r>
            <a:endParaRPr lang="en-US" dirty="0"/>
          </a:p>
        </p:txBody>
      </p:sp>
      <p:sp>
        <p:nvSpPr>
          <p:cNvPr id="3" name="Content Placeholder 2"/>
          <p:cNvSpPr>
            <a:spLocks noGrp="1"/>
          </p:cNvSpPr>
          <p:nvPr>
            <p:ph sz="quarter" idx="1"/>
          </p:nvPr>
        </p:nvSpPr>
        <p:spPr/>
        <p:txBody>
          <a:bodyPr/>
          <a:lstStyle/>
          <a:p>
            <a:r>
              <a:rPr lang="sr-Cyrl-CS" dirty="0" smtClean="0"/>
              <a:t>Иначе, у Србији о законитости спровођења избора, па према томе и о заштити бирачког права у току избора старају се изборне комисије, чији коначни акти подлежу оцени законитости од стране Врховног Кас. суда .</a:t>
            </a:r>
            <a:endParaRPr lang="en-US" dirty="0" smtClean="0"/>
          </a:p>
          <a:p>
            <a:r>
              <a:rPr lang="sr-Cyrl-CS" dirty="0" smtClean="0"/>
              <a:t>Тако сваки бирач, кандидат или предлагач има право да поднесе </a:t>
            </a:r>
            <a:r>
              <a:rPr lang="sr-Cyrl-CS" i="1" dirty="0" smtClean="0"/>
              <a:t>иршовор</a:t>
            </a:r>
            <a:r>
              <a:rPr lang="sr-Cyrl-CS" dirty="0" smtClean="0"/>
              <a:t> надлежној изборној комисији због повреде изборног права у току избора или неправилности у поступку предлагања, односно избора. </a:t>
            </a: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dirty="0" smtClean="0"/>
              <a:t>Приговор изборној комисији</a:t>
            </a:r>
            <a:endParaRPr lang="en-US" dirty="0"/>
          </a:p>
        </p:txBody>
      </p:sp>
      <p:sp>
        <p:nvSpPr>
          <p:cNvPr id="3" name="Content Placeholder 2"/>
          <p:cNvSpPr>
            <a:spLocks noGrp="1"/>
          </p:cNvSpPr>
          <p:nvPr>
            <p:ph sz="quarter" idx="1"/>
          </p:nvPr>
        </p:nvSpPr>
        <p:spPr/>
        <p:txBody>
          <a:bodyPr>
            <a:normAutofit fontScale="77500" lnSpcReduction="20000"/>
          </a:bodyPr>
          <a:lstStyle/>
          <a:p>
            <a:r>
              <a:rPr lang="sr-Cyrl-CS" dirty="0" smtClean="0"/>
              <a:t>подноси се у року од 24 часа од часа кад је донета одлука, односно извршена радња коју подносилац приговора сматра неправилном, односно од часа кад је учињен пропуст.</a:t>
            </a:r>
          </a:p>
          <a:p>
            <a:r>
              <a:rPr lang="sr-Cyrl-CS" dirty="0" smtClean="0"/>
              <a:t>приговор против одлуке, радње или пропуста бирачког одбора подноси изборној комисији, док се при-говор против одлуке, радње или пропуста изборне комисије подноси Републичкој изборној комисији. </a:t>
            </a:r>
          </a:p>
          <a:p>
            <a:r>
              <a:rPr lang="sr-Cyrl-CS" dirty="0" smtClean="0"/>
              <a:t>Надлежна изборна комисија доноси решење у року од 48 часова од часа пријема приговора и доставља га подносиоцу приговора. Кад надлежна комисија усвоји приговор, поништиће одлуку или радњу на које је приговор поднесен. Кад надлежна изборна комисија не донесе решење по приговору у законском року од 48 часова, сматраће се да је приговор усвојен.</a:t>
            </a:r>
            <a:endParaRPr lang="en-US" dirty="0" smtClean="0"/>
          </a:p>
          <a:p>
            <a:r>
              <a:rPr lang="sr-Cyrl-CS" dirty="0" smtClean="0"/>
              <a:t>Надлежна изборна комисија може донети решење којим одбацује (због неиспуњења законских претпоставки) или одбија (нема повреде изборног права) приговор. </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Приговор изборној комисији</a:t>
            </a:r>
            <a:endParaRPr lang="en-US" dirty="0"/>
          </a:p>
        </p:txBody>
      </p:sp>
      <p:sp>
        <p:nvSpPr>
          <p:cNvPr id="3" name="Content Placeholder 2"/>
          <p:cNvSpPr>
            <a:spLocks noGrp="1"/>
          </p:cNvSpPr>
          <p:nvPr>
            <p:ph sz="quarter" idx="1"/>
          </p:nvPr>
        </p:nvSpPr>
        <p:spPr/>
        <p:txBody>
          <a:bodyPr>
            <a:normAutofit fontScale="92500" lnSpcReduction="10000"/>
          </a:bodyPr>
          <a:lstStyle/>
          <a:p>
            <a:r>
              <a:rPr lang="sr-Cyrl-CS" dirty="0" smtClean="0"/>
              <a:t>Против решења надлежне изборне комисије којим је приговор одбачен или одбијен може се изјавити жалба </a:t>
            </a:r>
            <a:r>
              <a:rPr lang="sr-Cyrl-CS" b="1" dirty="0" smtClean="0"/>
              <a:t>Врховном Касационом  суду Србије </a:t>
            </a:r>
            <a:r>
              <a:rPr lang="sr-Cyrl-CS" dirty="0" smtClean="0"/>
              <a:t>(ВКС) у року од 48 часова од пријема решења. </a:t>
            </a:r>
          </a:p>
          <a:p>
            <a:r>
              <a:rPr lang="sr-Cyrl-CS" dirty="0" smtClean="0"/>
              <a:t>ВКС одлучује о жалби сходном применом законских одредаба којима се уређује поступак у управним споровима. Он је дужан да одлуку по жалби донесе најдоцније у року од 48 часова од пријема жалбе са свим пратећим списима.</a:t>
            </a:r>
          </a:p>
          <a:p>
            <a:r>
              <a:rPr lang="sr-Cyrl-CS" dirty="0" smtClean="0"/>
              <a:t>Суд жалбу може одбацити, одбити или усвојити. У случају да суд усвоји жалбу, одговарајућа изборна радња, односно избори поновиће се најдоцније за десет дана.</a:t>
            </a:r>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b="1" dirty="0" smtClean="0"/>
              <a:t>Евиденција бирача</a:t>
            </a:r>
            <a:endParaRPr lang="en-US" dirty="0"/>
          </a:p>
        </p:txBody>
      </p:sp>
      <p:sp>
        <p:nvSpPr>
          <p:cNvPr id="3" name="Content Placeholder 2"/>
          <p:cNvSpPr>
            <a:spLocks noGrp="1"/>
          </p:cNvSpPr>
          <p:nvPr>
            <p:ph sz="quarter" idx="1"/>
          </p:nvPr>
        </p:nvSpPr>
        <p:spPr/>
        <p:txBody>
          <a:bodyPr>
            <a:normAutofit fontScale="70000" lnSpcReduction="20000"/>
          </a:bodyPr>
          <a:lstStyle/>
          <a:p>
            <a:r>
              <a:rPr lang="sr-Cyrl-CS" dirty="0" smtClean="0"/>
              <a:t>Изборни поступак започиње доказивањем бирачког права. </a:t>
            </a:r>
            <a:endParaRPr lang="sr-Latn-RS" dirty="0" smtClean="0"/>
          </a:p>
          <a:p>
            <a:r>
              <a:rPr lang="sr-Cyrl-CS" dirty="0" smtClean="0"/>
              <a:t>Бирачко право се доказује уписивањем у бирачки списак, који је средство регистрације и евиденције бирача. </a:t>
            </a:r>
            <a:endParaRPr lang="sr-Latn-RS" dirty="0" smtClean="0"/>
          </a:p>
          <a:p>
            <a:r>
              <a:rPr lang="sr-Cyrl-CS" dirty="0" smtClean="0"/>
              <a:t>Уписивање бирача </a:t>
            </a:r>
            <a:r>
              <a:rPr lang="sr-Latn-RS" dirty="0" smtClean="0"/>
              <a:t>je </a:t>
            </a:r>
            <a:r>
              <a:rPr lang="sr-Cyrl-CS" dirty="0" smtClean="0"/>
              <a:t>форма потврђивања оних који користе то своје право да су стварно квалификовани да га користе, а да се онима који то право немају онемогући да га користе.</a:t>
            </a:r>
            <a:endParaRPr lang="sr-Latn-RS" dirty="0" smtClean="0"/>
          </a:p>
          <a:p>
            <a:r>
              <a:rPr lang="sr-Cyrl-CS" dirty="0" smtClean="0"/>
              <a:t>Тиме се олакшава и убрзава изборни поступак</a:t>
            </a:r>
            <a:r>
              <a:rPr lang="sr-Latn-RS" dirty="0" smtClean="0"/>
              <a:t>.</a:t>
            </a:r>
          </a:p>
          <a:p>
            <a:r>
              <a:rPr lang="sr-Cyrl-CS" dirty="0" smtClean="0"/>
              <a:t>Бирачки спискови мо-рају тежити томе да што потпуније обухвате бирачко тело.</a:t>
            </a:r>
            <a:endParaRPr lang="en-US" dirty="0" smtClean="0"/>
          </a:p>
          <a:p>
            <a:r>
              <a:rPr lang="sr-Cyrl-CS" dirty="0" smtClean="0"/>
              <a:t>Сви носиоци бирачког права уписују се у посебан документ</a:t>
            </a:r>
            <a:r>
              <a:rPr lang="sr-Latn-RS" dirty="0" smtClean="0"/>
              <a:t> - </a:t>
            </a:r>
            <a:r>
              <a:rPr lang="sr-Cyrl-CS" dirty="0" smtClean="0"/>
              <a:t> бирачки списак. </a:t>
            </a:r>
            <a:endParaRPr lang="sr-Latn-RS" dirty="0" smtClean="0"/>
          </a:p>
          <a:p>
            <a:r>
              <a:rPr lang="sr-Cyrl-CS" dirty="0" smtClean="0"/>
              <a:t>У бирачки списак уписују се грађани који су навршили године пунолетства, осим оних који су лишени пословне способности. </a:t>
            </a:r>
          </a:p>
          <a:p>
            <a:r>
              <a:rPr lang="sr-Cyrl-CS" dirty="0" smtClean="0"/>
              <a:t>Бирачки списак садржи: редни број, лично име, лични број, пол, годину рође-ња, место пребивалишта (улица и број куће, село, засеок, насеље) бирача и простор за примедбу. </a:t>
            </a:r>
            <a:endParaRPr lang="sr-Latn-RS" dirty="0" smtClean="0"/>
          </a:p>
          <a:p>
            <a:r>
              <a:rPr lang="sr-Cyrl-CS" dirty="0" smtClean="0"/>
              <a:t>Бирачки спискови су </a:t>
            </a:r>
            <a:r>
              <a:rPr lang="sr-Cyrl-CS" i="1" dirty="0" smtClean="0"/>
              <a:t>сшални</a:t>
            </a:r>
            <a:r>
              <a:rPr lang="sr-Cyrl-CS" dirty="0" smtClean="0"/>
              <a:t> и </a:t>
            </a:r>
            <a:r>
              <a:rPr lang="sr-Cyrl-CS" i="1" dirty="0" smtClean="0"/>
              <a:t>јединсшвени.</a:t>
            </a:r>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Бирачки списак</a:t>
            </a:r>
            <a:endParaRPr lang="en-US" dirty="0"/>
          </a:p>
        </p:txBody>
      </p:sp>
      <p:sp>
        <p:nvSpPr>
          <p:cNvPr id="3" name="Content Placeholder 2"/>
          <p:cNvSpPr>
            <a:spLocks noGrp="1"/>
          </p:cNvSpPr>
          <p:nvPr>
            <p:ph sz="quarter" idx="1"/>
          </p:nvPr>
        </p:nvSpPr>
        <p:spPr/>
        <p:txBody>
          <a:bodyPr>
            <a:normAutofit fontScale="70000" lnSpcReduction="20000"/>
          </a:bodyPr>
          <a:lstStyle/>
          <a:p>
            <a:r>
              <a:rPr lang="sr-Cyrl-CS" dirty="0" smtClean="0"/>
              <a:t>Упис у бирачки списак врши се на основу података из матичних књига и службене евиденције, других јавних исправа и других веродостојних доказа, као и непосредног проверавања по службеној дужности. </a:t>
            </a:r>
          </a:p>
          <a:p>
            <a:r>
              <a:rPr lang="sr-Cyrl-CS" dirty="0" smtClean="0"/>
              <a:t>Надлежни органи су дужни да органима код којих се води бирачки списак достављају извештаје о променама у грађанском стању грађана (пунолетство, смрт, губитак пословне способности), као и промене боравка. </a:t>
            </a:r>
          </a:p>
          <a:p>
            <a:r>
              <a:rPr lang="sr-Cyrl-CS" dirty="0" smtClean="0"/>
              <a:t>Исправке и допуне бирачког списка могу се вршити у току целе године. </a:t>
            </a:r>
          </a:p>
          <a:p>
            <a:r>
              <a:rPr lang="sr-Cyrl-CS" dirty="0" smtClean="0"/>
              <a:t>Бирачки списак се излаже на увид јавности после расписивања избора и све до у закону одређеног времена пре дана одржавања избора могу се тражити промене бирачког списка. </a:t>
            </a:r>
            <a:endParaRPr lang="en-US" dirty="0" smtClean="0"/>
          </a:p>
          <a:p>
            <a:r>
              <a:rPr lang="sr-Cyrl-CS" dirty="0" smtClean="0"/>
              <a:t>Бирачки списак има снагу јавне исправе.</a:t>
            </a:r>
            <a:r>
              <a:rPr lang="en-US" dirty="0" smtClean="0"/>
              <a:t> </a:t>
            </a:r>
            <a:endParaRPr lang="sr-Cyrl-RS" dirty="0" smtClean="0"/>
          </a:p>
          <a:p>
            <a:r>
              <a:rPr lang="sr-Cyrl-CS" dirty="0" smtClean="0"/>
              <a:t>Сви грађани који су у бирачком списку, без обзира на стварно стање, имају бирачко право, а они који се не налазе на том списку, опет без обзира на стварно стање, немају то право.</a:t>
            </a:r>
            <a:endParaRPr lang="en-US"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b="1" dirty="0" smtClean="0"/>
              <a:t>Изборне јединице</a:t>
            </a:r>
            <a:endParaRPr lang="en-US" dirty="0"/>
          </a:p>
        </p:txBody>
      </p:sp>
      <p:sp>
        <p:nvSpPr>
          <p:cNvPr id="3" name="Content Placeholder 2"/>
          <p:cNvSpPr>
            <a:spLocks noGrp="1"/>
          </p:cNvSpPr>
          <p:nvPr>
            <p:ph sz="quarter" idx="1"/>
          </p:nvPr>
        </p:nvSpPr>
        <p:spPr/>
        <p:txBody>
          <a:bodyPr>
            <a:normAutofit/>
          </a:bodyPr>
          <a:lstStyle/>
          <a:p>
            <a:r>
              <a:rPr lang="sr-Cyrl-CS" dirty="0" smtClean="0"/>
              <a:t>цело бирачко тело дели се по територијалном принципу на изборне (бирачке) јединице од којих свака бира известан број представника. </a:t>
            </a:r>
          </a:p>
          <a:p>
            <a:r>
              <a:rPr lang="sr-Cyrl-CS" dirty="0" smtClean="0"/>
              <a:t>Укупан збир бирача по бирачким јединицама даје </a:t>
            </a:r>
            <a:r>
              <a:rPr lang="sr-Cyrl-CS" b="1" i="1" dirty="0" smtClean="0"/>
              <a:t>бирачко шело</a:t>
            </a:r>
            <a:r>
              <a:rPr lang="sr-Cyrl-CS" i="1" dirty="0" smtClean="0"/>
              <a:t>,</a:t>
            </a:r>
            <a:r>
              <a:rPr lang="sr-Cyrl-CS" dirty="0" smtClean="0"/>
              <a:t> а укупан збир представника изабраних по бирачким јединицама даје </a:t>
            </a:r>
            <a:r>
              <a:rPr lang="sr-Cyrl-CS" b="1" i="1" dirty="0" smtClean="0"/>
              <a:t>иредсшавничко шело</a:t>
            </a:r>
            <a:r>
              <a:rPr lang="sr-Cyrl-CS" i="1" dirty="0" smtClean="0"/>
              <a:t>. </a:t>
            </a:r>
          </a:p>
          <a:p>
            <a:r>
              <a:rPr lang="sr-Cyrl-CS" dirty="0" smtClean="0"/>
              <a:t>Бирачко тело дели се на изборне јединице због материјалне (физичке) немогућности да сви бирачи заједно бирају све представнике. </a:t>
            </a:r>
            <a:endParaRPr lang="en-US"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Cyrl-CS" sz="2800" dirty="0" smtClean="0"/>
              <a:t>Подела бирачког тела на изборне јединице врши се по територијалном принципу</a:t>
            </a:r>
            <a:endParaRPr lang="en-US" sz="2800" dirty="0"/>
          </a:p>
        </p:txBody>
      </p:sp>
      <p:sp>
        <p:nvSpPr>
          <p:cNvPr id="3" name="Content Placeholder 2"/>
          <p:cNvSpPr>
            <a:spLocks noGrp="1"/>
          </p:cNvSpPr>
          <p:nvPr>
            <p:ph sz="quarter" idx="1"/>
          </p:nvPr>
        </p:nvSpPr>
        <p:spPr/>
        <p:txBody>
          <a:bodyPr>
            <a:normAutofit fontScale="92500" lnSpcReduction="20000"/>
          </a:bodyPr>
          <a:lstStyle/>
          <a:p>
            <a:r>
              <a:rPr lang="sr-Cyrl-CS" dirty="0" smtClean="0"/>
              <a:t>Изборну јединицу чине сви бирачи на једној територији,</a:t>
            </a:r>
            <a:r>
              <a:rPr lang="en-US" dirty="0" smtClean="0"/>
              <a:t> </a:t>
            </a:r>
            <a:endParaRPr lang="sr-Cyrl-RS" dirty="0" smtClean="0"/>
          </a:p>
          <a:p>
            <a:r>
              <a:rPr lang="sr-Cyrl-CS" dirty="0" smtClean="0"/>
              <a:t>Изборне јединице могу носити различите називе, као нпр. изборни окрузи, изборни срезови и сл.</a:t>
            </a:r>
            <a:endParaRPr lang="en-US" dirty="0" smtClean="0"/>
          </a:p>
          <a:p>
            <a:r>
              <a:rPr lang="sr-Cyrl-CS" dirty="0" smtClean="0"/>
              <a:t>Код поделе на изборне јединице основни захтев је да њоме не буде угрожена једнакост бирачког права.</a:t>
            </a:r>
            <a:r>
              <a:rPr lang="en-US" dirty="0" smtClean="0"/>
              <a:t> To </a:t>
            </a:r>
            <a:r>
              <a:rPr lang="en-US" dirty="0" err="1" smtClean="0"/>
              <a:t>ce</a:t>
            </a:r>
            <a:r>
              <a:rPr lang="en-US" dirty="0" smtClean="0"/>
              <a:t> </a:t>
            </a:r>
            <a:r>
              <a:rPr lang="sr-Cyrl-CS" dirty="0" smtClean="0"/>
              <a:t>постиже тако што ce поштује захтев да на исти број грађана-бирача долази исти број њихових представника, чиме ce обезбеђује једнака вредност сваког гласа бирача. </a:t>
            </a:r>
          </a:p>
          <a:p>
            <a:r>
              <a:rPr lang="sr-Cyrl-CS" dirty="0" smtClean="0"/>
              <a:t>Величина изборне јединице зависи од тога да ли</a:t>
            </a:r>
            <a:r>
              <a:rPr lang="en-US" dirty="0" smtClean="0"/>
              <a:t> </a:t>
            </a:r>
            <a:r>
              <a:rPr lang="en-US" dirty="0" err="1" smtClean="0"/>
              <a:t>ce</a:t>
            </a:r>
            <a:r>
              <a:rPr lang="en-US" dirty="0" smtClean="0"/>
              <a:t> y</a:t>
            </a:r>
            <a:r>
              <a:rPr lang="sr-Cyrl-CS" dirty="0" smtClean="0"/>
              <a:t> њој бира само један (униноминални избори) или више кандидата применом система листа (избори по листама). </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3200" dirty="0" smtClean="0"/>
              <a:t>Подела бирачког тела на изборне јединице - по територијалном принципу</a:t>
            </a:r>
            <a:endParaRPr lang="en-US" sz="3200" dirty="0"/>
          </a:p>
        </p:txBody>
      </p:sp>
      <p:sp>
        <p:nvSpPr>
          <p:cNvPr id="3" name="Content Placeholder 2"/>
          <p:cNvSpPr>
            <a:spLocks noGrp="1"/>
          </p:cNvSpPr>
          <p:nvPr>
            <p:ph sz="quarter" idx="1"/>
          </p:nvPr>
        </p:nvSpPr>
        <p:spPr/>
        <p:txBody>
          <a:bodyPr>
            <a:normAutofit fontScale="92500" lnSpcReduction="10000"/>
          </a:bodyPr>
          <a:lstStyle/>
          <a:p>
            <a:r>
              <a:rPr lang="sr-Cyrl-CS" dirty="0" smtClean="0"/>
              <a:t>у првом случају, изборна јединица је мања, док је у другом случају она већа.</a:t>
            </a:r>
            <a:r>
              <a:rPr lang="en-US" dirty="0" smtClean="0"/>
              <a:t> </a:t>
            </a:r>
            <a:endParaRPr lang="sr-Cyrl-RS" dirty="0" smtClean="0"/>
          </a:p>
          <a:p>
            <a:r>
              <a:rPr lang="sr-Cyrl-CS" dirty="0" smtClean="0"/>
              <a:t>велике изборне јединице више одговарају политичким странкама, </a:t>
            </a:r>
          </a:p>
          <a:p>
            <a:r>
              <a:rPr lang="sr-Cyrl-CS" dirty="0" smtClean="0"/>
              <a:t>мале изборне јединице стављају у повољнију позицију у погледу кандидовања бираче - што мањи број изборних јединица, то је већа власт руководства странке. </a:t>
            </a:r>
          </a:p>
          <a:p>
            <a:r>
              <a:rPr lang="sr-Cyrl-CS" dirty="0" smtClean="0"/>
              <a:t>У великим изборним јединицама бирачи не могу познавати све кандидате за које треба да гласају, они гласају за оне кандидате које им њихове странке препоруче, односно наметну. </a:t>
            </a: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b="1" dirty="0" smtClean="0"/>
              <a:t>Бирачи и бирачко право</a:t>
            </a:r>
            <a:endParaRPr lang="en-US" dirty="0"/>
          </a:p>
        </p:txBody>
      </p:sp>
      <p:sp>
        <p:nvSpPr>
          <p:cNvPr id="3" name="Content Placeholder 2"/>
          <p:cNvSpPr>
            <a:spLocks noGrp="1"/>
          </p:cNvSpPr>
          <p:nvPr>
            <p:ph sz="quarter" idx="1"/>
          </p:nvPr>
        </p:nvSpPr>
        <p:spPr/>
        <p:txBody>
          <a:bodyPr>
            <a:normAutofit fontScale="62500" lnSpcReduction="20000"/>
          </a:bodyPr>
          <a:lstStyle/>
          <a:p>
            <a:r>
              <a:rPr lang="sr-Cyrl-CS" dirty="0" smtClean="0"/>
              <a:t>Бирачко тело је у смислу теорије народне суверености носилац суверене власти. </a:t>
            </a:r>
            <a:endParaRPr lang="sr-Latn-RS" dirty="0" smtClean="0"/>
          </a:p>
          <a:p>
            <a:r>
              <a:rPr lang="sr-Cyrl-CS" dirty="0" smtClean="0"/>
              <a:t>своју власт не може вршити непосредно, оно бира своје представнике који образују представничко тело </a:t>
            </a:r>
            <a:r>
              <a:rPr lang="sr-Latn-RS" dirty="0" smtClean="0"/>
              <a:t>- </a:t>
            </a:r>
            <a:r>
              <a:rPr lang="sr-Cyrl-CS" dirty="0" smtClean="0"/>
              <a:t>парламент, које уместо бирачког тела, односно </a:t>
            </a:r>
            <a:r>
              <a:rPr lang="sr-Cyrl-CS" i="1" dirty="0" smtClean="0"/>
              <a:t>у његово име</a:t>
            </a:r>
            <a:r>
              <a:rPr lang="sr-Cyrl-CS" dirty="0" smtClean="0"/>
              <a:t> и </a:t>
            </a:r>
            <a:r>
              <a:rPr lang="sr-Cyrl-CS" i="1" dirty="0" smtClean="0"/>
              <a:t>у његовом иншересу</a:t>
            </a:r>
            <a:r>
              <a:rPr lang="sr-Cyrl-CS" dirty="0" smtClean="0"/>
              <a:t> врши у одређеном временском размаку државну власт. </a:t>
            </a:r>
            <a:endParaRPr lang="sr-Latn-RS" dirty="0" smtClean="0"/>
          </a:p>
          <a:p>
            <a:r>
              <a:rPr lang="sr-Cyrl-CS" dirty="0" smtClean="0"/>
              <a:t>народно представништво обавља најважнију, законодавну државну функцију</a:t>
            </a:r>
            <a:r>
              <a:rPr lang="sr-Latn-RS" dirty="0" smtClean="0"/>
              <a:t>.</a:t>
            </a:r>
          </a:p>
          <a:p>
            <a:r>
              <a:rPr lang="sr-Cyrl-CS" dirty="0" smtClean="0"/>
              <a:t>После протека временског размака на који је изабрано или у случају превременог престанка рада, бира се ново народно представништво</a:t>
            </a:r>
            <a:r>
              <a:rPr lang="sr-Latn-RS" dirty="0" smtClean="0"/>
              <a:t> - </a:t>
            </a:r>
            <a:r>
              <a:rPr lang="sr-Cyrl-CS" dirty="0" smtClean="0"/>
              <a:t>механизам представничке владавине.</a:t>
            </a:r>
            <a:endParaRPr lang="en-US" dirty="0" smtClean="0"/>
          </a:p>
          <a:p>
            <a:r>
              <a:rPr lang="sr-Cyrl-CS" dirty="0" smtClean="0"/>
              <a:t>Бирачко тело састоји се од грађана који имају </a:t>
            </a:r>
            <a:r>
              <a:rPr lang="sr-Cyrl-CS" b="1" dirty="0" smtClean="0"/>
              <a:t>бирачку способност</a:t>
            </a:r>
            <a:r>
              <a:rPr lang="sr-Cyrl-CS" dirty="0" smtClean="0"/>
              <a:t>, тј. уставом и законом гарантовано право да бирају своје представнике.</a:t>
            </a:r>
            <a:endParaRPr lang="sr-Latn-RS" dirty="0" smtClean="0"/>
          </a:p>
          <a:p>
            <a:r>
              <a:rPr lang="sr-Cyrl-CS" b="1" dirty="0" smtClean="0"/>
              <a:t>представничка</a:t>
            </a:r>
            <a:r>
              <a:rPr lang="sr-Cyrl-CS" dirty="0" smtClean="0"/>
              <a:t> или посланичка способност, тј. способност да се представљају бирачи. </a:t>
            </a:r>
            <a:endParaRPr lang="sr-Latn-RS" dirty="0" smtClean="0"/>
          </a:p>
          <a:p>
            <a:r>
              <a:rPr lang="sr-Cyrl-CS" dirty="0" smtClean="0"/>
              <a:t>Обе ове способности чине садржину бирачког права, чији је носилац, под условима утврђеним уставом и законом, држављанин односне земље. </a:t>
            </a:r>
            <a:endParaRPr lang="sr-Latn-RS" dirty="0" smtClean="0"/>
          </a:p>
          <a:p>
            <a:r>
              <a:rPr lang="sr-Cyrl-CS" dirty="0" smtClean="0"/>
              <a:t>Бирачко право је основ формирања представничког тела. </a:t>
            </a:r>
            <a:endParaRPr lang="sr-Latn-RS" dirty="0" smtClean="0"/>
          </a:p>
          <a:p>
            <a:r>
              <a:rPr lang="sr-Cyrl-CS" dirty="0" smtClean="0"/>
              <a:t>„камен темељац демократије и народне владавине".</a:t>
            </a:r>
            <a:endParaRPr lang="en-US"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Величина изборних јединица</a:t>
            </a:r>
            <a:endParaRPr lang="en-US" dirty="0"/>
          </a:p>
        </p:txBody>
      </p:sp>
      <p:sp>
        <p:nvSpPr>
          <p:cNvPr id="3" name="Content Placeholder 2"/>
          <p:cNvSpPr>
            <a:spLocks noGrp="1"/>
          </p:cNvSpPr>
          <p:nvPr>
            <p:ph sz="quarter" idx="1"/>
          </p:nvPr>
        </p:nvSpPr>
        <p:spPr/>
        <p:txBody>
          <a:bodyPr>
            <a:normAutofit fontScale="77500" lnSpcReduction="20000"/>
          </a:bodyPr>
          <a:lstStyle/>
          <a:p>
            <a:r>
              <a:rPr lang="sr-Cyrl-CS" dirty="0" smtClean="0"/>
              <a:t>велике изборне приликом расподеле мандата пружају могућност примене сразмерног представништва различитих политичких странака које учествују на изборима. </a:t>
            </a:r>
          </a:p>
          <a:p>
            <a:r>
              <a:rPr lang="sr-Cyrl-CS" dirty="0" smtClean="0"/>
              <a:t>У малим изборним јединицама може се примењивати само већински систем расподеле мандата, који може имати ту негативну особину да доводи до велике несразмере између броја добијених гласова и мандата, када се узму у обзир изборни резултати за земљу у целини.</a:t>
            </a:r>
            <a:endParaRPr lang="en-US" dirty="0" smtClean="0"/>
          </a:p>
          <a:p>
            <a:r>
              <a:rPr lang="sr-Cyrl-CS" dirty="0" smtClean="0"/>
              <a:t>Није редак случај да се као изборне јединице користе постојеће јединице политичко-територијалне поделе.</a:t>
            </a:r>
          </a:p>
          <a:p>
            <a:r>
              <a:rPr lang="sr-Cyrl-CS" dirty="0" smtClean="0"/>
              <a:t>Посебан начин повреде једнакости грађана је кројење изборних јединица према бро-ју присталица једне странке како би ce удесили или изборни резултати </a:t>
            </a:r>
            <a:r>
              <a:rPr lang="en-US" dirty="0" smtClean="0"/>
              <a:t>(„Gerrymander“)</a:t>
            </a:r>
            <a:r>
              <a:rPr lang="sr-Cyrl-RS" dirty="0" smtClean="0"/>
              <a:t>.</a:t>
            </a:r>
            <a:endParaRPr lang="en-US" dirty="0" smtClean="0"/>
          </a:p>
          <a:p>
            <a:r>
              <a:rPr lang="sr-Cyrl-CS" dirty="0" smtClean="0"/>
              <a:t>У изборним јединицама избори ce могу вршити по принципу један посланик у свакој изборној јединици, као појединачни</a:t>
            </a:r>
            <a:r>
              <a:rPr lang="en-US" dirty="0" smtClean="0"/>
              <a:t> </a:t>
            </a:r>
            <a:r>
              <a:rPr lang="sr-Cyrl-CS" dirty="0" smtClean="0"/>
              <a:t>и</a:t>
            </a:r>
            <a:r>
              <a:rPr lang="en-US" dirty="0" smtClean="0"/>
              <a:t> </a:t>
            </a:r>
            <a:r>
              <a:rPr lang="sr-Cyrl-RS" dirty="0" smtClean="0"/>
              <a:t>по </a:t>
            </a:r>
            <a:r>
              <a:rPr lang="sr-Cyrl-CS" dirty="0" smtClean="0"/>
              <a:t> принципу листе и избора више посланика у свакој изборној јединици</a:t>
            </a:r>
            <a:r>
              <a:rPr lang="en-US" dirty="0" smtClean="0"/>
              <a:t>.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b="1" dirty="0" smtClean="0"/>
              <a:t>Кандидовање</a:t>
            </a:r>
            <a:endParaRPr lang="en-US" dirty="0"/>
          </a:p>
        </p:txBody>
      </p:sp>
      <p:sp>
        <p:nvSpPr>
          <p:cNvPr id="3" name="Content Placeholder 2"/>
          <p:cNvSpPr>
            <a:spLocks noGrp="1"/>
          </p:cNvSpPr>
          <p:nvPr>
            <p:ph sz="quarter" idx="1"/>
          </p:nvPr>
        </p:nvSpPr>
        <p:spPr/>
        <p:txBody>
          <a:bodyPr>
            <a:normAutofit fontScale="92500" lnSpcReduction="20000"/>
          </a:bodyPr>
          <a:lstStyle/>
          <a:p>
            <a:r>
              <a:rPr lang="sr-Cyrl-CS" dirty="0" smtClean="0"/>
              <a:t>питање кандидовања за представнике, тј. колики је степен утицаја бирача на одређивање кандидата између којих ће на изборима бити изабрани представници. </a:t>
            </a:r>
          </a:p>
          <a:p>
            <a:r>
              <a:rPr lang="sr-Cyrl-CS" dirty="0" smtClean="0"/>
              <a:t>Уколико бирачи немају утицај на одређивање кандидата избори ће бити само чин потврђивања претходно већ одређених људи да врше државну власт. У вишестраначком систему кандидовање за изборе постало је монопол политичких странака, јер појединци или групе грађана као носиоци кандидатура немају никакве шансе за постизање успеха. </a:t>
            </a:r>
          </a:p>
          <a:p>
            <a:r>
              <a:rPr lang="sr-Cyrl-CS" dirty="0" smtClean="0"/>
              <a:t>Начин на који политичке странке одређују кандидате може се сврстати у три групе:</a:t>
            </a: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Кандидовање</a:t>
            </a:r>
            <a:endParaRPr lang="en-US" dirty="0"/>
          </a:p>
        </p:txBody>
      </p:sp>
      <p:sp>
        <p:nvSpPr>
          <p:cNvPr id="3" name="Content Placeholder 2"/>
          <p:cNvSpPr>
            <a:spLocks noGrp="1"/>
          </p:cNvSpPr>
          <p:nvPr>
            <p:ph sz="quarter" idx="1"/>
          </p:nvPr>
        </p:nvSpPr>
        <p:spPr/>
        <p:txBody>
          <a:bodyPr/>
          <a:lstStyle/>
          <a:p>
            <a:r>
              <a:rPr lang="sr-Cyrl-CS" dirty="0" smtClean="0"/>
              <a:t>Према </a:t>
            </a:r>
            <a:r>
              <a:rPr lang="sr-Cyrl-CS" i="1" dirty="0" smtClean="0"/>
              <a:t>ирвом</a:t>
            </a:r>
            <a:r>
              <a:rPr lang="sr-Cyrl-CS" dirty="0" smtClean="0"/>
              <a:t> систему, кандидате и стварно и формално одређује страначко руководство. </a:t>
            </a:r>
          </a:p>
          <a:p>
            <a:r>
              <a:rPr lang="sr-Cyrl-CS" dirty="0" smtClean="0"/>
              <a:t>Према </a:t>
            </a:r>
            <a:r>
              <a:rPr lang="sr-Cyrl-CS" i="1" dirty="0" smtClean="0"/>
              <a:t>другом</a:t>
            </a:r>
            <a:r>
              <a:rPr lang="sr-Cyrl-CS" dirty="0" smtClean="0"/>
              <a:t>, кандидате бирају начелно сви чланови странке (унутар страначких избора)</a:t>
            </a:r>
          </a:p>
          <a:p>
            <a:r>
              <a:rPr lang="sr-Cyrl-CS" dirty="0" smtClean="0"/>
              <a:t>Према </a:t>
            </a:r>
            <a:r>
              <a:rPr lang="sr-Cyrl-CS" i="1" dirty="0" smtClean="0"/>
              <a:t>шрећем</a:t>
            </a:r>
            <a:r>
              <a:rPr lang="sr-Cyrl-CS" dirty="0" smtClean="0"/>
              <a:t> систему, у одређивању кандидата начелно могу учествовати не само чланови странке него и други бирачи (САД): свака политичка странка одређује листу предкандидата са које бирачи могу заокружити онога у којег имају највише поверења. </a:t>
            </a:r>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Кандидовањ</a:t>
            </a:r>
            <a:r>
              <a:rPr lang="sr-Cyrl-CS" b="1" dirty="0" smtClean="0"/>
              <a:t>е</a:t>
            </a:r>
            <a:endParaRPr lang="en-US" dirty="0"/>
          </a:p>
        </p:txBody>
      </p:sp>
      <p:sp>
        <p:nvSpPr>
          <p:cNvPr id="3" name="Content Placeholder 2"/>
          <p:cNvSpPr>
            <a:spLocks noGrp="1"/>
          </p:cNvSpPr>
          <p:nvPr>
            <p:ph sz="quarter" idx="1"/>
          </p:nvPr>
        </p:nvSpPr>
        <p:spPr/>
        <p:txBody>
          <a:bodyPr>
            <a:normAutofit fontScale="92500" lnSpcReduction="10000"/>
          </a:bodyPr>
          <a:lstStyle/>
          <a:p>
            <a:r>
              <a:rPr lang="sr-Cyrl-CS" dirty="0" smtClean="0"/>
              <a:t>Због указаних недостатака поменутих система кандидовања, као реално једина прихватљива могућност укључивања бирача у процес кандидовања, законом се прописује као услов кандидатуре одређени број потписа бирача. </a:t>
            </a:r>
          </a:p>
          <a:p>
            <a:r>
              <a:rPr lang="sr-Cyrl-CS" dirty="0" smtClean="0"/>
              <a:t>Али, ни број потписа не сме бити превелик, пошто је сврха тог захтева да се, колико је </a:t>
            </a:r>
            <a:r>
              <a:rPr lang="en-US" cap="small" dirty="0" smtClean="0"/>
              <a:t>to </a:t>
            </a:r>
            <a:r>
              <a:rPr lang="en-US" dirty="0" smtClean="0"/>
              <a:t>y</a:t>
            </a:r>
            <a:r>
              <a:rPr lang="sr-Cyrl-CS" dirty="0" smtClean="0"/>
              <a:t> условима вишестраначког система могуће, кандидат странке подвргне каквој-таквој верификацији бирачког тела.</a:t>
            </a:r>
          </a:p>
          <a:p>
            <a:r>
              <a:rPr lang="sr-Cyrl-CS" dirty="0" smtClean="0"/>
              <a:t> С друге стране, сувише мали број потписа који се тражи, могуће је добити само од чланова те странке, чиме је онда цео институт учињен беспредметним.</a:t>
            </a:r>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b="1" dirty="0" smtClean="0"/>
              <a:t>Спровођење избора</a:t>
            </a:r>
            <a:endParaRPr lang="en-US" dirty="0"/>
          </a:p>
        </p:txBody>
      </p:sp>
      <p:sp>
        <p:nvSpPr>
          <p:cNvPr id="3" name="Content Placeholder 2"/>
          <p:cNvSpPr>
            <a:spLocks noGrp="1"/>
          </p:cNvSpPr>
          <p:nvPr>
            <p:ph sz="quarter" idx="1"/>
          </p:nvPr>
        </p:nvSpPr>
        <p:spPr/>
        <p:txBody>
          <a:bodyPr>
            <a:normAutofit fontScale="85000" lnSpcReduction="20000"/>
          </a:bodyPr>
          <a:lstStyle/>
          <a:p>
            <a:r>
              <a:rPr lang="sr-Cyrl-CS" dirty="0" smtClean="0"/>
              <a:t>састоји се у </a:t>
            </a:r>
            <a:r>
              <a:rPr lang="sr-Cyrl-CS" i="1" dirty="0" smtClean="0"/>
              <a:t>гласању</a:t>
            </a:r>
            <a:r>
              <a:rPr lang="sr-Cyrl-CS" dirty="0" smtClean="0"/>
              <a:t> бирача. </a:t>
            </a:r>
          </a:p>
          <a:p>
            <a:r>
              <a:rPr lang="sr-Cyrl-CS" dirty="0" smtClean="0"/>
              <a:t>Али, како се гласању мора приступити организовано, то је неопходно формирати посебна независна и непристрасна тела чији је задатак да обезбеде законит и правилан ток избора.</a:t>
            </a:r>
          </a:p>
          <a:p>
            <a:r>
              <a:rPr lang="sr-Cyrl-CS" dirty="0" smtClean="0"/>
              <a:t>Да у свом саставу одразе и чињеницу да у изборима учествује више политичких странака.</a:t>
            </a:r>
          </a:p>
          <a:p>
            <a:r>
              <a:rPr lang="sr-Cyrl-CS" dirty="0" smtClean="0"/>
              <a:t>објективност и независност морају бити обележја њиховог рада.</a:t>
            </a:r>
            <a:endParaRPr lang="en-US" dirty="0" smtClean="0"/>
          </a:p>
          <a:p>
            <a:r>
              <a:rPr lang="sr-Cyrl-CS" dirty="0" smtClean="0"/>
              <a:t>Избори се могу спроводити као </a:t>
            </a:r>
            <a:r>
              <a:rPr lang="sr-Cyrl-CS" b="1" dirty="0" smtClean="0"/>
              <a:t>непосредни</a:t>
            </a:r>
            <a:r>
              <a:rPr lang="sr-Cyrl-CS" dirty="0" smtClean="0"/>
              <a:t> или као </a:t>
            </a:r>
            <a:r>
              <a:rPr lang="sr-Cyrl-CS" b="1" dirty="0" smtClean="0"/>
              <a:t>посредни</a:t>
            </a:r>
            <a:r>
              <a:rPr lang="sr-Cyrl-CS" dirty="0" smtClean="0"/>
              <a:t>. </a:t>
            </a:r>
          </a:p>
          <a:p>
            <a:r>
              <a:rPr lang="sr-Cyrl-CS" dirty="0" smtClean="0"/>
              <a:t>Непосредни избори постоје кад грађани сами бирају своје представнике, а посредни избори постоје кад бирачи бирају одређено тело које ће уместо њих изабрати њихове представнике. </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Спровођење избора</a:t>
            </a:r>
            <a:endParaRPr lang="en-US" dirty="0"/>
          </a:p>
        </p:txBody>
      </p:sp>
      <p:sp>
        <p:nvSpPr>
          <p:cNvPr id="3" name="Content Placeholder 2"/>
          <p:cNvSpPr>
            <a:spLocks noGrp="1"/>
          </p:cNvSpPr>
          <p:nvPr>
            <p:ph sz="quarter" idx="1"/>
          </p:nvPr>
        </p:nvSpPr>
        <p:spPr/>
        <p:txBody>
          <a:bodyPr/>
          <a:lstStyle/>
          <a:p>
            <a:r>
              <a:rPr lang="sr-Cyrl-CS" dirty="0" smtClean="0"/>
              <a:t>Посредни избори могу бити </a:t>
            </a:r>
            <a:r>
              <a:rPr lang="sr-Cyrl-CS" b="1" dirty="0" smtClean="0"/>
              <a:t>једностепени и вишестепени</a:t>
            </a:r>
            <a:r>
              <a:rPr lang="sr-Cyrl-CS" dirty="0" smtClean="0"/>
              <a:t>.</a:t>
            </a:r>
          </a:p>
          <a:p>
            <a:r>
              <a:rPr lang="sr-Cyrl-CS" dirty="0" smtClean="0"/>
              <a:t>Једностепени посредни избори постоје кад бирачи бирају изборно тело, тј. другостепене бираче, а онда ови бирају представнике. Вишестепени посредни избори постоје кад другостепени бирачи не бирају представнике него трећестепене бираче, а тек онда ови би-рају представнике. </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Гласање</a:t>
            </a:r>
            <a:endParaRPr lang="en-US" dirty="0"/>
          </a:p>
        </p:txBody>
      </p:sp>
      <p:sp>
        <p:nvSpPr>
          <p:cNvPr id="3" name="Content Placeholder 2"/>
          <p:cNvSpPr>
            <a:spLocks noGrp="1"/>
          </p:cNvSpPr>
          <p:nvPr>
            <p:ph sz="quarter" idx="1"/>
          </p:nvPr>
        </p:nvSpPr>
        <p:spPr/>
        <p:txBody>
          <a:bodyPr>
            <a:normAutofit fontScale="77500" lnSpcReduction="20000"/>
          </a:bodyPr>
          <a:lstStyle/>
          <a:p>
            <a:r>
              <a:rPr lang="sr-Cyrl-CS" dirty="0" smtClean="0"/>
              <a:t>Избори се обављају гласањем. </a:t>
            </a:r>
          </a:p>
          <a:p>
            <a:r>
              <a:rPr lang="sr-Cyrl-CS" dirty="0" smtClean="0"/>
              <a:t>Гласање је материјална радња која се састоји у давању гласа бирача оном кандидату чији избор за народног представника бирач жели. </a:t>
            </a:r>
            <a:endParaRPr lang="en-US" dirty="0" smtClean="0"/>
          </a:p>
          <a:p>
            <a:r>
              <a:rPr lang="sr-Cyrl-CS" dirty="0" smtClean="0"/>
              <a:t>Гласање за представнике обавља се на месту посебно организованом за ту сврху. Такво место зове се </a:t>
            </a:r>
            <a:r>
              <a:rPr lang="sr-Cyrl-CS" i="1" dirty="0" smtClean="0"/>
              <a:t>бирачко мвсшо.</a:t>
            </a:r>
            <a:r>
              <a:rPr lang="sr-Cyrl-CS" dirty="0" smtClean="0"/>
              <a:t> </a:t>
            </a:r>
          </a:p>
          <a:p>
            <a:r>
              <a:rPr lang="sr-Cyrl-CS" dirty="0" smtClean="0"/>
              <a:t>Бирач гласа на оном бирачком месту на којем је уписан у бирачки списак. </a:t>
            </a:r>
          </a:p>
          <a:p>
            <a:r>
              <a:rPr lang="sr-Cyrl-CS" dirty="0" smtClean="0"/>
              <a:t>Бирачко место одређује се с обзиром на број бирача, тако да обухвати највише 2.500 бирача. По правилу, бирачи гласају на бирачком месту и то лично. </a:t>
            </a:r>
          </a:p>
          <a:p>
            <a:r>
              <a:rPr lang="sr-Cyrl-CS" dirty="0" smtClean="0"/>
              <a:t>бирач који није у могућности да на бирачком месту лично гласа (слепо, инвалидно или неписмено лице) има право да поведе лице које ће уместо њега, на начин који му оно буде одредило, испунити листић, односно обавити гласање.</a:t>
            </a:r>
            <a:endParaRPr lang="en-US" dirty="0" smtClean="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dirty="0" smtClean="0"/>
              <a:t>гласање се обавља на бирачком месту</a:t>
            </a:r>
            <a:endParaRPr lang="en-US" dirty="0"/>
          </a:p>
        </p:txBody>
      </p:sp>
      <p:sp>
        <p:nvSpPr>
          <p:cNvPr id="3" name="Content Placeholder 2"/>
          <p:cNvSpPr>
            <a:spLocks noGrp="1"/>
          </p:cNvSpPr>
          <p:nvPr>
            <p:ph sz="quarter" idx="1"/>
          </p:nvPr>
        </p:nvSpPr>
        <p:spPr/>
        <p:txBody>
          <a:bodyPr>
            <a:normAutofit/>
          </a:bodyPr>
          <a:lstStyle/>
          <a:p>
            <a:r>
              <a:rPr lang="sr-Cyrl-CS" dirty="0" smtClean="0"/>
              <a:t>Изузетно од правила по којем се гласање обавља на бирачком месту на којем је бирач уписан у извод из бирачког списка, бирач може </a:t>
            </a:r>
            <a:r>
              <a:rPr lang="sr-Cyrl-CS" i="1" dirty="0" smtClean="0"/>
              <a:t>иушем иисма</a:t>
            </a:r>
            <a:r>
              <a:rPr lang="sr-Cyrl-CS" dirty="0" smtClean="0"/>
              <a:t> гласати и ван бирачког места на којем је уписан у извод из бирачког списка, под условом утврђеним изборним законом. </a:t>
            </a:r>
          </a:p>
          <a:p>
            <a:r>
              <a:rPr lang="sr-Cyrl-CS" dirty="0" smtClean="0"/>
              <a:t>бирач који није у могућности да гласа на бирачком месту (немоћно или спречено лице), бирач који се налази на одслужењу војног рока или на војној вежби, односно бирач који извршава обавезу у јединицама или установама</a:t>
            </a:r>
          </a:p>
          <a:p>
            <a:endParaRPr lang="sr-Cyrl-CS" dirty="0" smtClean="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i="1" dirty="0" smtClean="0"/>
              <a:t>јавно</a:t>
            </a:r>
            <a:r>
              <a:rPr lang="sr-Cyrl-CS" dirty="0" smtClean="0"/>
              <a:t> или </a:t>
            </a:r>
            <a:r>
              <a:rPr lang="sr-Cyrl-CS" i="1" dirty="0" smtClean="0"/>
              <a:t>шајно гласање </a:t>
            </a:r>
            <a:r>
              <a:rPr lang="sr-Cyrl-CS" dirty="0" smtClean="0"/>
              <a:t>?</a:t>
            </a:r>
            <a:endParaRPr lang="en-US" dirty="0"/>
          </a:p>
        </p:txBody>
      </p:sp>
      <p:sp>
        <p:nvSpPr>
          <p:cNvPr id="3" name="Content Placeholder 2"/>
          <p:cNvSpPr>
            <a:spLocks noGrp="1"/>
          </p:cNvSpPr>
          <p:nvPr>
            <p:ph sz="quarter" idx="1"/>
          </p:nvPr>
        </p:nvSpPr>
        <p:spPr/>
        <p:txBody>
          <a:bodyPr>
            <a:normAutofit fontScale="92500" lnSpcReduction="10000"/>
          </a:bodyPr>
          <a:lstStyle/>
          <a:p>
            <a:r>
              <a:rPr lang="sr-Cyrl-CS" dirty="0" smtClean="0"/>
              <a:t>Јавно гласање: обезбеђује моралну супериорност бирача, пошто јавним гласањем бирачи постају морално одговорни за свој глас. </a:t>
            </a:r>
          </a:p>
          <a:p>
            <a:r>
              <a:rPr lang="sr-Cyrl-CS" dirty="0" smtClean="0"/>
              <a:t>Тајно гласање: јавно гласање сужава слободу бирача, пошто га излаже притиску власти или оних од којих је економски зависан, а уз то омогућује корупцију и куповину гласова. </a:t>
            </a:r>
          </a:p>
          <a:p>
            <a:r>
              <a:rPr lang="sr-Cyrl-CS" dirty="0" smtClean="0"/>
              <a:t>Јавно гласање одвраћа бираче да изразе бирачку вољу и изврше избор који се разликује од жеља владајућих. </a:t>
            </a:r>
          </a:p>
          <a:p>
            <a:r>
              <a:rPr lang="sr-Cyrl-CS" dirty="0" smtClean="0"/>
              <a:t>Данас се у свим представничким демократијама примењује тајно гласање бирачким листићима.</a:t>
            </a:r>
            <a:endParaRPr lang="en-US" dirty="0" smtClean="0"/>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b="1" dirty="0" smtClean="0"/>
              <a:t>Расподела мандата</a:t>
            </a:r>
            <a:endParaRPr lang="en-US" dirty="0"/>
          </a:p>
        </p:txBody>
      </p:sp>
      <p:sp>
        <p:nvSpPr>
          <p:cNvPr id="3" name="Content Placeholder 2"/>
          <p:cNvSpPr>
            <a:spLocks noGrp="1"/>
          </p:cNvSpPr>
          <p:nvPr>
            <p:ph sz="quarter" idx="1"/>
          </p:nvPr>
        </p:nvSpPr>
        <p:spPr/>
        <p:txBody>
          <a:bodyPr>
            <a:normAutofit fontScale="85000" lnSpcReduction="20000"/>
          </a:bodyPr>
          <a:lstStyle/>
          <a:p>
            <a:r>
              <a:rPr lang="sr-Cyrl-CS" dirty="0" smtClean="0"/>
              <a:t>После утврђивања резултата гласања, следи врло важна фаза у изборном процесу - расподела мандата између страначких кандидата према резултатима избора. </a:t>
            </a:r>
          </a:p>
          <a:p>
            <a:r>
              <a:rPr lang="en-US" dirty="0" smtClean="0"/>
              <a:t>To </a:t>
            </a:r>
            <a:r>
              <a:rPr lang="sr-Cyrl-CS" dirty="0" smtClean="0"/>
              <a:t>је једно од најбитнијих питања изборног процеса, од чијег решавања може зависити политички систем.</a:t>
            </a:r>
            <a:endParaRPr lang="en-US" dirty="0" smtClean="0"/>
          </a:p>
          <a:p>
            <a:r>
              <a:rPr lang="sr-Cyrl-CS" dirty="0" smtClean="0"/>
              <a:t>Постоје два начина расподеле мандата:</a:t>
            </a:r>
            <a:endParaRPr lang="en-US" dirty="0" smtClean="0"/>
          </a:p>
          <a:p>
            <a:r>
              <a:rPr lang="sr-Cyrl-CS" b="1" i="1" dirty="0" smtClean="0"/>
              <a:t>Сисшем већине</a:t>
            </a:r>
            <a:r>
              <a:rPr lang="sr-Cyrl-CS" b="1" dirty="0" smtClean="0"/>
              <a:t> (релативне и апсолутне) </a:t>
            </a:r>
            <a:r>
              <a:rPr lang="sr-Cyrl-CS" dirty="0" smtClean="0"/>
              <a:t>могућ је при појединачном гласању. </a:t>
            </a:r>
          </a:p>
          <a:p>
            <a:r>
              <a:rPr lang="sr-Cyrl-CS" dirty="0" smtClean="0"/>
              <a:t>бирачко тело се дели на мале изборне јединице које, бирају по једно лице за представника.</a:t>
            </a:r>
            <a:r>
              <a:rPr lang="en-US" dirty="0" smtClean="0"/>
              <a:t> </a:t>
            </a:r>
            <a:endParaRPr lang="sr-Cyrl-RS" dirty="0" smtClean="0"/>
          </a:p>
          <a:p>
            <a:r>
              <a:rPr lang="sr-Cyrl-CS" dirty="0" smtClean="0"/>
              <a:t>земља се дели на онолико изборних јединица колико представничко тело има чланова, а у свакој од њих бира се по један представник. </a:t>
            </a:r>
          </a:p>
          <a:p>
            <a:r>
              <a:rPr lang="sr-Cyrl-CS" dirty="0" smtClean="0"/>
              <a:t>Изабран је онај кандидат који је добио већину (највише) гласова. </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O </a:t>
            </a:r>
            <a:r>
              <a:rPr lang="sr-Cyrl-CS" dirty="0" smtClean="0"/>
              <a:t>правној природи бирачког права</a:t>
            </a:r>
            <a:r>
              <a:rPr lang="sr-Latn-RS" dirty="0" smtClean="0"/>
              <a:t/>
            </a:r>
            <a:br>
              <a:rPr lang="sr-Latn-RS" dirty="0" smtClean="0"/>
            </a:br>
            <a:r>
              <a:rPr lang="sr-Cyrl-CS" dirty="0" smtClean="0"/>
              <a:t> </a:t>
            </a:r>
            <a:r>
              <a:rPr lang="sr-Cyrl-CS" sz="3600" i="1" dirty="0" smtClean="0"/>
              <a:t>три теорије </a:t>
            </a:r>
            <a:endParaRPr lang="en-US" sz="3600" i="1" dirty="0"/>
          </a:p>
        </p:txBody>
      </p:sp>
      <p:sp>
        <p:nvSpPr>
          <p:cNvPr id="3" name="Content Placeholder 2"/>
          <p:cNvSpPr>
            <a:spLocks noGrp="1"/>
          </p:cNvSpPr>
          <p:nvPr>
            <p:ph sz="quarter" idx="1"/>
          </p:nvPr>
        </p:nvSpPr>
        <p:spPr/>
        <p:txBody>
          <a:bodyPr>
            <a:normAutofit fontScale="85000" lnSpcReduction="20000"/>
          </a:bodyPr>
          <a:lstStyle/>
          <a:p>
            <a:r>
              <a:rPr lang="sr-Latn-RS" dirty="0" smtClean="0"/>
              <a:t>1. </a:t>
            </a:r>
            <a:r>
              <a:rPr lang="sr-Cyrl-CS" dirty="0" smtClean="0"/>
              <a:t>Према </a:t>
            </a:r>
            <a:r>
              <a:rPr lang="sr-Cyrl-RS" i="1" dirty="0" smtClean="0"/>
              <a:t>првој</a:t>
            </a:r>
            <a:r>
              <a:rPr lang="sr-Cyrl-CS" dirty="0" smtClean="0"/>
              <a:t> теорији, у чијој је основи Русоово схватање народне суверености, по којем појединци који чине</a:t>
            </a:r>
            <a:r>
              <a:rPr lang="sr-Latn-RS" dirty="0" smtClean="0"/>
              <a:t> </a:t>
            </a:r>
            <a:r>
              <a:rPr lang="sr-Cyrl-CS" dirty="0" smtClean="0"/>
              <a:t>народ задржавају део суверености, бирачко право је </a:t>
            </a:r>
            <a:r>
              <a:rPr lang="sr-Cyrl-CS" b="1" dirty="0" smtClean="0"/>
              <a:t>индивидуално право </a:t>
            </a:r>
            <a:r>
              <a:rPr lang="sr-Cyrl-CS" dirty="0" smtClean="0"/>
              <a:t>које припада сваком појединцу.</a:t>
            </a:r>
            <a:r>
              <a:rPr lang="en-US" dirty="0" smtClean="0"/>
              <a:t> To</a:t>
            </a:r>
            <a:r>
              <a:rPr lang="sr-Cyrl-CS" dirty="0" smtClean="0"/>
              <a:t> право закон не може ни ограничити ни одузети, јер му га закон није ни доделио.</a:t>
            </a:r>
            <a:r>
              <a:rPr lang="en-US" dirty="0" smtClean="0"/>
              <a:t> To je</a:t>
            </a:r>
            <a:r>
              <a:rPr lang="sr-Cyrl-CS" dirty="0" smtClean="0"/>
              <a:t> право појединца које претходи закону, па га законодавац само признаје, тј. потврђује. </a:t>
            </a:r>
            <a:endParaRPr lang="sr-Latn-RS" dirty="0" smtClean="0"/>
          </a:p>
          <a:p>
            <a:r>
              <a:rPr lang="sr-Latn-RS" dirty="0" smtClean="0"/>
              <a:t>2. </a:t>
            </a:r>
            <a:r>
              <a:rPr lang="sr-Cyrl-CS" dirty="0" smtClean="0"/>
              <a:t>Према </a:t>
            </a:r>
            <a:r>
              <a:rPr lang="sr-Cyrl-CS" i="1" dirty="0" smtClean="0"/>
              <a:t>другој</a:t>
            </a:r>
            <a:r>
              <a:rPr lang="sr-Cyrl-CS" dirty="0" smtClean="0"/>
              <a:t> теорији, </a:t>
            </a:r>
            <a:r>
              <a:rPr lang="sr-Cyrl-CS" b="1" dirty="0" smtClean="0"/>
              <a:t>бирачко право je јавна функција</a:t>
            </a:r>
            <a:r>
              <a:rPr lang="sr-Cyrl-CS" dirty="0" smtClean="0"/>
              <a:t>, успостављена уставом ради изражавања националне воље. У основи ове теорије je схватање нације као носиоца суверености (врховне власти). Будући да je нација, за разлику од народа, недељив ентитет, различит од актуелних појединаца, то појединци немају по себи право да учествују у избору представника нације.. </a:t>
            </a:r>
            <a:endParaRPr lang="sr-Latn-RS" dirty="0" smtClean="0"/>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Систем релативне већине</a:t>
            </a:r>
            <a:endParaRPr lang="en-US" dirty="0"/>
          </a:p>
        </p:txBody>
      </p:sp>
      <p:sp>
        <p:nvSpPr>
          <p:cNvPr id="3" name="Content Placeholder 2"/>
          <p:cNvSpPr>
            <a:spLocks noGrp="1"/>
          </p:cNvSpPr>
          <p:nvPr>
            <p:ph sz="quarter" idx="1"/>
          </p:nvPr>
        </p:nvSpPr>
        <p:spPr/>
        <p:txBody>
          <a:bodyPr>
            <a:normAutofit fontScale="77500" lnSpcReduction="20000"/>
          </a:bodyPr>
          <a:lstStyle/>
          <a:p>
            <a:r>
              <a:rPr lang="sr-Cyrl-CS" dirty="0" smtClean="0"/>
              <a:t>значи да је за представника бирача у представничком телу изабран онај кандидат који је добио више гласова од других кандидата. </a:t>
            </a:r>
          </a:p>
          <a:p>
            <a:r>
              <a:rPr lang="sr-Cyrl-CS" dirty="0" smtClean="0"/>
              <a:t>доводи до одстрањивања екстремних и радикалних политичких странака, чиме доприноси стабилности политичког система и стварању најсврсисходније равнотеже између политичке демократије и ефикасности политичког система у целини.</a:t>
            </a:r>
            <a:endParaRPr lang="en-US" dirty="0" smtClean="0"/>
          </a:p>
          <a:p>
            <a:r>
              <a:rPr lang="sr-Cyrl-CS" dirty="0" smtClean="0"/>
              <a:t>непосредно утиче на представљање политичких странака у представничком телу, на број и снагу њихових представника. </a:t>
            </a:r>
          </a:p>
          <a:p>
            <a:r>
              <a:rPr lang="sr-Cyrl-CS" dirty="0" smtClean="0"/>
              <a:t>странка која је добила релативну већину на изборима, по правилу је, у односу на број датих гласова, добила много већи број представника (Велика Британија).</a:t>
            </a:r>
          </a:p>
          <a:p>
            <a:r>
              <a:rPr lang="sr-Cyrl-CS" dirty="0" smtClean="0"/>
              <a:t>иче смањивање броја политичких странака и постепено доводи до двостраначког система.</a:t>
            </a:r>
            <a:r>
              <a:rPr lang="en-US" dirty="0" smtClean="0"/>
              <a:t> </a:t>
            </a:r>
            <a:endParaRPr lang="sr-Cyrl-RS" dirty="0" smtClean="0"/>
          </a:p>
          <a:p>
            <a:endParaRPr lang="sr-Cyrl-RS" dirty="0" smtClean="0"/>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dirty="0" smtClean="0"/>
              <a:t>Систем апсолутне већине</a:t>
            </a:r>
            <a:endParaRPr lang="en-US" dirty="0"/>
          </a:p>
        </p:txBody>
      </p:sp>
      <p:sp>
        <p:nvSpPr>
          <p:cNvPr id="3" name="Content Placeholder 2"/>
          <p:cNvSpPr>
            <a:spLocks noGrp="1"/>
          </p:cNvSpPr>
          <p:nvPr>
            <p:ph sz="quarter" idx="1"/>
          </p:nvPr>
        </p:nvSpPr>
        <p:spPr/>
        <p:txBody>
          <a:bodyPr>
            <a:normAutofit lnSpcReduction="10000"/>
          </a:bodyPr>
          <a:lstStyle/>
          <a:p>
            <a:r>
              <a:rPr lang="sr-Cyrl-CS" dirty="0" smtClean="0"/>
              <a:t>по којем је изборе добио онај кандидат у изборној јединици који је добио половину више један </a:t>
            </a:r>
            <a:r>
              <a:rPr lang="sr-Cyrl-CS" i="1" dirty="0" smtClean="0"/>
              <a:t>глас</a:t>
            </a:r>
            <a:r>
              <a:rPr lang="sr-Cyrl-CS" dirty="0" smtClean="0"/>
              <a:t> од укупног броја гласова (било гласалих на тим изборима било целокупног броја бирача уписаних у бирачки списак у тој изборној јединици). </a:t>
            </a:r>
          </a:p>
          <a:p>
            <a:r>
              <a:rPr lang="sr-Cyrl-CS" dirty="0" smtClean="0"/>
              <a:t>Како се може догодити да ниједан кандидат не добије апсолутну већину, у таквом случају гласа се још једном. </a:t>
            </a:r>
          </a:p>
          <a:p>
            <a:r>
              <a:rPr lang="sr-Cyrl-CS" dirty="0" smtClean="0"/>
              <a:t>Приликом другог гласања биће изабран онај кандидат који буде добио релативну већину.</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Систем апсолутне већине</a:t>
            </a:r>
            <a:endParaRPr lang="en-US" dirty="0"/>
          </a:p>
        </p:txBody>
      </p:sp>
      <p:sp>
        <p:nvSpPr>
          <p:cNvPr id="3" name="Content Placeholder 2"/>
          <p:cNvSpPr>
            <a:spLocks noGrp="1"/>
          </p:cNvSpPr>
          <p:nvPr>
            <p:ph sz="quarter" idx="1"/>
          </p:nvPr>
        </p:nvSpPr>
        <p:spPr/>
        <p:txBody>
          <a:bodyPr>
            <a:normAutofit fontScale="85000" lnSpcReduction="20000"/>
          </a:bodyPr>
          <a:lstStyle/>
          <a:p>
            <a:r>
              <a:rPr lang="sr-Cyrl-CS" dirty="0" smtClean="0"/>
              <a:t>не спречава формирање више политичких странака, али зато доприноси њзиховом повезивању. </a:t>
            </a:r>
          </a:p>
          <a:p>
            <a:r>
              <a:rPr lang="sr-Cyrl-CS" dirty="0" smtClean="0"/>
              <a:t>нагони странке да се у другом кругу гласања удружују било према сродности политичких програма и стварних политичких оријентација.</a:t>
            </a:r>
          </a:p>
          <a:p>
            <a:r>
              <a:rPr lang="sr-Cyrl-CS" dirty="0" smtClean="0"/>
              <a:t>странке не спаја ништа заједничко осим мржње према заједничком политичком противнику. </a:t>
            </a:r>
          </a:p>
          <a:p>
            <a:r>
              <a:rPr lang="sr-Cyrl-CS" dirty="0" smtClean="0"/>
              <a:t>Зато је други круг првенствено избор између две или више коалиција између политичких странака. </a:t>
            </a:r>
          </a:p>
          <a:p>
            <a:r>
              <a:rPr lang="sr-Cyrl-CS" dirty="0" smtClean="0"/>
              <a:t>Овај систем на дужи рок ублажује политичке супротности између политичких странака и доводи до маргинализације радикалних политичких странака.</a:t>
            </a:r>
          </a:p>
          <a:p>
            <a:r>
              <a:rPr lang="sr-Cyrl-CS" dirty="0" smtClean="0"/>
              <a:t>функционише у малим изборним јединицама - Француска.</a:t>
            </a:r>
            <a:endParaRPr lang="en-US" dirty="0" smtClean="0"/>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i="1" dirty="0" smtClean="0"/>
              <a:t>Сисшем сразмерног иредсшавнттива</a:t>
            </a:r>
            <a:endParaRPr lang="en-US" dirty="0"/>
          </a:p>
        </p:txBody>
      </p:sp>
      <p:sp>
        <p:nvSpPr>
          <p:cNvPr id="3" name="Content Placeholder 2"/>
          <p:cNvSpPr>
            <a:spLocks noGrp="1"/>
          </p:cNvSpPr>
          <p:nvPr>
            <p:ph sz="quarter" idx="1"/>
          </p:nvPr>
        </p:nvSpPr>
        <p:spPr/>
        <p:txBody>
          <a:bodyPr>
            <a:normAutofit fontScale="92500"/>
          </a:bodyPr>
          <a:lstStyle/>
          <a:p>
            <a:r>
              <a:rPr lang="sr-Cyrl-CS" dirty="0" smtClean="0"/>
              <a:t>могућ је ако се гласање у изборним јединицама врши по листама, ако се уједној изборној јединици бира више представника. </a:t>
            </a:r>
          </a:p>
          <a:p>
            <a:r>
              <a:rPr lang="sr-Cyrl-CS" dirty="0" smtClean="0"/>
              <a:t>Када се бира један посланик, он се не може поделити и мора га добити већина. </a:t>
            </a:r>
          </a:p>
          <a:p>
            <a:r>
              <a:rPr lang="sr-Cyrl-CS" dirty="0" smtClean="0"/>
              <a:t>Гласање по листама: бирачи у изборној јединици не бирају само једног посланика него бирају листу на којој се налазе имена неколико кандидата.</a:t>
            </a:r>
          </a:p>
          <a:p>
            <a:r>
              <a:rPr lang="sr-Cyrl-CS" dirty="0" smtClean="0"/>
              <a:t>гласа се за листу - све кандидате који се налазе на листи.</a:t>
            </a:r>
          </a:p>
          <a:p>
            <a:r>
              <a:rPr lang="sr-Cyrl-CS" dirty="0" smtClean="0"/>
              <a:t>бирачи не бирају кандидате појединачно.</a:t>
            </a:r>
            <a:endParaRPr lang="en-US" dirty="0" smtClean="0"/>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dirty="0" smtClean="0"/>
              <a:t>Систем сразмерног представништва</a:t>
            </a:r>
            <a:br>
              <a:rPr lang="sr-Cyrl-CS" dirty="0" smtClean="0"/>
            </a:br>
            <a:endParaRPr lang="en-US" dirty="0"/>
          </a:p>
        </p:txBody>
      </p:sp>
      <p:sp>
        <p:nvSpPr>
          <p:cNvPr id="3" name="Content Placeholder 2"/>
          <p:cNvSpPr>
            <a:spLocks noGrp="1"/>
          </p:cNvSpPr>
          <p:nvPr>
            <p:ph sz="quarter" idx="1"/>
          </p:nvPr>
        </p:nvSpPr>
        <p:spPr/>
        <p:txBody>
          <a:bodyPr>
            <a:normAutofit fontScale="92500" lnSpcReduction="10000"/>
          </a:bodyPr>
          <a:lstStyle/>
          <a:p>
            <a:r>
              <a:rPr lang="sr-Cyrl-CS" dirty="0" smtClean="0"/>
              <a:t>омогућује и мањини да буде заступљена у парламенту сразмерно датим гласовима, дакле сразмерно снази коју има у бирачком телу. </a:t>
            </a:r>
          </a:p>
          <a:p>
            <a:r>
              <a:rPr lang="sr-Cyrl-CS" dirty="0" smtClean="0"/>
              <a:t>може се примењивати искључиво у великим изборним јединицама </a:t>
            </a:r>
          </a:p>
          <a:p>
            <a:r>
              <a:rPr lang="sr-Cyrl-CS" dirty="0" smtClean="0"/>
              <a:t>Технике расподеле мандата применом система сразмерног представништва су различите, а најчешће примењиване су: </a:t>
            </a:r>
          </a:p>
          <a:p>
            <a:pPr marL="514350" indent="-514350">
              <a:buFont typeface="+mj-lt"/>
              <a:buAutoNum type="arabicPeriod"/>
            </a:pPr>
            <a:r>
              <a:rPr lang="sr-Cyrl-CS" b="1" dirty="0" smtClean="0"/>
              <a:t>Систем изборног количника, </a:t>
            </a:r>
          </a:p>
          <a:p>
            <a:pPr marL="514350" indent="-514350">
              <a:buFont typeface="+mj-lt"/>
              <a:buAutoNum type="arabicPeriod"/>
            </a:pPr>
            <a:r>
              <a:rPr lang="sr-Cyrl-CS" b="1" dirty="0" smtClean="0"/>
              <a:t>Д' Онтов систем, </a:t>
            </a:r>
          </a:p>
          <a:p>
            <a:pPr marL="514350" indent="-514350">
              <a:buFont typeface="+mj-lt"/>
              <a:buAutoNum type="arabicPeriod"/>
            </a:pPr>
            <a:r>
              <a:rPr lang="sr-Cyrl-CS" b="1" dirty="0" smtClean="0"/>
              <a:t>Баденски систем и </a:t>
            </a:r>
          </a:p>
          <a:p>
            <a:pPr marL="514350" indent="-514350">
              <a:buFont typeface="+mj-lt"/>
              <a:buAutoNum type="arabicPeriod"/>
            </a:pPr>
            <a:r>
              <a:rPr lang="sr-Cyrl-CS" b="1" dirty="0" smtClean="0"/>
              <a:t>Херов систем.</a:t>
            </a:r>
            <a:endParaRPr lang="en-US" b="1" dirty="0" smtClean="0"/>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b="1" i="1" dirty="0" smtClean="0"/>
              <a:t>По систему изборног количника</a:t>
            </a:r>
            <a:r>
              <a:rPr lang="sr-Cyrl-CS" dirty="0" smtClean="0"/>
              <a:t>:</a:t>
            </a:r>
            <a:endParaRPr lang="en-US" dirty="0"/>
          </a:p>
        </p:txBody>
      </p:sp>
      <p:sp>
        <p:nvSpPr>
          <p:cNvPr id="3" name="Content Placeholder 2"/>
          <p:cNvSpPr>
            <a:spLocks noGrp="1"/>
          </p:cNvSpPr>
          <p:nvPr>
            <p:ph sz="quarter" idx="1"/>
          </p:nvPr>
        </p:nvSpPr>
        <p:spPr/>
        <p:txBody>
          <a:bodyPr>
            <a:normAutofit fontScale="77500" lnSpcReduction="20000"/>
          </a:bodyPr>
          <a:lstStyle/>
          <a:p>
            <a:r>
              <a:rPr lang="sr-Cyrl-CS" dirty="0" smtClean="0"/>
              <a:t>број гласалих дели се бројем представника који изборна јединица бира. </a:t>
            </a:r>
          </a:p>
          <a:p>
            <a:r>
              <a:rPr lang="sr-Cyrl-CS" dirty="0" smtClean="0"/>
              <a:t>На тај начин добија се изборни количник. Свака листа добија по овом систему онолико представничких мандата колико се пута изборни количник садржи у броју гласова датих за ту листу. </a:t>
            </a:r>
          </a:p>
          <a:p>
            <a:r>
              <a:rPr lang="sr-Cyrl-CS" dirty="0" smtClean="0"/>
              <a:t>На пример, у изборној јединици која бира четири представника гласало је укупно 40.000 бирача, од којих за . листу</a:t>
            </a:r>
            <a:r>
              <a:rPr lang="en-US" dirty="0" smtClean="0"/>
              <a:t> A</a:t>
            </a:r>
            <a:r>
              <a:rPr lang="sr-Cyrl-CS" dirty="0" smtClean="0"/>
              <a:t> 30.000, а за листу Б 10.000. Изборни количник, дак-ле, износи 10.000. Значи, листа А добија три представничка мандата (30.000 : 10.000 = 3), а листа Б један представнички мандат (10.000 : 10.000 = 1). </a:t>
            </a:r>
          </a:p>
          <a:p>
            <a:r>
              <a:rPr lang="sr-Cyrl-CS" dirty="0" smtClean="0"/>
              <a:t>Да је примењен систем већине, листа А добила би сва четири представничка мандата,</a:t>
            </a:r>
            <a:r>
              <a:rPr lang="en-US" dirty="0" smtClean="0"/>
              <a:t> a </a:t>
            </a:r>
            <a:r>
              <a:rPr lang="sr-Cyrl-CS" dirty="0" smtClean="0"/>
              <a:t>листа Б ниједан. </a:t>
            </a:r>
          </a:p>
          <a:p>
            <a:r>
              <a:rPr lang="sr-Cyrl-CS" dirty="0" smtClean="0"/>
              <a:t>Систем изборног количника који листи</a:t>
            </a:r>
            <a:r>
              <a:rPr lang="en-US" dirty="0" smtClean="0"/>
              <a:t> A </a:t>
            </a:r>
            <a:r>
              <a:rPr lang="sr-Cyrl-CS" dirty="0" smtClean="0"/>
              <a:t>додељује три, а листи Б један мандат обезбеђује математичжки тачан распоред посланичких места</a:t>
            </a:r>
            <a:endParaRPr lang="en-US" dirty="0" smtClean="0"/>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dirty="0" smtClean="0"/>
              <a:t>Незгодна страна система изборног количника</a:t>
            </a:r>
            <a:endParaRPr lang="en-US" dirty="0"/>
          </a:p>
        </p:txBody>
      </p:sp>
      <p:sp>
        <p:nvSpPr>
          <p:cNvPr id="3" name="Content Placeholder 2"/>
          <p:cNvSpPr>
            <a:spLocks noGrp="1"/>
          </p:cNvSpPr>
          <p:nvPr>
            <p:ph sz="quarter" idx="1"/>
          </p:nvPr>
        </p:nvSpPr>
        <p:spPr/>
        <p:txBody>
          <a:bodyPr>
            <a:normAutofit fontScale="92500" lnSpcReduction="10000"/>
          </a:bodyPr>
          <a:lstStyle/>
          <a:p>
            <a:r>
              <a:rPr lang="sr-Cyrl-CS" dirty="0" smtClean="0"/>
              <a:t>је што се његовом применом не могу увек распоредити сви ман-дати. </a:t>
            </a:r>
          </a:p>
          <a:p>
            <a:r>
              <a:rPr lang="sr-Cyrl-CS" dirty="0" smtClean="0"/>
              <a:t>преостали мандати се обично додељују листама са највећим остатком. На пример, да се у наведе-ном случају бирало пет представника, изборни количник би износио 8.000 (40.000 : 5 = 8.000). </a:t>
            </a:r>
          </a:p>
          <a:p>
            <a:r>
              <a:rPr lang="sr-Cyrl-CS" dirty="0" smtClean="0"/>
              <a:t>Листа А би у том случају добила прва три представничка мандата (30.000 : 8.000 = 3, али уз остатак од 6.000), а листа Б један пред-ставнички мандат (10.000 : 8.000 =</a:t>
            </a:r>
            <a:r>
              <a:rPr lang="sr-Cyrl-CS" b="1" dirty="0" smtClean="0"/>
              <a:t> </a:t>
            </a:r>
            <a:r>
              <a:rPr lang="sr-Cyrl-CS" dirty="0" smtClean="0"/>
              <a:t>1, уз остатак од 2.000).</a:t>
            </a:r>
          </a:p>
          <a:p>
            <a:r>
              <a:rPr lang="sr-Cyrl-CS" dirty="0" smtClean="0"/>
              <a:t>Пошто има већи остатак, листа А добија право на преостали један представнички мандат.</a:t>
            </a:r>
            <a:endParaRPr lang="en-US" dirty="0" smtClean="0"/>
          </a:p>
          <a:p>
            <a:endParaRPr lang="en-US" dirty="0" smtClean="0"/>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dirty="0" smtClean="0"/>
              <a:t>Д' Онтов систем или систем највећег количника</a:t>
            </a:r>
            <a:endParaRPr lang="en-US" dirty="0"/>
          </a:p>
        </p:txBody>
      </p:sp>
      <p:sp>
        <p:nvSpPr>
          <p:cNvPr id="3" name="Content Placeholder 2"/>
          <p:cNvSpPr>
            <a:spLocks noGrp="1"/>
          </p:cNvSpPr>
          <p:nvPr>
            <p:ph sz="quarter" idx="1"/>
          </p:nvPr>
        </p:nvSpPr>
        <p:spPr/>
        <p:txBody>
          <a:bodyPr>
            <a:normAutofit fontScale="77500" lnSpcReduction="20000"/>
          </a:bodyPr>
          <a:lstStyle/>
          <a:p>
            <a:r>
              <a:rPr lang="sr-Cyrl-CS" dirty="0" smtClean="0"/>
              <a:t>назив по имену белгијског математичара, који га је изградио (у делу „Практични и рационални систем пропорционалног представништва" од 1882). </a:t>
            </a:r>
          </a:p>
          <a:p>
            <a:r>
              <a:rPr lang="sr-Cyrl-CS" dirty="0" smtClean="0"/>
              <a:t>отклањају се недостаци система изборног количника, пошто се систем највећег остатка везан за примену система изборног количника не оцењује као потпуно праведан. </a:t>
            </a:r>
          </a:p>
          <a:p>
            <a:r>
              <a:rPr lang="sr-Cyrl-CS" dirty="0" smtClean="0"/>
              <a:t>број гласова који је добила свака листа дели се са 1, 2, 3, 4 итд. све до броја представника који се бира у датој изборној јединици. </a:t>
            </a:r>
          </a:p>
          <a:p>
            <a:r>
              <a:rPr lang="sr-Cyrl-CS" dirty="0" smtClean="0"/>
              <a:t>Добијени количници сређују се по величини, при чему се у обзир узима онолико највећих количника колико се представника у тој изборној јединици бира. Свака листа добија онолико представничких мандата колико се ових количника у њој садржи (отуда се читав систем и назива системом највећег количника). </a:t>
            </a:r>
            <a:endParaRPr lang="en-US"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Д' Онтов систем</a:t>
            </a:r>
            <a:endParaRPr lang="en-US" dirty="0"/>
          </a:p>
        </p:txBody>
      </p:sp>
      <p:sp>
        <p:nvSpPr>
          <p:cNvPr id="3" name="Content Placeholder 2"/>
          <p:cNvSpPr>
            <a:spLocks noGrp="1"/>
          </p:cNvSpPr>
          <p:nvPr>
            <p:ph sz="quarter" idx="1"/>
          </p:nvPr>
        </p:nvSpPr>
        <p:spPr/>
        <p:txBody>
          <a:bodyPr>
            <a:normAutofit fontScale="85000" lnSpcReduction="10000"/>
          </a:bodyPr>
          <a:lstStyle/>
          <a:p>
            <a:r>
              <a:rPr lang="sr-Cyrl-CS" dirty="0" smtClean="0"/>
              <a:t>На пример: у изборној јединици која бира пет пред-ставника листа А добила је 60.000 гласова, листа Б 50.000 гласова, листа Ц 36.000 гласова и листа Д 24.000 гласова. Дељењем ових износа гласова са 1, 2, 3, 4 и 5 добијају се следећи количници: листа</a:t>
            </a:r>
            <a:r>
              <a:rPr lang="en-US" dirty="0" smtClean="0"/>
              <a:t> A -</a:t>
            </a:r>
            <a:r>
              <a:rPr lang="sr-Cyrl-CS" dirty="0" smtClean="0"/>
              <a:t> 60.000, 30.000, 20.000, 15.000 и 12.000; листа Б - 50.000, 25.000, 16.666, 12.500 и 10.000; листа Ц - 36.000, 18.000, 12.000, 9.000 и 7.200; листа Д -24.000, 12.000, 8.000, 6.000 и 4.800.</a:t>
            </a:r>
            <a:r>
              <a:rPr lang="sr-Cyrl-CS" b="1" dirty="0" smtClean="0"/>
              <a:t> </a:t>
            </a:r>
          </a:p>
          <a:p>
            <a:r>
              <a:rPr lang="sr-Cyrl-CS" dirty="0" smtClean="0"/>
              <a:t>Пет највећих количника су: 60.000 (листа</a:t>
            </a:r>
            <a:r>
              <a:rPr lang="en-US" dirty="0" smtClean="0"/>
              <a:t> A),</a:t>
            </a:r>
            <a:r>
              <a:rPr lang="sr-Cyrl-CS" dirty="0" smtClean="0"/>
              <a:t> 50.000 (листа Б), 36.000 (листа Ц), 30.000 (листа А) и 25.000 (листа Б). </a:t>
            </a:r>
          </a:p>
          <a:p>
            <a:r>
              <a:rPr lang="sr-Cyrl-CS" dirty="0" smtClean="0"/>
              <a:t>Значи, листа А добија два представничка мандата, листа Б два представничка мандата и листа Ц један представнички мандат.</a:t>
            </a:r>
            <a:endParaRPr lang="en-US" dirty="0" smtClean="0"/>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Баденски систем</a:t>
            </a:r>
            <a:endParaRPr lang="en-US" dirty="0"/>
          </a:p>
        </p:txBody>
      </p:sp>
      <p:sp>
        <p:nvSpPr>
          <p:cNvPr id="3" name="Content Placeholder 2"/>
          <p:cNvSpPr>
            <a:spLocks noGrp="1"/>
          </p:cNvSpPr>
          <p:nvPr>
            <p:ph sz="quarter" idx="1"/>
          </p:nvPr>
        </p:nvSpPr>
        <p:spPr/>
        <p:txBody>
          <a:bodyPr>
            <a:normAutofit fontScale="85000" lnSpcReduction="10000"/>
          </a:bodyPr>
          <a:lstStyle/>
          <a:p>
            <a:r>
              <a:rPr lang="sr-Cyrl-CS" dirty="0" smtClean="0"/>
              <a:t>Недостатак је тај што се не узимају у обзир гласови са кандидатских листа који преостану пошто се укупан број за листу датих гласо-ва подели највећим количником. </a:t>
            </a:r>
          </a:p>
          <a:p>
            <a:r>
              <a:rPr lang="sr-Cyrl-CS" dirty="0" smtClean="0"/>
              <a:t>Листе те гласове неповратно губе, утолико што се они не узимају у обзир приликом расподеле представничких мандата.</a:t>
            </a:r>
            <a:endParaRPr lang="en-US" dirty="0" smtClean="0"/>
          </a:p>
          <a:p>
            <a:r>
              <a:rPr lang="sr-Cyrl-CS" dirty="0" smtClean="0"/>
              <a:t>Да би кориговао овај недостатак и успоставио" што сразмернији однос између броја датих гласова и добијених представничких мандата, Устав Бадена од 1919. изградиоје нови систем расподеле мандата – “аутоматски”.</a:t>
            </a:r>
          </a:p>
          <a:p>
            <a:r>
              <a:rPr lang="sr-Cyrl-CS" dirty="0" smtClean="0"/>
              <a:t>свака политичка странка истиче две врсте кандидатских листа: посебне листе за сваку изборну јединицу и једну општу листу за читаву земљу.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O </a:t>
            </a:r>
            <a:r>
              <a:rPr lang="sr-Cyrl-CS" dirty="0" smtClean="0"/>
              <a:t>правној природи бирачког права</a:t>
            </a:r>
            <a:r>
              <a:rPr lang="sr-Latn-RS" dirty="0" smtClean="0"/>
              <a:t/>
            </a:r>
            <a:br>
              <a:rPr lang="sr-Latn-RS" dirty="0" smtClean="0"/>
            </a:br>
            <a:r>
              <a:rPr lang="sr-Cyrl-CS" dirty="0" smtClean="0"/>
              <a:t> </a:t>
            </a:r>
            <a:r>
              <a:rPr lang="sr-Cyrl-CS" sz="3600" i="1" dirty="0" smtClean="0"/>
              <a:t>три теорије </a:t>
            </a:r>
            <a:endParaRPr lang="en-US" dirty="0"/>
          </a:p>
        </p:txBody>
      </p:sp>
      <p:sp>
        <p:nvSpPr>
          <p:cNvPr id="3" name="Content Placeholder 2"/>
          <p:cNvSpPr>
            <a:spLocks noGrp="1"/>
          </p:cNvSpPr>
          <p:nvPr>
            <p:ph sz="quarter" idx="1"/>
          </p:nvPr>
        </p:nvSpPr>
        <p:spPr/>
        <p:txBody>
          <a:bodyPr/>
          <a:lstStyle/>
          <a:p>
            <a:r>
              <a:rPr lang="sr-Cyrl-CS" dirty="0" smtClean="0"/>
              <a:t>Устав и закони одређују лица која ће изражавати вољу нације. Та лица су бирачи, а право које им признају устав и закон јесте бирачко право. Бирачко право je одраз права нације на представљање</a:t>
            </a:r>
            <a:endParaRPr lang="sr-Latn-RS" dirty="0" smtClean="0"/>
          </a:p>
          <a:p>
            <a:r>
              <a:rPr lang="sr-Latn-RS" i="1" dirty="0" smtClean="0"/>
              <a:t>3. </a:t>
            </a:r>
            <a:r>
              <a:rPr lang="sr-Cyrl-CS" i="1" dirty="0" smtClean="0"/>
              <a:t>Трећа</a:t>
            </a:r>
            <a:r>
              <a:rPr lang="sr-Cyrl-CS" dirty="0" smtClean="0"/>
              <a:t> теорија je </a:t>
            </a:r>
            <a:r>
              <a:rPr lang="sr-Cyrl-CS" b="1" dirty="0" smtClean="0"/>
              <a:t>компромис</a:t>
            </a:r>
            <a:r>
              <a:rPr lang="sr-Cyrl-CS" dirty="0" smtClean="0"/>
              <a:t> између прве две и по њој je бирачко право истовремено и индивидуално право и јавна функција. Бирачи имају индивидуално право да учествују у чину избора, а учешћем у том чину они постају функционери.</a:t>
            </a:r>
            <a:endParaRPr lang="en-US" dirty="0" smtClean="0"/>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Баденски систем</a:t>
            </a:r>
            <a:endParaRPr lang="en-US" dirty="0"/>
          </a:p>
        </p:txBody>
      </p:sp>
      <p:sp>
        <p:nvSpPr>
          <p:cNvPr id="3" name="Content Placeholder 2"/>
          <p:cNvSpPr>
            <a:spLocks noGrp="1"/>
          </p:cNvSpPr>
          <p:nvPr>
            <p:ph sz="quarter" idx="1"/>
          </p:nvPr>
        </p:nvSpPr>
        <p:spPr/>
        <p:txBody>
          <a:bodyPr>
            <a:normAutofit fontScale="92500" lnSpcReduction="10000"/>
          </a:bodyPr>
          <a:lstStyle/>
          <a:p>
            <a:r>
              <a:rPr lang="sr-Cyrl-CS" dirty="0" smtClean="0"/>
              <a:t>Неискоришћени гласови посебних листа из изборних јединица преносе се на општу листу за целу земљу и према њиховом збиру одређује колико ће представничких мандата та листа добити. </a:t>
            </a:r>
          </a:p>
          <a:p>
            <a:r>
              <a:rPr lang="sr-Cyrl-CS" dirty="0" smtClean="0"/>
              <a:t>Количник којим ће се тај збир делити одређен је унапред у закону, уместо да се израчунава за сваки изборни округ дељењем броја гласова бројем представника који се бирају. </a:t>
            </a:r>
          </a:p>
          <a:p>
            <a:r>
              <a:rPr lang="en-US" dirty="0" smtClean="0"/>
              <a:t>To je</a:t>
            </a:r>
            <a:r>
              <a:rPr lang="sr-Cyrl-CS" dirty="0" smtClean="0"/>
              <a:t> количник којим треба делити број гласова сваке опште листе. </a:t>
            </a:r>
          </a:p>
          <a:p>
            <a:r>
              <a:rPr lang="sr-Cyrl-CS" dirty="0" smtClean="0"/>
              <a:t>e оригиналан систем јер укупан број представника остаје неодређен све до завршетка избора. </a:t>
            </a:r>
            <a:endParaRPr lang="en-US" dirty="0" smtClean="0"/>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dirty="0" smtClean="0"/>
              <a:t>Херов систем сразмерног представништва</a:t>
            </a:r>
            <a:endParaRPr lang="en-US" dirty="0"/>
          </a:p>
        </p:txBody>
      </p:sp>
      <p:sp>
        <p:nvSpPr>
          <p:cNvPr id="3" name="Content Placeholder 2"/>
          <p:cNvSpPr>
            <a:spLocks noGrp="1"/>
          </p:cNvSpPr>
          <p:nvPr>
            <p:ph sz="quarter" idx="1"/>
          </p:nvPr>
        </p:nvSpPr>
        <p:spPr/>
        <p:txBody>
          <a:bodyPr>
            <a:normAutofit/>
          </a:bodyPr>
          <a:lstStyle/>
          <a:p>
            <a:r>
              <a:rPr lang="sr-Cyrl-CS" dirty="0" smtClean="0"/>
              <a:t>je врло тешко применити, тако да je он далеко мање распрострањен. По том систему који за основу, као и сви системи сразмерног представништва има изборну (кандидатску) листу, бирач гласа само за једног кандидата са листе, а истовремено, по редоследу првенства које им придаје, за остале кандидате са листе. </a:t>
            </a:r>
          </a:p>
          <a:p>
            <a:r>
              <a:rPr lang="sr-Cyrl-CS" dirty="0" smtClean="0"/>
              <a:t>За представнике су изабрани они кандидати који су добили највиши проценат првих, па затим других итд. места, у зависности.</a:t>
            </a:r>
            <a:endParaRPr lang="en-US" dirty="0" smtClean="0"/>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dirty="0" smtClean="0"/>
              <a:t>Херов систем сразмерног представништва</a:t>
            </a:r>
            <a:endParaRPr lang="en-US" dirty="0"/>
          </a:p>
        </p:txBody>
      </p:sp>
      <p:sp>
        <p:nvSpPr>
          <p:cNvPr id="3" name="Content Placeholder 2"/>
          <p:cNvSpPr>
            <a:spLocks noGrp="1"/>
          </p:cNvSpPr>
          <p:nvPr>
            <p:ph sz="quarter" idx="1"/>
          </p:nvPr>
        </p:nvSpPr>
        <p:spPr/>
        <p:txBody>
          <a:bodyPr/>
          <a:lstStyle/>
          <a:p>
            <a:r>
              <a:rPr lang="sr-Cyrl-CS" dirty="0" smtClean="0"/>
              <a:t>подстиче образовање великог броја политичких странака, које међутим не упућује на коалицију. </a:t>
            </a:r>
          </a:p>
          <a:p>
            <a:r>
              <a:rPr lang="sr-Cyrl-CS" dirty="0" smtClean="0"/>
              <a:t>омогућује постојање и јачање радикалних, ригидних и екстремних странака, </a:t>
            </a:r>
          </a:p>
          <a:p>
            <a:r>
              <a:rPr lang="sr-Cyrl-CS" dirty="0" smtClean="0"/>
              <a:t>не доприноси формирању стабилних коалиција, па тиме ни стабилних влада, што у парламентарном систему власти доводи до криза владе које могу водити у распуштање парламента и тиме у кризу читавог парламентарног система власти.</a:t>
            </a:r>
            <a:endParaRPr lang="en-US" dirty="0" smtClean="0"/>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Систем највећег количника</a:t>
            </a:r>
            <a:endParaRPr lang="en-US" dirty="0"/>
          </a:p>
        </p:txBody>
      </p:sp>
      <p:sp>
        <p:nvSpPr>
          <p:cNvPr id="3" name="Content Placeholder 2"/>
          <p:cNvSpPr>
            <a:spLocks noGrp="1"/>
          </p:cNvSpPr>
          <p:nvPr>
            <p:ph sz="quarter" idx="1"/>
          </p:nvPr>
        </p:nvSpPr>
        <p:spPr/>
        <p:txBody>
          <a:bodyPr>
            <a:normAutofit fontScale="85000" lnSpcReduction="20000"/>
          </a:bodyPr>
          <a:lstStyle/>
          <a:p>
            <a:r>
              <a:rPr lang="sr-Cyrl-CS" dirty="0" smtClean="0"/>
              <a:t>број мандата који добија једна листа утврђује се тако што се укупан број гласова које је она добила у изборној јединици дели бројевима од један до закључно са бројем који одговара броју посланика који се бира у изборној јединици.</a:t>
            </a:r>
          </a:p>
          <a:p>
            <a:r>
              <a:rPr lang="sr-Cyrl-CS" dirty="0" smtClean="0"/>
              <a:t>добијени количници разврставају се по величини,</a:t>
            </a:r>
            <a:r>
              <a:rPr lang="en-US" dirty="0" smtClean="0"/>
              <a:t> a y </a:t>
            </a:r>
            <a:r>
              <a:rPr lang="sr-Cyrl-CS" dirty="0" smtClean="0"/>
              <a:t>обзир се узима онолико највећих количника колико се посланика бира у односној изборној јединици.</a:t>
            </a:r>
          </a:p>
          <a:p>
            <a:r>
              <a:rPr lang="sr-Cyrl-CS" dirty="0" smtClean="0"/>
              <a:t>Свака листа добија онолико мандата колико таквих количника на њу отпада</a:t>
            </a:r>
          </a:p>
          <a:p>
            <a:r>
              <a:rPr lang="sr-Cyrl-CS" dirty="0" smtClean="0"/>
              <a:t>у расподели мандата учествују само изборне листе које су добиле најмање 5% гласова од укупног броја гласова бирача који су гласали у изборној јединици.То је доња граниаи гласова коју изборна листа мора да добије да би могла учествовати у деоби мандата.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Систем највећег количника</a:t>
            </a:r>
            <a:endParaRPr lang="en-US" dirty="0"/>
          </a:p>
        </p:txBody>
      </p:sp>
      <p:sp>
        <p:nvSpPr>
          <p:cNvPr id="3" name="Content Placeholder 2"/>
          <p:cNvSpPr>
            <a:spLocks noGrp="1"/>
          </p:cNvSpPr>
          <p:nvPr>
            <p:ph sz="quarter" idx="1"/>
          </p:nvPr>
        </p:nvSpPr>
        <p:spPr/>
        <p:txBody>
          <a:bodyPr>
            <a:normAutofit fontScale="77500" lnSpcReduction="20000"/>
          </a:bodyPr>
          <a:lstStyle/>
          <a:p>
            <a:r>
              <a:rPr lang="sr-Cyrl-CS" dirty="0" smtClean="0"/>
              <a:t>Она се најчешће утврђује у процентима, али и у апсолутном износу. Обично се тај минимални број гласова назива цензус, а његов циљ је одстрањивање из политичког живота странака које не добијају значајнију подршку бирачког тела.</a:t>
            </a:r>
            <a:endParaRPr lang="en-US" dirty="0" smtClean="0"/>
          </a:p>
          <a:p>
            <a:r>
              <a:rPr lang="sr-Cyrl-CS" dirty="0" smtClean="0"/>
              <a:t>Мандати који применом система највећег количника припадну одређеној изборној листи додељују се само кандидатима са те листе. </a:t>
            </a:r>
          </a:p>
          <a:p>
            <a:r>
              <a:rPr lang="sr-Cyrl-CS" dirty="0" smtClean="0"/>
              <a:t>Редослед кандидата на листи делимично обавезује. Наиме, подносилац листе расподељује једну трећину мандата кандидатима на листи према њиховом редоследу на листи, док две трећине добијених мандата расподе-љује кандидатима са листе према избору подносиоца те листе, у складу са његовим правилима. Кад изборној листи припадне паран, односно непаран број мандата </a:t>
            </a:r>
            <a:r>
              <a:rPr lang="sr-Cyrl-CS" cap="small" dirty="0" smtClean="0"/>
              <a:t>који </a:t>
            </a:r>
            <a:r>
              <a:rPr lang="sr-Cyrl-CS" dirty="0" smtClean="0"/>
              <a:t>није дељив са бројем три, предлагач додељује кандидатима на листи према њиховом редоследу цео број мандата који се добије дељењем укупног броја мандата који припада тој изборној листи бројем три увећаним за један.</a:t>
            </a:r>
            <a:endParaRPr lang="en-US" dirty="0" smtClean="0"/>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dirty="0" smtClean="0"/>
              <a:t>Систем сразмерног представништва</a:t>
            </a:r>
            <a:endParaRPr lang="en-US" dirty="0"/>
          </a:p>
        </p:txBody>
      </p:sp>
      <p:sp>
        <p:nvSpPr>
          <p:cNvPr id="3" name="Content Placeholder 2"/>
          <p:cNvSpPr>
            <a:spLocks noGrp="1"/>
          </p:cNvSpPr>
          <p:nvPr>
            <p:ph sz="quarter" idx="1"/>
          </p:nvPr>
        </p:nvSpPr>
        <p:spPr/>
        <p:txBody>
          <a:bodyPr>
            <a:normAutofit fontScale="92500" lnSpcReduction="20000"/>
          </a:bodyPr>
          <a:lstStyle/>
          <a:p>
            <a:r>
              <a:rPr lang="sr-Cyrl-CS" dirty="0" smtClean="0"/>
              <a:t>представништва, отпочело је његово упоређивање са већинским системом и извлачење предности и недостатака та два система расподеле мандата. </a:t>
            </a:r>
          </a:p>
          <a:p>
            <a:r>
              <a:rPr lang="sr-Cyrl-CS" b="1" dirty="0" smtClean="0"/>
              <a:t>Џон Стјуарт Мил </a:t>
            </a:r>
            <a:r>
              <a:rPr lang="sr-Cyrl-CS" dirty="0" smtClean="0"/>
              <a:t>је уздизао врлине сразмерног представништва и сматрао га је „управо највећим проналаском у области теорије и праксе вршења власти" </a:t>
            </a:r>
            <a:r>
              <a:rPr lang="hr-HR" dirty="0" smtClean="0"/>
              <a:t>.</a:t>
            </a:r>
            <a:r>
              <a:rPr lang="sr-Cyrl-CS" dirty="0" smtClean="0"/>
              <a:t> </a:t>
            </a:r>
          </a:p>
          <a:p>
            <a:r>
              <a:rPr lang="sr-Cyrl-CS" dirty="0" smtClean="0"/>
              <a:t>Мил - да ли је парламент представништво само већине или народа у целини. Ако не представља народ у целини, парламент није представничко тело народа.</a:t>
            </a:r>
          </a:p>
          <a:p>
            <a:r>
              <a:rPr lang="sr-Cyrl-CS" dirty="0" smtClean="0"/>
              <a:t> Он представља само већину и зато обезбеђује </a:t>
            </a:r>
            <a:r>
              <a:rPr lang="sr-Cyrl-CS" u="sng" dirty="0" smtClean="0"/>
              <a:t>лажну демократију</a:t>
            </a:r>
            <a:r>
              <a:rPr lang="sr-Cyrl-CS" dirty="0" smtClean="0"/>
              <a:t>. </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dirty="0" smtClean="0"/>
              <a:t>Систем сразмерног представништва</a:t>
            </a:r>
            <a:endParaRPr lang="en-US" dirty="0"/>
          </a:p>
        </p:txBody>
      </p:sp>
      <p:sp>
        <p:nvSpPr>
          <p:cNvPr id="3" name="Content Placeholder 2"/>
          <p:cNvSpPr>
            <a:spLocks noGrp="1"/>
          </p:cNvSpPr>
          <p:nvPr>
            <p:ph sz="quarter" idx="1"/>
          </p:nvPr>
        </p:nvSpPr>
        <p:spPr/>
        <p:txBody>
          <a:bodyPr>
            <a:normAutofit lnSpcReduction="10000"/>
          </a:bodyPr>
          <a:lstStyle/>
          <a:p>
            <a:r>
              <a:rPr lang="sr-Cyrl-CS" dirty="0" smtClean="0"/>
              <a:t>омогућује да у парламенту поред већине буде представљена и мањина, дакле сав народ. </a:t>
            </a:r>
          </a:p>
          <a:p>
            <a:r>
              <a:rPr lang="sr-Cyrl-CS" dirty="0" smtClean="0"/>
              <a:t>Истинска демократија претпоставља да сваки део народа буде сразмерно представљен у власти, тј. у парламету. </a:t>
            </a:r>
            <a:endParaRPr lang="en-US" dirty="0" smtClean="0"/>
          </a:p>
          <a:p>
            <a:r>
              <a:rPr lang="sr-Cyrl-CS" dirty="0" smtClean="0"/>
              <a:t>Критика : указује се на недостатке, доводи до потпуног паралисања рада владе. </a:t>
            </a:r>
          </a:p>
          <a:p>
            <a:r>
              <a:rPr lang="sr-Cyrl-CS" dirty="0" smtClean="0"/>
              <a:t>погоднији за примену у земљама у којима постоји непарламентарна егзекутива, тј. у оним земљама у којима рад извршне власти не зависи од подршке</a:t>
            </a:r>
            <a:endParaRPr lang="en-US" dirty="0" smtClean="0"/>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Већински систем</a:t>
            </a:r>
            <a:endParaRPr lang="en-US" dirty="0"/>
          </a:p>
        </p:txBody>
      </p:sp>
      <p:sp>
        <p:nvSpPr>
          <p:cNvPr id="3" name="Content Placeholder 2"/>
          <p:cNvSpPr>
            <a:spLocks noGrp="1"/>
          </p:cNvSpPr>
          <p:nvPr>
            <p:ph sz="quarter" idx="1"/>
          </p:nvPr>
        </p:nvSpPr>
        <p:spPr/>
        <p:txBody>
          <a:bodyPr>
            <a:normAutofit fontScale="85000" lnSpcReduction="20000"/>
          </a:bodyPr>
          <a:lstStyle/>
          <a:p>
            <a:r>
              <a:rPr lang="sr-Cyrl-CS" dirty="0" smtClean="0"/>
              <a:t>Просечном бирачу је ближи већински него систем сразмерног представништва. </a:t>
            </a:r>
          </a:p>
          <a:p>
            <a:r>
              <a:rPr lang="sr-Cyrl-CS" dirty="0" smtClean="0"/>
              <a:t>лакши за разумевање. </a:t>
            </a:r>
          </a:p>
          <a:p>
            <a:r>
              <a:rPr lang="sr-Cyrl-CS" dirty="0" smtClean="0"/>
              <a:t>обезбеђује непосреднију везу између кандидата и бирача.</a:t>
            </a:r>
          </a:p>
          <a:p>
            <a:r>
              <a:rPr lang="sr-Cyrl-CS" dirty="0" smtClean="0"/>
              <a:t> Бирачи, по правилу, добро познају посланичког кандидата, што ће касније олакшати везу посланика с бирачима и обрнуто. </a:t>
            </a:r>
          </a:p>
          <a:p>
            <a:r>
              <a:rPr lang="sr-Cyrl-CS" dirty="0" smtClean="0"/>
              <a:t>посланичка места освајају најбољи, најспособнији и најугледнији кандидати. </a:t>
            </a:r>
          </a:p>
          <a:p>
            <a:r>
              <a:rPr lang="sr-Cyrl-CS" dirty="0" smtClean="0"/>
              <a:t>Код избора у којима је усвојен систем већине као принцип расподеле мандата пресудан је квалитет кандидата за посланика, а не програм или личност лидера политичке странке. </a:t>
            </a: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Већински систем</a:t>
            </a:r>
            <a:endParaRPr lang="en-US" dirty="0"/>
          </a:p>
        </p:txBody>
      </p:sp>
      <p:sp>
        <p:nvSpPr>
          <p:cNvPr id="3" name="Content Placeholder 2"/>
          <p:cNvSpPr>
            <a:spLocks noGrp="1"/>
          </p:cNvSpPr>
          <p:nvPr>
            <p:ph sz="quarter" idx="1"/>
          </p:nvPr>
        </p:nvSpPr>
        <p:spPr/>
        <p:txBody>
          <a:bodyPr>
            <a:normAutofit fontScale="92500"/>
          </a:bodyPr>
          <a:lstStyle/>
          <a:p>
            <a:r>
              <a:rPr lang="sr-Cyrl-CS" dirty="0" smtClean="0"/>
              <a:t>Бирачи се на таквим изборима не опредељују за странку и њен програм, него првенствено за одређеног кандидата који оличава страначку политику.</a:t>
            </a:r>
          </a:p>
          <a:p>
            <a:r>
              <a:rPr lang="sr-Cyrl-CS" dirty="0" smtClean="0"/>
              <a:t>Он зато више истиче слободу бирача током избора и независност посланика током рада у парламенту. </a:t>
            </a:r>
          </a:p>
          <a:p>
            <a:r>
              <a:rPr lang="sr-Cyrl-CS" dirty="0" smtClean="0"/>
              <a:t>Посланик је  зависнијим од бирача него од странке!</a:t>
            </a:r>
          </a:p>
          <a:p>
            <a:r>
              <a:rPr lang="sr-Cyrl-CS" dirty="0" smtClean="0"/>
              <a:t>омогућује формирање стабилног парламента и јаке владе.</a:t>
            </a:r>
          </a:p>
          <a:p>
            <a:r>
              <a:rPr lang="sr-Cyrl-CS" dirty="0" smtClean="0"/>
              <a:t>систем већине омогућује бољу контролу власти.</a:t>
            </a:r>
            <a:endParaRPr lang="en-US" dirty="0" smtClean="0"/>
          </a:p>
          <a:p>
            <a:endParaRPr lang="en-US" dirty="0" smtClean="0"/>
          </a:p>
          <a:p>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b="1" dirty="0" smtClean="0"/>
              <a:t>Недостаци</a:t>
            </a:r>
            <a:r>
              <a:rPr lang="sr-Cyrl-RS" dirty="0" smtClean="0"/>
              <a:t> - Већински систем:</a:t>
            </a:r>
            <a:endParaRPr lang="en-US" dirty="0"/>
          </a:p>
        </p:txBody>
      </p:sp>
      <p:sp>
        <p:nvSpPr>
          <p:cNvPr id="3" name="Content Placeholder 2"/>
          <p:cNvSpPr>
            <a:spLocks noGrp="1"/>
          </p:cNvSpPr>
          <p:nvPr>
            <p:ph sz="quarter" idx="1"/>
          </p:nvPr>
        </p:nvSpPr>
        <p:spPr/>
        <p:txBody>
          <a:bodyPr>
            <a:normAutofit fontScale="85000" lnSpcReduction="20000"/>
          </a:bodyPr>
          <a:lstStyle/>
          <a:p>
            <a:r>
              <a:rPr lang="sr-Cyrl-CS" dirty="0" smtClean="0"/>
              <a:t>могуће је да једна странка добије већи број посланика него што би јој сразмерно њеној снази припадало.</a:t>
            </a:r>
            <a:endParaRPr lang="en-US" dirty="0" smtClean="0"/>
          </a:p>
          <a:p>
            <a:r>
              <a:rPr lang="sr-Cyrl-CS" dirty="0" smtClean="0"/>
              <a:t>из политичког живота елиминише странке мале и средње величине, а погодује великим политичким странкама. </a:t>
            </a:r>
          </a:p>
          <a:p>
            <a:r>
              <a:rPr lang="sr-Cyrl-CS" dirty="0" smtClean="0"/>
              <a:t>маргинализује радикалне политичке странке,</a:t>
            </a:r>
          </a:p>
          <a:p>
            <a:r>
              <a:rPr lang="sr-Cyrl-CS" dirty="0" smtClean="0"/>
              <a:t>не уважава политички и страначки плурализам, нагони странке на изборне коалиције и води ка двостраначком систему.</a:t>
            </a:r>
            <a:endParaRPr lang="en-US" dirty="0" smtClean="0"/>
          </a:p>
          <a:p>
            <a:r>
              <a:rPr lang="sr-Cyrl-CS" dirty="0" smtClean="0"/>
              <a:t>На критици већинског система настао је </a:t>
            </a:r>
            <a:r>
              <a:rPr lang="sr-Cyrl-CS" b="1" i="1" dirty="0" smtClean="0"/>
              <a:t>систем сразмерног представништва.</a:t>
            </a:r>
            <a:r>
              <a:rPr lang="sr-Cyrl-CS" dirty="0" smtClean="0"/>
              <a:t> </a:t>
            </a:r>
          </a:p>
          <a:p>
            <a:r>
              <a:rPr lang="sr-Cyrl-CS" dirty="0" smtClean="0"/>
              <a:t>исправља неправде система већине, по којем једна странка може добити већи број посланика него што би јој сразмерно њеној бројној снази припадало.</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i="1" dirty="0" smtClean="0"/>
              <a:t>Оишше бирачко ираво</a:t>
            </a:r>
            <a:endParaRPr lang="en-US" dirty="0"/>
          </a:p>
        </p:txBody>
      </p:sp>
      <p:sp>
        <p:nvSpPr>
          <p:cNvPr id="3" name="Content Placeholder 2"/>
          <p:cNvSpPr>
            <a:spLocks noGrp="1"/>
          </p:cNvSpPr>
          <p:nvPr>
            <p:ph sz="quarter" idx="1"/>
          </p:nvPr>
        </p:nvSpPr>
        <p:spPr/>
        <p:txBody>
          <a:bodyPr>
            <a:normAutofit fontScale="92500" lnSpcReduction="10000"/>
          </a:bodyPr>
          <a:lstStyle/>
          <a:p>
            <a:r>
              <a:rPr lang="sr-Cyrl-CS" dirty="0" smtClean="0"/>
              <a:t>Основно питање у вези с бирачким правом је ко je његов носилац. </a:t>
            </a:r>
          </a:p>
          <a:p>
            <a:r>
              <a:rPr lang="sr-Cyrl-CS" dirty="0" smtClean="0"/>
              <a:t>У зависности од тога коликом je кругу грађана дозвољено уживање бирачког права, разликује се </a:t>
            </a:r>
            <a:r>
              <a:rPr lang="sr-Cyrl-CS" b="1" dirty="0" smtClean="0"/>
              <a:t>опште</a:t>
            </a:r>
            <a:r>
              <a:rPr lang="sr-Cyrl-CS" dirty="0" smtClean="0"/>
              <a:t> и </a:t>
            </a:r>
            <a:r>
              <a:rPr lang="sr-Cyrl-CS" b="1" dirty="0" smtClean="0"/>
              <a:t>ограничено</a:t>
            </a:r>
            <a:r>
              <a:rPr lang="sr-Cyrl-CS" dirty="0" smtClean="0"/>
              <a:t> бирачко право.</a:t>
            </a:r>
            <a:endParaRPr lang="en-US" dirty="0" smtClean="0"/>
          </a:p>
          <a:p>
            <a:r>
              <a:rPr lang="sr-Cyrl-CS" dirty="0" smtClean="0"/>
              <a:t>Опште бирачко право не значи да су његови носиоци сви грађани. И за његово уживање траже се одређене квалификације (услови): држављанство, пунолетство и поседовање пословне способности.</a:t>
            </a:r>
          </a:p>
          <a:p>
            <a:r>
              <a:rPr lang="sr-Cyrl-CS" dirty="0" smtClean="0"/>
              <a:t>постојање општег бирачког права значи одсуство сваке дискриминације на основу социјалних критеријума.</a:t>
            </a:r>
            <a:endParaRPr lang="en-US" dirty="0" smtClean="0"/>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b="1" dirty="0" smtClean="0"/>
              <a:t>Предности</a:t>
            </a:r>
            <a:r>
              <a:rPr lang="sr-Cyrl-CS" dirty="0" smtClean="0"/>
              <a:t> - систем сразмерног представништва :</a:t>
            </a:r>
            <a:endParaRPr lang="en-US" dirty="0"/>
          </a:p>
        </p:txBody>
      </p:sp>
      <p:sp>
        <p:nvSpPr>
          <p:cNvPr id="3" name="Content Placeholder 2"/>
          <p:cNvSpPr>
            <a:spLocks noGrp="1"/>
          </p:cNvSpPr>
          <p:nvPr>
            <p:ph sz="quarter" idx="1"/>
          </p:nvPr>
        </p:nvSpPr>
        <p:spPr/>
        <p:txBody>
          <a:bodyPr>
            <a:normAutofit/>
          </a:bodyPr>
          <a:lstStyle/>
          <a:p>
            <a:r>
              <a:rPr lang="sr-Cyrl-CS" dirty="0" smtClean="0"/>
              <a:t>подједнако се вреднује сваки глас бирача, он верно одражава расположење бирачког тела и подједнако пружа могућност свим странкама да имају своје представнике у парламенту. </a:t>
            </a:r>
          </a:p>
          <a:p>
            <a:r>
              <a:rPr lang="sr-Cyrl-CS" dirty="0" smtClean="0"/>
              <a:t>омогућује представљање мањине, јер он спречава да велике странке гуше мање</a:t>
            </a:r>
          </a:p>
          <a:p>
            <a:r>
              <a:rPr lang="sr-Cyrl-CS" dirty="0" smtClean="0"/>
              <a:t>резултат у подели мандата у којем је изражена како воља већине тако и воља мањине, </a:t>
            </a:r>
            <a:endParaRPr lang="sr-Cyrl-RS" dirty="0" smtClean="0"/>
          </a:p>
          <a:p>
            <a:r>
              <a:rPr lang="sr-Cyrl-CS" dirty="0" smtClean="0"/>
              <a:t>изабрани представник може имати у виду опште интересе државе и народа.</a:t>
            </a:r>
            <a:endParaRPr lang="en-US" dirty="0" smtClean="0"/>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b="1" dirty="0" smtClean="0"/>
              <a:t>Предности</a:t>
            </a:r>
            <a:r>
              <a:rPr lang="sr-Cyrl-CS" dirty="0" smtClean="0"/>
              <a:t> - систем сразмерног представништва :</a:t>
            </a:r>
            <a:endParaRPr lang="en-US" dirty="0"/>
          </a:p>
        </p:txBody>
      </p:sp>
      <p:sp>
        <p:nvSpPr>
          <p:cNvPr id="3" name="Content Placeholder 2"/>
          <p:cNvSpPr>
            <a:spLocks noGrp="1"/>
          </p:cNvSpPr>
          <p:nvPr>
            <p:ph sz="quarter" idx="1"/>
          </p:nvPr>
        </p:nvSpPr>
        <p:spPr/>
        <p:txBody>
          <a:bodyPr>
            <a:normAutofit lnSpcReduction="10000"/>
          </a:bodyPr>
          <a:lstStyle/>
          <a:p>
            <a:r>
              <a:rPr lang="sr-Cyrl-CS" dirty="0" smtClean="0"/>
              <a:t>Уводећи у парламент представнике великог броја по-литичких странака, тај систем може довести до стварања лабавих коалиционих влада и до блокаде парламента.</a:t>
            </a:r>
          </a:p>
          <a:p>
            <a:r>
              <a:rPr lang="sr-Cyrl-CS" dirty="0" smtClean="0"/>
              <a:t>Такву већину сигурније обезбеђује већински систем.</a:t>
            </a:r>
          </a:p>
          <a:p>
            <a:r>
              <a:rPr lang="sr-Cyrl-CS" dirty="0" smtClean="0"/>
              <a:t>Тај систем фаворизује странке а не индивидуалног грађанина, што омогућује да се под окриљем страначке листе изабере кандидат који је недовољно познат бирачима, без ауторитета и угледа. </a:t>
            </a:r>
            <a:endParaRPr lang="en-US" dirty="0" smtClean="0"/>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800" dirty="0" smtClean="0"/>
              <a:t>Систем сразмерног представништва представља </a:t>
            </a:r>
            <a:r>
              <a:rPr lang="sr-Cyrl-CS" sz="2800" b="1" dirty="0" smtClean="0"/>
              <a:t>политичке странке</a:t>
            </a:r>
            <a:r>
              <a:rPr lang="sr-Cyrl-CS" sz="2800" dirty="0" smtClean="0"/>
              <a:t>, а не грађане!</a:t>
            </a:r>
            <a:endParaRPr lang="en-US" sz="2800" dirty="0"/>
          </a:p>
        </p:txBody>
      </p:sp>
      <p:sp>
        <p:nvSpPr>
          <p:cNvPr id="3" name="Content Placeholder 2"/>
          <p:cNvSpPr>
            <a:spLocks noGrp="1"/>
          </p:cNvSpPr>
          <p:nvPr>
            <p:ph sz="quarter" idx="1"/>
          </p:nvPr>
        </p:nvSpPr>
        <p:spPr/>
        <p:txBody>
          <a:bodyPr>
            <a:normAutofit fontScale="92500" lnSpcReduction="20000"/>
          </a:bodyPr>
          <a:lstStyle/>
          <a:p>
            <a:r>
              <a:rPr lang="sr-Cyrl-CS" dirty="0" smtClean="0"/>
              <a:t>израз, али и разлог бирократизације политичких странака и стварања страначке олигархије. </a:t>
            </a:r>
          </a:p>
          <a:p>
            <a:r>
              <a:rPr lang="sr-Cyrl-CS" dirty="0" smtClean="0"/>
              <a:t>кандидат се не мора непосредно пре избора представљати бирачима, јер за њега то чини странка, а резултат тога je јачање зависности посланика од странке, понајвише од страначке елите и од страначког лидера, што доводи до слабљења веза између посланика и бирача. </a:t>
            </a:r>
          </a:p>
          <a:p>
            <a:r>
              <a:rPr lang="sr-Cyrl-CS" dirty="0" smtClean="0"/>
              <a:t>Ово је систем сразмерног представништва облик je посредних избора. </a:t>
            </a:r>
          </a:p>
          <a:p>
            <a:r>
              <a:rPr lang="sr-Cyrl-CS" dirty="0" smtClean="0"/>
              <a:t>Бирачи бирају непосредно политичку странку, а ова затим бира посланике, што посебно важи за изборе са тзв. невезаним листама. </a:t>
            </a:r>
          </a:p>
          <a:p>
            <a:endParaRPr lang="en-US" dirty="0" smtClean="0"/>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800" dirty="0" smtClean="0"/>
              <a:t>Систем сразмерног представништва представља </a:t>
            </a:r>
            <a:r>
              <a:rPr lang="sr-Cyrl-CS" sz="2800" b="1" dirty="0" smtClean="0"/>
              <a:t>политичке странке</a:t>
            </a:r>
            <a:r>
              <a:rPr lang="sr-Cyrl-CS" sz="2800" dirty="0" smtClean="0"/>
              <a:t>, а не грађане!</a:t>
            </a:r>
            <a:endParaRPr lang="en-US" sz="2800" dirty="0"/>
          </a:p>
        </p:txBody>
      </p:sp>
      <p:sp>
        <p:nvSpPr>
          <p:cNvPr id="3" name="Content Placeholder 2"/>
          <p:cNvSpPr>
            <a:spLocks noGrp="1"/>
          </p:cNvSpPr>
          <p:nvPr>
            <p:ph sz="quarter" idx="1"/>
          </p:nvPr>
        </p:nvSpPr>
        <p:spPr/>
        <p:txBody>
          <a:bodyPr>
            <a:normAutofit lnSpcReduction="10000"/>
          </a:bodyPr>
          <a:lstStyle/>
          <a:p>
            <a:r>
              <a:rPr lang="sr-Cyrl-CS" dirty="0" smtClean="0"/>
              <a:t>Због те монополске позиције странака у политичком животу, систем сразмерног представништва сасвим онемогућује избор независних канди-дата - „устајалост" у политичком животу. </a:t>
            </a:r>
          </a:p>
          <a:p>
            <a:r>
              <a:rPr lang="sr-Cyrl-CS" dirty="0" smtClean="0"/>
              <a:t>овај систем je компликованији </a:t>
            </a:r>
          </a:p>
          <a:p>
            <a:r>
              <a:rPr lang="sr-Cyrl-CS" dirty="0" smtClean="0"/>
              <a:t>подстиче постојање и јачање радикалних и екстремних политичких странака. </a:t>
            </a:r>
          </a:p>
          <a:p>
            <a:r>
              <a:rPr lang="sr-Cyrl-CS" dirty="0" smtClean="0"/>
              <a:t> један од основних узрока кризе парламентаризма и политичке демократије, па чак и рата (у вајмарској Немачкој).</a:t>
            </a: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dirty="0" smtClean="0"/>
              <a:t>Систем сразмерног представништва или систем већине?</a:t>
            </a:r>
            <a:endParaRPr lang="en-US" dirty="0"/>
          </a:p>
        </p:txBody>
      </p:sp>
      <p:sp>
        <p:nvSpPr>
          <p:cNvPr id="3" name="Content Placeholder 2"/>
          <p:cNvSpPr>
            <a:spLocks noGrp="1"/>
          </p:cNvSpPr>
          <p:nvPr>
            <p:ph sz="quarter" idx="1"/>
          </p:nvPr>
        </p:nvSpPr>
        <p:spPr/>
        <p:txBody>
          <a:bodyPr>
            <a:normAutofit fontScale="92500" lnSpcReduction="10000"/>
          </a:bodyPr>
          <a:lstStyle/>
          <a:p>
            <a:r>
              <a:rPr lang="sr-Cyrl-CS" dirty="0" smtClean="0"/>
              <a:t>систем сразмерног представништва више одговара идеалу правде, док је систем већине погоднији за формирање парламентарне већине</a:t>
            </a:r>
            <a:r>
              <a:rPr lang="en-US" dirty="0" smtClean="0"/>
              <a:t>.</a:t>
            </a:r>
          </a:p>
          <a:p>
            <a:r>
              <a:rPr lang="sr-Cyrl-CS" dirty="0" smtClean="0"/>
              <a:t>Као компромис између два система јесте мешовити систем, који је комбинација система већине и система сразмерног представништва, заснован на двоструком гласању</a:t>
            </a:r>
            <a:r>
              <a:rPr lang="en-US" dirty="0" smtClean="0"/>
              <a:t> (</a:t>
            </a:r>
            <a:r>
              <a:rPr lang="sr-Cyrl-RS" dirty="0" smtClean="0"/>
              <a:t> Немачка</a:t>
            </a:r>
            <a:r>
              <a:rPr lang="en-US" dirty="0" smtClean="0"/>
              <a:t>).</a:t>
            </a:r>
            <a:r>
              <a:rPr lang="sr-Cyrl-CS" dirty="0" smtClean="0"/>
              <a:t> </a:t>
            </a:r>
          </a:p>
          <a:p>
            <a:r>
              <a:rPr lang="sr-Cyrl-CS" dirty="0" smtClean="0"/>
              <a:t>у Немачкој, која се у сврхе избора за доњи дом парламента дели на мале изборне јединице у којима се представници бирају релативном већином и на велике изборне јединице, у којима се представници бирају системом сразмерног представништва, а на основу метода изборног количника. </a:t>
            </a:r>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dirty="0" smtClean="0"/>
              <a:t>Систем сразмерног представништва или систем већине?</a:t>
            </a:r>
            <a:endParaRPr lang="en-US" dirty="0"/>
          </a:p>
        </p:txBody>
      </p:sp>
      <p:sp>
        <p:nvSpPr>
          <p:cNvPr id="3" name="Content Placeholder 2"/>
          <p:cNvSpPr>
            <a:spLocks noGrp="1"/>
          </p:cNvSpPr>
          <p:nvPr>
            <p:ph sz="quarter" idx="1"/>
          </p:nvPr>
        </p:nvSpPr>
        <p:spPr/>
        <p:txBody>
          <a:bodyPr>
            <a:normAutofit fontScale="92500" lnSpcReduction="20000"/>
          </a:bodyPr>
          <a:lstStyle/>
          <a:p>
            <a:r>
              <a:rPr lang="sr-Cyrl-CS" dirty="0" smtClean="0"/>
              <a:t>Бирачи гласају два пута узастопно на истим бирачким местима. После завршеног гласања, најпре се половина представника у доњем дому изабере сагласно резултатима избора у малим изборним јединицама применом система релативне већине, док се друга половина мандата расподељује између политичких странака применом метода сразмерног представништва у варијанти изборног количника, али уз узимање у обзир резултата које је странка постигла на изборима у свим малим изборним јединицама које се налазе у саставу велике изборне јединице. </a:t>
            </a:r>
            <a:endParaRPr lang="en-US" dirty="0" smtClean="0"/>
          </a:p>
          <a:p>
            <a:r>
              <a:rPr lang="sr-Cyrl-CS" dirty="0" smtClean="0"/>
              <a:t>Мешовит изборни систем примењен је на првим вишестраначким изборима у Руској федерацији 1993. за Државну думу.</a:t>
            </a:r>
            <a:endParaRPr lang="en-US" dirty="0" smtClean="0"/>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b="1" dirty="0" smtClean="0"/>
              <a:t>Однос представника и бирача</a:t>
            </a:r>
            <a:r>
              <a:rPr lang="sr-Cyrl-CS" dirty="0" smtClean="0"/>
              <a:t> </a:t>
            </a:r>
            <a:endParaRPr lang="en-US" dirty="0"/>
          </a:p>
        </p:txBody>
      </p:sp>
      <p:sp>
        <p:nvSpPr>
          <p:cNvPr id="3" name="Content Placeholder 2"/>
          <p:cNvSpPr>
            <a:spLocks noGrp="1"/>
          </p:cNvSpPr>
          <p:nvPr>
            <p:ph sz="quarter" idx="1"/>
          </p:nvPr>
        </p:nvSpPr>
        <p:spPr/>
        <p:txBody>
          <a:bodyPr>
            <a:normAutofit fontScale="85000" lnSpcReduction="10000"/>
          </a:bodyPr>
          <a:lstStyle/>
          <a:p>
            <a:r>
              <a:rPr lang="sr-Cyrl-CS" dirty="0" smtClean="0"/>
              <a:t>једно је од централних питања у теорији представништва. Два крајња схватања:</a:t>
            </a:r>
          </a:p>
          <a:p>
            <a:r>
              <a:rPr lang="sr-Cyrl-CS" dirty="0" smtClean="0"/>
              <a:t>1. представници су независни од бирача, према другом они су одговорни својим бирачима. Прво схватање саставни је део </a:t>
            </a:r>
            <a:r>
              <a:rPr lang="sr-Cyrl-CS" i="1" dirty="0" smtClean="0"/>
              <a:t>шворије о слободном или иредсшавничком мандашу</a:t>
            </a:r>
            <a:r>
              <a:rPr lang="sr-Cyrl-CS" dirty="0" smtClean="0"/>
              <a:t> и схватања о бирачком праву као функцији, док је друго из-раз </a:t>
            </a:r>
            <a:r>
              <a:rPr lang="sr-Cyrl-CS" i="1" dirty="0" smtClean="0"/>
              <a:t>шеорије о везаном или имиерашивном мандашу</a:t>
            </a:r>
            <a:r>
              <a:rPr lang="sr-Cyrl-CS" dirty="0" smtClean="0"/>
              <a:t> и би-рачког права као индивидуалног права грађана.</a:t>
            </a:r>
            <a:endParaRPr lang="en-US" dirty="0" smtClean="0"/>
          </a:p>
          <a:p>
            <a:r>
              <a:rPr lang="sr-Cyrl-CS" dirty="0" smtClean="0"/>
              <a:t>Према </a:t>
            </a:r>
            <a:r>
              <a:rPr lang="sr-Cyrl-CS" i="1" dirty="0" smtClean="0"/>
              <a:t>ирвој шеорији,</a:t>
            </a:r>
            <a:r>
              <a:rPr lang="sr-Cyrl-CS" dirty="0" smtClean="0"/>
              <a:t> представници бирача добијају избором пуномоћство од целог народа, а не од бирача своје изборне јединице. Улога бирача исцрпљује се у моменту гласања, после којег је изабрани представник слободан све до истека свог представничког мандата. </a:t>
            </a:r>
            <a:endParaRPr lang="en-US" dirty="0" smtClean="0"/>
          </a:p>
          <a:p>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Однос представника и бирача </a:t>
            </a:r>
            <a:endParaRPr lang="en-US" dirty="0"/>
          </a:p>
        </p:txBody>
      </p:sp>
      <p:sp>
        <p:nvSpPr>
          <p:cNvPr id="3" name="Content Placeholder 2"/>
          <p:cNvSpPr>
            <a:spLocks noGrp="1"/>
          </p:cNvSpPr>
          <p:nvPr>
            <p:ph sz="quarter" idx="1"/>
          </p:nvPr>
        </p:nvSpPr>
        <p:spPr/>
        <p:txBody>
          <a:bodyPr>
            <a:normAutofit fontScale="77500" lnSpcReduction="20000"/>
          </a:bodyPr>
          <a:lstStyle/>
          <a:p>
            <a:r>
              <a:rPr lang="sr-Cyrl-CS" dirty="0" smtClean="0"/>
              <a:t>Према </a:t>
            </a:r>
            <a:r>
              <a:rPr lang="sr-Cyrl-CS" i="1" dirty="0" smtClean="0"/>
              <a:t>другој шеорији,</a:t>
            </a:r>
            <a:r>
              <a:rPr lang="sr-Cyrl-CS" dirty="0" smtClean="0"/>
              <a:t> бирачи нису избором представника на њих пренели врховну власт. Они су и даље титула-ри суверености, па зато у свако доба могу опозвати пред-ставника који се не придржава изборног програма или чијим радом нису задовољни</a:t>
            </a:r>
            <a:endParaRPr lang="en-US" dirty="0" smtClean="0"/>
          </a:p>
          <a:p>
            <a:r>
              <a:rPr lang="sr-Cyrl-CS" dirty="0" smtClean="0"/>
              <a:t>Императивни мандат, у смислу правне везаности пред-ставника за вољу њихових бирача, примењивао се најпре у феудалном друштву, у институцији сталешке скупштине, када је имао карактер грађанскоправног односа. </a:t>
            </a:r>
          </a:p>
          <a:p>
            <a:r>
              <a:rPr lang="sr-Cyrl-CS" dirty="0" smtClean="0"/>
              <a:t>Императивни мандат карактеришу три основна обележја:</a:t>
            </a:r>
            <a:endParaRPr lang="en-US" dirty="0" smtClean="0"/>
          </a:p>
          <a:p>
            <a:r>
              <a:rPr lang="sr-Cyrl-CS" dirty="0" smtClean="0"/>
              <a:t>(1) право бирача да дају упутства својим представници-ма, (2) обавеза представника да својим бирачима подносе извештаје о своме раду и, (3) право бирача да опозову своје представнике и пре истека рока на који су изабрани. </a:t>
            </a:r>
          </a:p>
          <a:p>
            <a:r>
              <a:rPr lang="sr-Cyrl-CS" dirty="0" smtClean="0"/>
              <a:t>Данас поједини устави изричито забрањују сваки императивни мандат (Швајцарска, Италија, Француска). </a:t>
            </a:r>
            <a:endParaRPr lang="en-US" dirty="0" smtClean="0"/>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Слободни мандат</a:t>
            </a:r>
            <a:endParaRPr lang="en-US" dirty="0"/>
          </a:p>
        </p:txBody>
      </p:sp>
      <p:sp>
        <p:nvSpPr>
          <p:cNvPr id="3" name="Content Placeholder 2"/>
          <p:cNvSpPr>
            <a:spLocks noGrp="1"/>
          </p:cNvSpPr>
          <p:nvPr>
            <p:ph sz="quarter" idx="1"/>
          </p:nvPr>
        </p:nvSpPr>
        <p:spPr/>
        <p:txBody>
          <a:bodyPr>
            <a:normAutofit fontScale="85000" lnSpcReduction="20000"/>
          </a:bodyPr>
          <a:lstStyle/>
          <a:p>
            <a:r>
              <a:rPr lang="sr-Cyrl-CS" dirty="0" smtClean="0"/>
              <a:t>настао је после императивног мандата у току прошлог и овог века у земљама у којима је увођен вишестраначки парламентарни систем. </a:t>
            </a:r>
          </a:p>
          <a:p>
            <a:r>
              <a:rPr lang="sr-Cyrl-CS" dirty="0" smtClean="0"/>
              <a:t>представници у представничком телу представљају недељиву нацију, а не појединачне бираче, који их избором само уводе у њихову функцију. </a:t>
            </a:r>
          </a:p>
          <a:p>
            <a:r>
              <a:rPr lang="sr-Cyrl-CS" dirty="0" smtClean="0"/>
              <a:t>Та функција утврђена је уставом и законима и њено вршење је независно од воље бирача. </a:t>
            </a:r>
          </a:p>
          <a:p>
            <a:r>
              <a:rPr lang="sr-Cyrl-CS" dirty="0" smtClean="0"/>
              <a:t> појавом политичких странака, представници су у том систему постали везани политичким програмом своје странке која их је као своје кандидате предложила за избор бирачком телу. </a:t>
            </a:r>
          </a:p>
          <a:p>
            <a:r>
              <a:rPr lang="sr-Cyrl-CS" dirty="0" smtClean="0"/>
              <a:t> између бирача и представника не постоји правна него политичка веза. </a:t>
            </a:r>
            <a:endParaRPr lang="en-US" dirty="0" smtClean="0"/>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Cyrl-CS" sz="2800" b="1" dirty="0" smtClean="0"/>
              <a:t>Престанак мандата, поновни избори и попуњавање упражњених представничких места</a:t>
            </a:r>
            <a:r>
              <a:rPr lang="sr-Cyrl-CS" sz="2800" dirty="0" smtClean="0"/>
              <a:t> </a:t>
            </a:r>
            <a:endParaRPr lang="en-US" sz="2800" dirty="0"/>
          </a:p>
        </p:txBody>
      </p:sp>
      <p:sp>
        <p:nvSpPr>
          <p:cNvPr id="3" name="Content Placeholder 2"/>
          <p:cNvSpPr>
            <a:spLocks noGrp="1"/>
          </p:cNvSpPr>
          <p:nvPr>
            <p:ph sz="quarter" idx="1"/>
          </p:nvPr>
        </p:nvSpPr>
        <p:spPr/>
        <p:txBody>
          <a:bodyPr>
            <a:normAutofit/>
          </a:bodyPr>
          <a:lstStyle/>
          <a:p>
            <a:r>
              <a:rPr lang="sr-Cyrl-CS" dirty="0" smtClean="0"/>
              <a:t>Како се у представничком систему улога бирача исцрпљује у моменту њиховог гласања, тј. избора њихових представника, то значи да не постоји институција опозива представника од стране бирача. </a:t>
            </a:r>
          </a:p>
          <a:p>
            <a:r>
              <a:rPr lang="sr-Cyrl-CS" dirty="0" smtClean="0"/>
              <a:t>Међутим, пошто се током трајања представничког мандата могу појавити околности које за собом повлаче </a:t>
            </a:r>
            <a:r>
              <a:rPr lang="sr-Cyrl-CS" i="1" dirty="0" smtClean="0"/>
              <a:t>иресшанак иредсгиавничког мандаша,</a:t>
            </a:r>
            <a:r>
              <a:rPr lang="sr-Cyrl-CS" dirty="0" smtClean="0"/>
              <a:t> ти се случајеви, као законски основи - разлози престанка представничког мандата.</a:t>
            </a:r>
          </a:p>
          <a:p>
            <a:endParaRPr lang="sr-Cyrl-CS" dirty="0" smtClean="0"/>
          </a:p>
          <a:p>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i="1" dirty="0" smtClean="0"/>
              <a:t>Ограничено бирачко ираво</a:t>
            </a:r>
            <a:endParaRPr lang="en-US" dirty="0"/>
          </a:p>
        </p:txBody>
      </p:sp>
      <p:sp>
        <p:nvSpPr>
          <p:cNvPr id="3" name="Content Placeholder 2"/>
          <p:cNvSpPr>
            <a:spLocks noGrp="1"/>
          </p:cNvSpPr>
          <p:nvPr>
            <p:ph sz="quarter" idx="1"/>
          </p:nvPr>
        </p:nvSpPr>
        <p:spPr/>
        <p:txBody>
          <a:bodyPr>
            <a:noAutofit/>
          </a:bodyPr>
          <a:lstStyle/>
          <a:p>
            <a:r>
              <a:rPr lang="sr-Cyrl-CS" sz="2000" dirty="0" smtClean="0"/>
              <a:t>када се из његовог уживања искључују читаве категорије грађана, који су  иначе пословно способни. </a:t>
            </a:r>
            <a:endParaRPr lang="sr-Latn-RS" sz="2000" dirty="0" smtClean="0"/>
          </a:p>
          <a:p>
            <a:r>
              <a:rPr lang="sr-Latn-RS" sz="2000" b="1" dirty="0" smtClean="0"/>
              <a:t>O</a:t>
            </a:r>
            <a:r>
              <a:rPr lang="sr-Cyrl-CS" sz="2000" b="1" dirty="0" smtClean="0"/>
              <a:t>снови искључења </a:t>
            </a:r>
            <a:r>
              <a:rPr lang="sr-Cyrl-CS" sz="2000" dirty="0" smtClean="0"/>
              <a:t>од уживања </a:t>
            </a:r>
            <a:r>
              <a:rPr lang="sr-Latn-RS" sz="2000" dirty="0" smtClean="0"/>
              <a:t>(</a:t>
            </a:r>
            <a:r>
              <a:rPr lang="sr-Cyrl-CS" sz="2000" dirty="0" smtClean="0"/>
              <a:t>ограничења</a:t>
            </a:r>
            <a:r>
              <a:rPr lang="sr-Latn-RS" sz="2000" dirty="0" smtClean="0"/>
              <a:t>) </a:t>
            </a:r>
            <a:r>
              <a:rPr lang="sr-Cyrl-CS" sz="2000" dirty="0" smtClean="0"/>
              <a:t>бирачког права</a:t>
            </a:r>
            <a:r>
              <a:rPr lang="sr-Latn-RS" sz="2000" dirty="0" smtClean="0"/>
              <a:t>:</a:t>
            </a:r>
          </a:p>
          <a:p>
            <a:r>
              <a:rPr lang="sr-Cyrl-CS" sz="2000" dirty="0" smtClean="0"/>
              <a:t>поседовање додатних квалификација, чиме су искључени сви они грађани који те квалификације немају</a:t>
            </a:r>
            <a:r>
              <a:rPr lang="sr-Latn-RS" sz="2000" dirty="0" smtClean="0"/>
              <a:t>, </a:t>
            </a:r>
            <a:r>
              <a:rPr lang="sr-Cyrl-CS" sz="2000" dirty="0" smtClean="0"/>
              <a:t>плаћање непосредног пореза у одређеном износу (имовински цензус), порекло, односно боју коже (цензус по пореклу), дужин</a:t>
            </a:r>
            <a:r>
              <a:rPr lang="sr-Latn-RS" sz="2000" dirty="0" smtClean="0"/>
              <a:t>a</a:t>
            </a:r>
            <a:r>
              <a:rPr lang="sr-Cyrl-CS" sz="2000" dirty="0" smtClean="0"/>
              <a:t> боравка у држави, односно у изборној јединици (цензус настањености, резиденцијални цензус), пол (цензус по полу), одређен степен школовања (цензус образованости), године старости, односно високу старосну границу бирача која је изнад година са којима се стиче пунолетство (старосни цензус). </a:t>
            </a:r>
            <a:endParaRPr lang="sr-Latn-RS" sz="2000" dirty="0" smtClean="0"/>
          </a:p>
          <a:p>
            <a:endParaRPr lang="en-US" sz="200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Cyrl-CS" sz="3600" b="1" dirty="0" smtClean="0"/>
              <a:t>Престанак мандата</a:t>
            </a:r>
            <a:endParaRPr lang="en-US" sz="3600" dirty="0"/>
          </a:p>
        </p:txBody>
      </p:sp>
      <p:sp>
        <p:nvSpPr>
          <p:cNvPr id="3" name="Content Placeholder 2"/>
          <p:cNvSpPr>
            <a:spLocks noGrp="1"/>
          </p:cNvSpPr>
          <p:nvPr>
            <p:ph sz="quarter" idx="1"/>
          </p:nvPr>
        </p:nvSpPr>
        <p:spPr/>
        <p:txBody>
          <a:bodyPr>
            <a:normAutofit fontScale="85000" lnSpcReduction="20000"/>
          </a:bodyPr>
          <a:lstStyle/>
          <a:p>
            <a:endParaRPr lang="sr-Cyrl-CS" dirty="0" smtClean="0"/>
          </a:p>
          <a:p>
            <a:r>
              <a:rPr lang="sr-Cyrl-CS" b="1" dirty="0" smtClean="0"/>
              <a:t>Друга група разлога </a:t>
            </a:r>
            <a:r>
              <a:rPr lang="sr-Cyrl-CS" dirty="0" smtClean="0"/>
              <a:t>престанка представничког мандата везана је за правне или политичке одлуке које утичу на његов статус народног представника: распуштање скупштине чији је посланик; кад је посланик правноснажном судском одлуком осуђен на казну затвора безусловно у трајању од најмање шест месеци; кад посланик преузме посао или функцију који су, према одговарајућем изборном закону неспојиви са функцијом посланика.</a:t>
            </a:r>
            <a:endParaRPr lang="en-US" dirty="0" smtClean="0"/>
          </a:p>
          <a:p>
            <a:r>
              <a:rPr lang="sr-Cyrl-CS" b="1" dirty="0" smtClean="0"/>
              <a:t>Трећа група разлога </a:t>
            </a:r>
            <a:r>
              <a:rPr lang="sr-Cyrl-CS" dirty="0" smtClean="0"/>
              <a:t>престанка представничког мандата је строго личне природе и ти се разлози подразумевају по природи ствари. </a:t>
            </a:r>
          </a:p>
          <a:p>
            <a:r>
              <a:rPr lang="sr-Cyrl-CS" dirty="0" smtClean="0"/>
              <a:t>Реч је о престанку представничког мандата подношењем оставке и у случају наступања смрти посланика. </a:t>
            </a:r>
            <a:endParaRPr lang="en-US" dirty="0" smtClean="0"/>
          </a:p>
          <a:p>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b="1" dirty="0" smtClean="0"/>
              <a:t>Престанак мандата</a:t>
            </a:r>
            <a:endParaRPr lang="en-US" dirty="0"/>
          </a:p>
        </p:txBody>
      </p:sp>
      <p:sp>
        <p:nvSpPr>
          <p:cNvPr id="3" name="Content Placeholder 2"/>
          <p:cNvSpPr>
            <a:spLocks noGrp="1"/>
          </p:cNvSpPr>
          <p:nvPr>
            <p:ph sz="quarter" idx="1"/>
          </p:nvPr>
        </p:nvSpPr>
        <p:spPr/>
        <p:txBody>
          <a:bodyPr>
            <a:normAutofit fontScale="92500"/>
          </a:bodyPr>
          <a:lstStyle/>
          <a:p>
            <a:r>
              <a:rPr lang="sr-Cyrl-CS" b="1" dirty="0" smtClean="0"/>
              <a:t>Четврта и последња група</a:t>
            </a:r>
            <a:r>
              <a:rPr lang="sr-Cyrl-CS" dirty="0" smtClean="0"/>
              <a:t> разлога везана је за припадање представника политичким странкама и последица је примене система сразмерног представништва код расподе-ле представничких мандата.</a:t>
            </a:r>
          </a:p>
          <a:p>
            <a:r>
              <a:rPr lang="sr-Cyrl-CS" dirty="0" smtClean="0"/>
              <a:t>Ако престане веза између представника и политичке странке посредством чије изборне листе представник је добио представнички мандат на парламентарним изборима, као и уколико за време трајања тог мандата политичка странка престане да постоји, тиме престаје да постоји и мандат народном представнику. </a:t>
            </a:r>
            <a:endParaRPr lang="en-US" dirty="0" smtClean="0"/>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Престанак мандата - Србија</a:t>
            </a:r>
            <a:endParaRPr lang="en-US" dirty="0"/>
          </a:p>
        </p:txBody>
      </p:sp>
      <p:sp>
        <p:nvSpPr>
          <p:cNvPr id="3" name="Content Placeholder 2"/>
          <p:cNvSpPr>
            <a:spLocks noGrp="1"/>
          </p:cNvSpPr>
          <p:nvPr>
            <p:ph sz="quarter" idx="1"/>
          </p:nvPr>
        </p:nvSpPr>
        <p:spPr/>
        <p:txBody>
          <a:bodyPr>
            <a:normAutofit fontScale="92500" lnSpcReduction="10000"/>
          </a:bodyPr>
          <a:lstStyle/>
          <a:p>
            <a:r>
              <a:rPr lang="sr-Cyrl-CS" dirty="0" smtClean="0"/>
              <a:t>Према важећем изборном закону Србије, народном посланику престаје мандат „ако иступи из политичке странке на чијој је изборној листи изабран за посланика“.</a:t>
            </a:r>
          </a:p>
          <a:p>
            <a:r>
              <a:rPr lang="sr-Cyrl-CS" i="1" dirty="0" smtClean="0"/>
              <a:t>Поновни избори</a:t>
            </a:r>
            <a:r>
              <a:rPr lang="sr-Cyrl-CS" dirty="0" smtClean="0"/>
              <a:t> су избори који се спроводе кад изборна комисија поништи изборе због неправилности до којих је дошло у спровођењу избора.</a:t>
            </a:r>
          </a:p>
          <a:p>
            <a:r>
              <a:rPr lang="sr-Cyrl-CS" dirty="0" smtClean="0"/>
              <a:t>Случајеви поновних избора пред-виђени су изборним законом. Ако изборна комисија поништи изборе на поједином бирачком месту, гласање се понавља само на том бирачком месту. </a:t>
            </a:r>
          </a:p>
          <a:p>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Престанак мандата - Србија</a:t>
            </a:r>
            <a:endParaRPr lang="en-US" dirty="0"/>
          </a:p>
        </p:txBody>
      </p:sp>
      <p:sp>
        <p:nvSpPr>
          <p:cNvPr id="3" name="Content Placeholder 2"/>
          <p:cNvSpPr>
            <a:spLocks noGrp="1"/>
          </p:cNvSpPr>
          <p:nvPr>
            <p:ph sz="quarter" idx="1"/>
          </p:nvPr>
        </p:nvSpPr>
        <p:spPr/>
        <p:txBody>
          <a:bodyPr>
            <a:normAutofit fontScale="92500" lnSpcReduction="20000"/>
          </a:bodyPr>
          <a:lstStyle/>
          <a:p>
            <a:r>
              <a:rPr lang="sr-Cyrl-CS" dirty="0" smtClean="0"/>
              <a:t>Њих расписује изборна комисија која је поништила изборе. Према изборном закону Србије, поновни избори спроводе се најдоцније 15 дана од дана поништења избора у изборној јединици, односно седам дана од дана поништења избора на бирачком месту. </a:t>
            </a:r>
          </a:p>
          <a:p>
            <a:r>
              <a:rPr lang="sr-Cyrl-CS" dirty="0" smtClean="0"/>
              <a:t>Поновни избори спроводе се по збирним изборним листама које су утврђене за изборе који су поништени, осим кад су избори поништени због неправилности у утврђивању збирних изборних листа.</a:t>
            </a:r>
            <a:endParaRPr lang="en-US" dirty="0" smtClean="0"/>
          </a:p>
          <a:p>
            <a:r>
              <a:rPr lang="sr-Cyrl-CS" dirty="0" smtClean="0"/>
              <a:t>Престанак мандата народних представника пре истека времена на које су изабрани повлачи за собом непотпун састав парламента. </a:t>
            </a:r>
            <a:endParaRPr lang="en-US" dirty="0" smtClean="0"/>
          </a:p>
          <a:p>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Престанак мандата - Србија</a:t>
            </a:r>
            <a:endParaRPr lang="en-US" dirty="0"/>
          </a:p>
        </p:txBody>
      </p:sp>
      <p:sp>
        <p:nvSpPr>
          <p:cNvPr id="3" name="Content Placeholder 2"/>
          <p:cNvSpPr>
            <a:spLocks noGrp="1"/>
          </p:cNvSpPr>
          <p:nvPr>
            <p:ph sz="quarter" idx="1"/>
          </p:nvPr>
        </p:nvSpPr>
        <p:spPr/>
        <p:txBody>
          <a:bodyPr>
            <a:normAutofit fontScale="85000" lnSpcReduction="10000"/>
          </a:bodyPr>
          <a:lstStyle/>
          <a:p>
            <a:endParaRPr lang="sr-Cyrl-CS" dirty="0" smtClean="0"/>
          </a:p>
          <a:p>
            <a:r>
              <a:rPr lang="sr-Cyrl-CS" dirty="0" smtClean="0"/>
              <a:t> Кад представнику који је изабран по већинском систему престане мандат, тада се расписују </a:t>
            </a:r>
            <a:r>
              <a:rPr lang="sr-Cyrl-CS" i="1" dirty="0" smtClean="0"/>
              <a:t>доиунски избори</a:t>
            </a:r>
            <a:r>
              <a:rPr lang="sr-Cyrl-CS" dirty="0" smtClean="0"/>
              <a:t> по већинском систему, који се врше на начин и по поступку предвиђеним за редовне изборе. </a:t>
            </a:r>
          </a:p>
          <a:p>
            <a:r>
              <a:rPr lang="sr-Cyrl-CS" dirty="0" smtClean="0"/>
              <a:t>Кад представнику изабраном по систему сразмерног представништва престане мандат пре истека времена на које је изабран, мандат припада предлагачу са чије је изборне листе изабран посланик коме је престао мандат и тај мандат додељује се кандидату на изборној листи.</a:t>
            </a:r>
          </a:p>
          <a:p>
            <a:r>
              <a:rPr lang="sr-Cyrl-CS" dirty="0" smtClean="0"/>
              <a:t>Уколико на изборној листи са које је посланик био изабран нема кандидата за које предлагач није добио мандат, мандат припада предлагачу који има следећи највећи количник, а за њега није добио мандат. </a:t>
            </a:r>
          </a:p>
          <a:p>
            <a:endParaRPr lang="en-US" dirty="0" smtClean="0"/>
          </a:p>
          <a:p>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Престанак мандата - Србија</a:t>
            </a:r>
            <a:endParaRPr lang="en-US" dirty="0"/>
          </a:p>
        </p:txBody>
      </p:sp>
      <p:sp>
        <p:nvSpPr>
          <p:cNvPr id="3" name="Content Placeholder 2"/>
          <p:cNvSpPr>
            <a:spLocks noGrp="1"/>
          </p:cNvSpPr>
          <p:nvPr>
            <p:ph sz="quarter" idx="1"/>
          </p:nvPr>
        </p:nvSpPr>
        <p:spPr/>
        <p:txBody>
          <a:bodyPr>
            <a:normAutofit lnSpcReduction="10000"/>
          </a:bodyPr>
          <a:lstStyle/>
          <a:p>
            <a:r>
              <a:rPr lang="sr-Cyrl-CS" dirty="0" smtClean="0"/>
              <a:t>Мандат новог посланика траје до истека мандата посланика којем је престао мандат. </a:t>
            </a:r>
          </a:p>
          <a:p>
            <a:r>
              <a:rPr lang="sr-Cyrl-CS" dirty="0" smtClean="0"/>
              <a:t>Од кандидата за новог посланика се пре потврђивања мандата прибавља писмена сагласност да прихвата мандат.</a:t>
            </a:r>
          </a:p>
          <a:p>
            <a:r>
              <a:rPr lang="sr-Cyrl-CS" dirty="0" smtClean="0"/>
              <a:t>превремени избори могући само у случају распуштања Народне скупштине, пошто не постоји уставна могућност самораспуштања НС, тј. доношења одлуке од стране саме скупштине о скраћивању мандата, односно о престанку мандата посланицима пре истека времена на које су изабрани.</a:t>
            </a: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i="1" dirty="0" smtClean="0"/>
              <a:t>Ограничено бирачко ираво</a:t>
            </a:r>
            <a:endParaRPr lang="en-US" dirty="0"/>
          </a:p>
        </p:txBody>
      </p:sp>
      <p:sp>
        <p:nvSpPr>
          <p:cNvPr id="3" name="Content Placeholder 2"/>
          <p:cNvSpPr>
            <a:spLocks noGrp="1"/>
          </p:cNvSpPr>
          <p:nvPr>
            <p:ph sz="quarter" idx="1"/>
          </p:nvPr>
        </p:nvSpPr>
        <p:spPr/>
        <p:txBody>
          <a:bodyPr>
            <a:normAutofit fontScale="92500" lnSpcReduction="10000"/>
          </a:bodyPr>
          <a:lstStyle/>
          <a:p>
            <a:r>
              <a:rPr lang="sr-Cyrl-CS" dirty="0" smtClean="0"/>
              <a:t>Има случајева да се читаве професије искључују од уживања бирачког права</a:t>
            </a:r>
            <a:r>
              <a:rPr lang="sr-Latn-RS" dirty="0" smtClean="0"/>
              <a:t>: </a:t>
            </a:r>
            <a:r>
              <a:rPr lang="sr-Cyrl-CS" dirty="0" smtClean="0"/>
              <a:t>слуге, чиновници (државни службеници) или војна лица</a:t>
            </a:r>
            <a:r>
              <a:rPr lang="sr-Latn-RS" dirty="0" smtClean="0"/>
              <a:t> - </a:t>
            </a:r>
            <a:r>
              <a:rPr lang="sr-Cyrl-CS" dirty="0" smtClean="0"/>
              <a:t>ради спречавања увлачења политике у војску.</a:t>
            </a:r>
            <a:r>
              <a:rPr lang="en-US" dirty="0" smtClean="0"/>
              <a:t> </a:t>
            </a:r>
            <a:endParaRPr lang="sr-Latn-RS" dirty="0" smtClean="0"/>
          </a:p>
          <a:p>
            <a:r>
              <a:rPr lang="sr-Cyrl-CS" dirty="0" smtClean="0"/>
              <a:t>Данас је у готово свим државама у свету бирачко право опште</a:t>
            </a:r>
            <a:r>
              <a:rPr lang="sr-Latn-RS" dirty="0" smtClean="0"/>
              <a:t> - </a:t>
            </a:r>
            <a:r>
              <a:rPr lang="sr-Cyrl-CS" dirty="0" smtClean="0"/>
              <a:t> уживају</a:t>
            </a:r>
            <a:r>
              <a:rPr lang="sr-Latn-RS" dirty="0" smtClean="0"/>
              <a:t> </a:t>
            </a:r>
            <a:r>
              <a:rPr lang="sr-Cyrl-RS" dirty="0" smtClean="0"/>
              <a:t>га </a:t>
            </a:r>
            <a:r>
              <a:rPr lang="sr-Cyrl-CS" dirty="0" smtClean="0"/>
              <a:t>сви пунолетни грађани који поседују пословну способност и нису одлуком суда због извршеног кривичног дела привремено лишени његовог уживања. </a:t>
            </a:r>
          </a:p>
          <a:p>
            <a:r>
              <a:rPr lang="sr-Cyrl-CS" dirty="0" smtClean="0"/>
              <a:t>Како се у већини савремених држава пунолетство стиче с навршених 18 или 21 годином, то cy истовремено и године са којима се у савременим државама стиче бирачко право.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i="1" dirty="0" smtClean="0"/>
              <a:t>Једнако и неједнако бирачко ираво</a:t>
            </a:r>
            <a:endParaRPr lang="en-US" dirty="0"/>
          </a:p>
        </p:txBody>
      </p:sp>
      <p:sp>
        <p:nvSpPr>
          <p:cNvPr id="3" name="Content Placeholder 2"/>
          <p:cNvSpPr>
            <a:spLocks noGrp="1"/>
          </p:cNvSpPr>
          <p:nvPr>
            <p:ph sz="quarter" idx="1"/>
          </p:nvPr>
        </p:nvSpPr>
        <p:spPr/>
        <p:txBody>
          <a:bodyPr>
            <a:normAutofit fontScale="77500" lnSpcReduction="20000"/>
          </a:bodyPr>
          <a:lstStyle/>
          <a:p>
            <a:r>
              <a:rPr lang="sr-Cyrl-CS" dirty="0" smtClean="0"/>
              <a:t>Услов да бирачко право буде демократски одређено није само да оно буде опште него и да буде </a:t>
            </a:r>
            <a:r>
              <a:rPr lang="sr-Cyrl-CS" b="1" dirty="0" smtClean="0"/>
              <a:t>једнако</a:t>
            </a:r>
            <a:r>
              <a:rPr lang="sr-Cyrl-CS" dirty="0" smtClean="0"/>
              <a:t>, тј. да се оно ужива и врши према начелу „један човек, један глас". </a:t>
            </a:r>
          </a:p>
          <a:p>
            <a:r>
              <a:rPr lang="sr-Cyrl-CS" b="1" i="1" dirty="0" smtClean="0"/>
              <a:t>Неједнако</a:t>
            </a:r>
            <a:r>
              <a:rPr lang="sr-Cyrl-CS" i="1" dirty="0" smtClean="0"/>
              <a:t> бирачко ираво </a:t>
            </a:r>
            <a:r>
              <a:rPr lang="sr-Cyrl-CS" dirty="0" smtClean="0"/>
              <a:t>постоји када поједине категорије грађана располажу већим бројем гласова од осталих грађана. Облици неједнаког пра-ва гласа били су:</a:t>
            </a:r>
            <a:endParaRPr lang="sr-Cyrl-CS" i="1" dirty="0" smtClean="0"/>
          </a:p>
          <a:p>
            <a:r>
              <a:rPr lang="sr-Cyrl-CS" b="1" dirty="0" smtClean="0"/>
              <a:t>Плурални вотум</a:t>
            </a:r>
            <a:r>
              <a:rPr lang="sr-Cyrl-RS" b="1" dirty="0" smtClean="0"/>
              <a:t>: </a:t>
            </a:r>
            <a:r>
              <a:rPr lang="sr-Cyrl-CS" dirty="0" smtClean="0"/>
              <a:t>поједине категорије бирача су формиране на основу имућности или степена образовања имале два или више гласова, за разлику од осталих бирача који су имали само један глас. (у Белгији од 1893. до 1919). </a:t>
            </a:r>
          </a:p>
          <a:p>
            <a:r>
              <a:rPr lang="sr-Cyrl-CS" b="1" dirty="0" smtClean="0"/>
              <a:t>Многоструки (умножени) вотум</a:t>
            </a:r>
            <a:r>
              <a:rPr lang="en-US" b="1" dirty="0" smtClean="0"/>
              <a:t> </a:t>
            </a:r>
            <a:r>
              <a:rPr lang="sr-Cyrl-CS" dirty="0" smtClean="0"/>
              <a:t>сви бирачи су формално имали један глас, али су поједине категорије бирача могле на истим изборима гласати у више изборних јединица. (у Великој Британи-ји до 1948). </a:t>
            </a:r>
          </a:p>
          <a:p>
            <a:r>
              <a:rPr lang="sr-Cyrl-CS" b="1" dirty="0" smtClean="0"/>
              <a:t>Породични вошум</a:t>
            </a:r>
            <a:r>
              <a:rPr lang="en-US" dirty="0" smtClean="0"/>
              <a:t>, no</a:t>
            </a:r>
            <a:r>
              <a:rPr lang="sr-Cyrl-CS" dirty="0" smtClean="0"/>
              <a:t> којем шеф породице има број гласова сразмеран величини породице.</a:t>
            </a:r>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dirty="0" smtClean="0"/>
              <a:t>Прикривена или фактичка неједнакост</a:t>
            </a:r>
            <a:r>
              <a:rPr lang="en-US" dirty="0" smtClean="0"/>
              <a:t> </a:t>
            </a:r>
            <a:r>
              <a:rPr lang="sr-Cyrl-CS" dirty="0" smtClean="0"/>
              <a:t>бирачког права</a:t>
            </a:r>
            <a:endParaRPr lang="en-US" dirty="0"/>
          </a:p>
        </p:txBody>
      </p:sp>
      <p:sp>
        <p:nvSpPr>
          <p:cNvPr id="3" name="Content Placeholder 2"/>
          <p:cNvSpPr>
            <a:spLocks noGrp="1"/>
          </p:cNvSpPr>
          <p:nvPr>
            <p:ph sz="quarter" idx="1"/>
          </p:nvPr>
        </p:nvSpPr>
        <p:spPr/>
        <p:txBody>
          <a:bodyPr>
            <a:normAutofit fontScale="85000" lnSpcReduction="20000"/>
          </a:bodyPr>
          <a:lstStyle/>
          <a:p>
            <a:r>
              <a:rPr lang="sr-Cyrl-CS" dirty="0" smtClean="0"/>
              <a:t>Поред ове изричите неједнакости бирачког права постоји и тзв. </a:t>
            </a:r>
            <a:r>
              <a:rPr lang="sr-Cyrl-CS" i="1" dirty="0" smtClean="0"/>
              <a:t>ирикривена или факшичка неједнакосш</a:t>
            </a:r>
            <a:r>
              <a:rPr lang="en-US" dirty="0" smtClean="0"/>
              <a:t> </a:t>
            </a:r>
            <a:r>
              <a:rPr lang="sr-Cyrl-CS" dirty="0" smtClean="0"/>
              <a:t>бирачког права, до које се долази посредно, упркос томе што, правно посматрано, сви бирачи имају једнако бирачко право.</a:t>
            </a:r>
            <a:r>
              <a:rPr lang="en-US" dirty="0" smtClean="0"/>
              <a:t> </a:t>
            </a:r>
            <a:endParaRPr lang="sr-Cyrl-RS" dirty="0" smtClean="0"/>
          </a:p>
          <a:p>
            <a:r>
              <a:rPr lang="sr-Cyrl-RS" dirty="0" smtClean="0"/>
              <a:t>Нпр. </a:t>
            </a:r>
            <a:r>
              <a:rPr lang="sr-Cyrl-CS" dirty="0" smtClean="0"/>
              <a:t>кад изборне јединице са различитим бројем бирача бирају једнак број представника, као и кад изборне јединице са истим бројем бирача бирају различит број представника. (установљавала се у корист руралних изборних јединица - </a:t>
            </a:r>
            <a:r>
              <a:rPr lang="sr-Cyrl-CS" b="1" dirty="0" smtClean="0"/>
              <a:t>неједнакост представљања</a:t>
            </a:r>
            <a:r>
              <a:rPr lang="sr-Cyrl-CS" dirty="0" smtClean="0"/>
              <a:t>).</a:t>
            </a:r>
          </a:p>
          <a:p>
            <a:r>
              <a:rPr lang="sr-Cyrl-CS" dirty="0" smtClean="0"/>
              <a:t>Суптилнији облик неједнакости је кројење изборних јединица, које има за циљ фаворизовање одређених политичких тенденција, тј. одређеног политичког опредељења бирача. Реч је о </a:t>
            </a:r>
            <a:r>
              <a:rPr lang="sr-Cyrl-CS" b="1" dirty="0" smtClean="0"/>
              <a:t>изборној геометрији</a:t>
            </a:r>
            <a:r>
              <a:rPr lang="sr-Cyrl-CS" dirty="0" smtClean="0"/>
              <a:t>, названој у САД „џеримандеринг"</a:t>
            </a:r>
            <a:r>
              <a:rPr lang="en-US" dirty="0" smtClean="0"/>
              <a:t> (Gerrymandering).</a:t>
            </a:r>
            <a:r>
              <a:rPr lang="sr-Cyrl-CS" dirty="0" smtClean="0"/>
              <a:t>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345</TotalTime>
  <Words>6458</Words>
  <Application>Microsoft Office PowerPoint</Application>
  <PresentationFormat>On-screen Show (4:3)</PresentationFormat>
  <Paragraphs>322</Paragraphs>
  <Slides>65</Slides>
  <Notes>0</Notes>
  <HiddenSlides>0</HiddenSlides>
  <MMClips>0</MMClips>
  <ScaleCrop>false</ScaleCrop>
  <HeadingPairs>
    <vt:vector size="4" baseType="variant">
      <vt:variant>
        <vt:lpstr>Theme</vt:lpstr>
      </vt:variant>
      <vt:variant>
        <vt:i4>1</vt:i4>
      </vt:variant>
      <vt:variant>
        <vt:lpstr>Slide Titles</vt:lpstr>
      </vt:variant>
      <vt:variant>
        <vt:i4>65</vt:i4>
      </vt:variant>
    </vt:vector>
  </HeadingPairs>
  <TitlesOfParts>
    <vt:vector size="66" baseType="lpstr">
      <vt:lpstr>Equity</vt:lpstr>
      <vt:lpstr>БИРАЧКО ТЕЛО </vt:lpstr>
      <vt:lpstr>Бирачи и бирачко право</vt:lpstr>
      <vt:lpstr>O правној природи бирачког права  три теорије </vt:lpstr>
      <vt:lpstr>O правној природи бирачког права  три теорије </vt:lpstr>
      <vt:lpstr>Оишше бирачко ираво</vt:lpstr>
      <vt:lpstr>Ограничено бирачко ираво</vt:lpstr>
      <vt:lpstr>Ограничено бирачко ираво</vt:lpstr>
      <vt:lpstr>Једнако и неједнако бирачко ираво</vt:lpstr>
      <vt:lpstr>Прикривена или фактичка неједнакост бирачког права</vt:lpstr>
      <vt:lpstr>Заштита бирачког права</vt:lpstr>
      <vt:lpstr>Облици заштите бирачког права  </vt:lpstr>
      <vt:lpstr>Облици заштите бирачког права</vt:lpstr>
      <vt:lpstr>Приговор изборној комисији</vt:lpstr>
      <vt:lpstr>Приговор изборној комисији</vt:lpstr>
      <vt:lpstr>Евиденција бирача</vt:lpstr>
      <vt:lpstr>Бирачки списак</vt:lpstr>
      <vt:lpstr>Изборне јединице</vt:lpstr>
      <vt:lpstr>Подела бирачког тела на изборне јединице врши се по територијалном принципу</vt:lpstr>
      <vt:lpstr>Подела бирачког тела на изборне јединице - по територијалном принципу</vt:lpstr>
      <vt:lpstr>Величина изборних јединица</vt:lpstr>
      <vt:lpstr>Кандидовање</vt:lpstr>
      <vt:lpstr>Кандидовање</vt:lpstr>
      <vt:lpstr>Кандидовање</vt:lpstr>
      <vt:lpstr>Спровођење избора</vt:lpstr>
      <vt:lpstr>Спровођење избора</vt:lpstr>
      <vt:lpstr>Гласање</vt:lpstr>
      <vt:lpstr>гласање се обавља на бирачком месту</vt:lpstr>
      <vt:lpstr>јавно или шајно гласање ?</vt:lpstr>
      <vt:lpstr>Расподела мандата</vt:lpstr>
      <vt:lpstr>Систем релативне већине</vt:lpstr>
      <vt:lpstr>Систем апсолутне већине</vt:lpstr>
      <vt:lpstr>Систем апсолутне већине</vt:lpstr>
      <vt:lpstr>Сисшем сразмерног иредсшавнттива</vt:lpstr>
      <vt:lpstr>Систем сразмерног представништва </vt:lpstr>
      <vt:lpstr>По систему изборног количника:</vt:lpstr>
      <vt:lpstr>Незгодна страна система изборног количника</vt:lpstr>
      <vt:lpstr>Д' Онтов систем или систем највећег количника</vt:lpstr>
      <vt:lpstr>Д' Онтов систем</vt:lpstr>
      <vt:lpstr>Баденски систем</vt:lpstr>
      <vt:lpstr>Баденски систем</vt:lpstr>
      <vt:lpstr>Херов систем сразмерног представништва</vt:lpstr>
      <vt:lpstr>Херов систем сразмерног представништва</vt:lpstr>
      <vt:lpstr>Систем највећег количника</vt:lpstr>
      <vt:lpstr>Систем највећег количника</vt:lpstr>
      <vt:lpstr>Систем сразмерног представништва</vt:lpstr>
      <vt:lpstr>Систем сразмерног представништва</vt:lpstr>
      <vt:lpstr>Већински систем</vt:lpstr>
      <vt:lpstr>Већински систем</vt:lpstr>
      <vt:lpstr>Недостаци - Већински систем:</vt:lpstr>
      <vt:lpstr>Предности - систем сразмерног представништва :</vt:lpstr>
      <vt:lpstr>Предности - систем сразмерног представништва :</vt:lpstr>
      <vt:lpstr>Систем сразмерног представништва представља политичке странке, а не грађане!</vt:lpstr>
      <vt:lpstr>Систем сразмерног представништва представља политичке странке, а не грађане!</vt:lpstr>
      <vt:lpstr>Систем сразмерног представништва или систем већине?</vt:lpstr>
      <vt:lpstr>Систем сразмерног представништва или систем већине?</vt:lpstr>
      <vt:lpstr>Однос представника и бирача </vt:lpstr>
      <vt:lpstr>Однос представника и бирача </vt:lpstr>
      <vt:lpstr>Слободни мандат</vt:lpstr>
      <vt:lpstr>Престанак мандата, поновни избори и попуњавање упражњених представничких места </vt:lpstr>
      <vt:lpstr>Престанак мандата</vt:lpstr>
      <vt:lpstr>Престанак мандата</vt:lpstr>
      <vt:lpstr>Престанак мандата - Србија</vt:lpstr>
      <vt:lpstr>Престанак мандата - Србија</vt:lpstr>
      <vt:lpstr>Престанак мандата - Србија</vt:lpstr>
      <vt:lpstr>Престанак мандата - Србија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БИРАЧКО ТЕЛО</dc:title>
  <dc:creator>Predrag Dimitrijevic</dc:creator>
  <cp:lastModifiedBy>Korisnik</cp:lastModifiedBy>
  <cp:revision>13</cp:revision>
  <dcterms:created xsi:type="dcterms:W3CDTF">2006-08-16T00:00:00Z</dcterms:created>
  <dcterms:modified xsi:type="dcterms:W3CDTF">2020-03-17T13:35:17Z</dcterms:modified>
</cp:coreProperties>
</file>