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7" r:id="rId1"/>
  </p:sldMasterIdLst>
  <p:notesMasterIdLst>
    <p:notesMasterId r:id="rId22"/>
  </p:notesMasterIdLst>
  <p:handoutMasterIdLst>
    <p:handoutMasterId r:id="rId23"/>
  </p:handoutMasterIdLst>
  <p:sldIdLst>
    <p:sldId id="279" r:id="rId2"/>
    <p:sldId id="288" r:id="rId3"/>
    <p:sldId id="284" r:id="rId4"/>
    <p:sldId id="285" r:id="rId5"/>
    <p:sldId id="286" r:id="rId6"/>
    <p:sldId id="287" r:id="rId7"/>
    <p:sldId id="283" r:id="rId8"/>
    <p:sldId id="277" r:id="rId9"/>
    <p:sldId id="289" r:id="rId10"/>
    <p:sldId id="259" r:id="rId11"/>
    <p:sldId id="274" r:id="rId12"/>
    <p:sldId id="280" r:id="rId13"/>
    <p:sldId id="281" r:id="rId14"/>
    <p:sldId id="282" r:id="rId15"/>
    <p:sldId id="262" r:id="rId16"/>
    <p:sldId id="263" r:id="rId17"/>
    <p:sldId id="270" r:id="rId18"/>
    <p:sldId id="271" r:id="rId19"/>
    <p:sldId id="268" r:id="rId20"/>
    <p:sldId id="290" r:id="rId21"/>
  </p:sldIdLst>
  <p:sldSz cx="9144000" cy="6858000" type="screen4x3"/>
  <p:notesSz cx="6794500" cy="9906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1" autoAdjust="0"/>
    <p:restoredTop sz="94676"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254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28A25C4-7BFD-4C69-8E2F-D52CE60B2AAD}" type="datetimeFigureOut">
              <a:rPr lang="en-US"/>
              <a:pPr>
                <a:defRPr/>
              </a:pPr>
              <a:t>3/17/2020</a:t>
            </a:fld>
            <a:endParaRPr lang="en-US"/>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DCA9DE2-4B12-4533-B79B-4AE341756F7D}" type="slidenum">
              <a:rPr lang="en-US"/>
              <a:pPr>
                <a:defRPr/>
              </a:pPr>
              <a:t>‹#›</a:t>
            </a:fld>
            <a:endParaRPr lang="en-US"/>
          </a:p>
        </p:txBody>
      </p:sp>
    </p:spTree>
    <p:extLst>
      <p:ext uri="{BB962C8B-B14F-4D97-AF65-F5344CB8AC3E}">
        <p14:creationId xmlns:p14="http://schemas.microsoft.com/office/powerpoint/2010/main" xmlns="" val="3725613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3848100" y="0"/>
            <a:ext cx="2944813" cy="495300"/>
          </a:xfrm>
          <a:prstGeom prst="rect">
            <a:avLst/>
          </a:prstGeom>
        </p:spPr>
        <p:txBody>
          <a:bodyPr vert="horz" lIns="91440" tIns="45720" rIns="91440" bIns="45720" rtlCol="0"/>
          <a:lstStyle>
            <a:lvl1pPr algn="r">
              <a:defRPr sz="1200"/>
            </a:lvl1pPr>
          </a:lstStyle>
          <a:p>
            <a:fld id="{B18E2450-F7D1-44BB-B5D7-F70AD16F1F5E}" type="datetimeFigureOut">
              <a:rPr lang="en-US" smtClean="0"/>
              <a:pPr/>
              <a:t>3/17/2020</a:t>
            </a:fld>
            <a:endParaRPr lang="sr-Latn-RS"/>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6" name="Footer Placeholder 5"/>
          <p:cNvSpPr>
            <a:spLocks noGrp="1"/>
          </p:cNvSpPr>
          <p:nvPr>
            <p:ph type="ftr" sz="quarter" idx="4"/>
          </p:nvPr>
        </p:nvSpPr>
        <p:spPr>
          <a:xfrm>
            <a:off x="0" y="9409113"/>
            <a:ext cx="2944813" cy="495300"/>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3848100" y="9409113"/>
            <a:ext cx="2944813" cy="495300"/>
          </a:xfrm>
          <a:prstGeom prst="rect">
            <a:avLst/>
          </a:prstGeom>
        </p:spPr>
        <p:txBody>
          <a:bodyPr vert="horz" lIns="91440" tIns="45720" rIns="91440" bIns="45720" rtlCol="0" anchor="b"/>
          <a:lstStyle>
            <a:lvl1pPr algn="r">
              <a:defRPr sz="1200"/>
            </a:lvl1pPr>
          </a:lstStyle>
          <a:p>
            <a:fld id="{FD10D685-BDF8-474B-979B-41668B3491E3}" type="slidenum">
              <a:rPr lang="sr-Latn-RS" smtClean="0"/>
              <a:pPr/>
              <a:t>‹#›</a:t>
            </a:fld>
            <a:endParaRPr lang="sr-Latn-RS"/>
          </a:p>
        </p:txBody>
      </p:sp>
    </p:spTree>
    <p:extLst>
      <p:ext uri="{BB962C8B-B14F-4D97-AF65-F5344CB8AC3E}">
        <p14:creationId xmlns:p14="http://schemas.microsoft.com/office/powerpoint/2010/main" xmlns="" val="2215444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B23D80C0-CE32-47E3-855C-95DB966C4C8B}" type="datetime1">
              <a:rPr lang="sr-Latn-CS" smtClean="0"/>
              <a:pPr>
                <a:defRPr/>
              </a:pPr>
              <a:t>17.3.2020</a:t>
            </a:fld>
            <a:endParaRPr lang="sr-Latn-C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r>
              <a:rPr lang="sr-Latn-CS" smtClean="0"/>
              <a:t>Mina Pavlović, Pravni fakultet Kragujevac</a:t>
            </a:r>
            <a:endParaRPr lang="sr-Latn-C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F7096652-32E0-46B1-BFD2-6792178D1679}" type="slidenum">
              <a:rPr lang="sr-Latn-CS"/>
              <a:pPr>
                <a:defRPr/>
              </a:pPr>
              <a:t>‹#›</a:t>
            </a:fld>
            <a:endParaRPr lang="sr-Latn-C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307A56EE-B1CD-4C52-B49F-CF888F634E8F}" type="datetime1">
              <a:rPr lang="sr-Latn-CS" smtClean="0"/>
              <a:pPr>
                <a:defRPr/>
              </a:pPr>
              <a:t>17.3.2020</a:t>
            </a:fld>
            <a:endParaRPr lang="en-US"/>
          </a:p>
        </p:txBody>
      </p:sp>
      <p:sp>
        <p:nvSpPr>
          <p:cNvPr id="5" name="Footer Placeholder 2"/>
          <p:cNvSpPr>
            <a:spLocks noGrp="1"/>
          </p:cNvSpPr>
          <p:nvPr>
            <p:ph type="ftr" sz="quarter" idx="11"/>
          </p:nvPr>
        </p:nvSpPr>
        <p:spPr/>
        <p:txBody>
          <a:bodyPr/>
          <a:lstStyle>
            <a:lvl1pPr>
              <a:defRPr/>
            </a:lvl1pPr>
          </a:lstStyle>
          <a:p>
            <a:pPr>
              <a:defRPr/>
            </a:pPr>
            <a:r>
              <a:rPr lang="en-US" smtClean="0"/>
              <a:t>Mina Pavlović, Pravni fakultet Kragujevac</a:t>
            </a:r>
            <a:endParaRPr lang="en-US"/>
          </a:p>
        </p:txBody>
      </p:sp>
      <p:sp>
        <p:nvSpPr>
          <p:cNvPr id="6" name="Slide Number Placeholder 22"/>
          <p:cNvSpPr>
            <a:spLocks noGrp="1"/>
          </p:cNvSpPr>
          <p:nvPr>
            <p:ph type="sldNum" sz="quarter" idx="12"/>
          </p:nvPr>
        </p:nvSpPr>
        <p:spPr/>
        <p:txBody>
          <a:bodyPr/>
          <a:lstStyle>
            <a:lvl1pPr>
              <a:defRPr/>
            </a:lvl1pPr>
          </a:lstStyle>
          <a:p>
            <a:pPr>
              <a:defRPr/>
            </a:pPr>
            <a:fld id="{2DE82827-5AA9-4E2D-BB4A-A62F3E522F5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036C959-C0C6-4BB9-9AC1-5DF0AD2025E0}" type="datetime1">
              <a:rPr lang="sr-Latn-CS" smtClean="0"/>
              <a:pPr>
                <a:defRPr/>
              </a:pPr>
              <a:t>17.3.2020</a:t>
            </a:fld>
            <a:endParaRPr lang="en-US"/>
          </a:p>
        </p:txBody>
      </p:sp>
      <p:sp>
        <p:nvSpPr>
          <p:cNvPr id="5" name="Footer Placeholder 2"/>
          <p:cNvSpPr>
            <a:spLocks noGrp="1"/>
          </p:cNvSpPr>
          <p:nvPr>
            <p:ph type="ftr" sz="quarter" idx="11"/>
          </p:nvPr>
        </p:nvSpPr>
        <p:spPr/>
        <p:txBody>
          <a:bodyPr/>
          <a:lstStyle>
            <a:lvl1pPr>
              <a:defRPr/>
            </a:lvl1pPr>
          </a:lstStyle>
          <a:p>
            <a:pPr>
              <a:defRPr/>
            </a:pPr>
            <a:r>
              <a:rPr lang="en-US" smtClean="0"/>
              <a:t>Mina Pavlović, Pravni fakultet Kragujevac</a:t>
            </a:r>
            <a:endParaRPr lang="en-US"/>
          </a:p>
        </p:txBody>
      </p:sp>
      <p:sp>
        <p:nvSpPr>
          <p:cNvPr id="6" name="Slide Number Placeholder 22"/>
          <p:cNvSpPr>
            <a:spLocks noGrp="1"/>
          </p:cNvSpPr>
          <p:nvPr>
            <p:ph type="sldNum" sz="quarter" idx="12"/>
          </p:nvPr>
        </p:nvSpPr>
        <p:spPr/>
        <p:txBody>
          <a:bodyPr/>
          <a:lstStyle>
            <a:lvl1pPr>
              <a:defRPr/>
            </a:lvl1pPr>
          </a:lstStyle>
          <a:p>
            <a:pPr>
              <a:defRPr/>
            </a:pPr>
            <a:fld id="{340D82B5-5BBB-46D8-B970-9022102193E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A2C7AAB4-B25B-421E-A4A0-4F232D5C79FD}" type="datetime1">
              <a:rPr lang="sr-Latn-CS" smtClean="0"/>
              <a:pPr>
                <a:defRPr/>
              </a:pPr>
              <a:t>17.3.2020</a:t>
            </a:fld>
            <a:endParaRPr lang="en-US"/>
          </a:p>
        </p:txBody>
      </p:sp>
      <p:sp>
        <p:nvSpPr>
          <p:cNvPr id="5" name="Slide Number Placeholder 8"/>
          <p:cNvSpPr>
            <a:spLocks noGrp="1"/>
          </p:cNvSpPr>
          <p:nvPr>
            <p:ph type="sldNum" sz="quarter" idx="11"/>
          </p:nvPr>
        </p:nvSpPr>
        <p:spPr/>
        <p:txBody>
          <a:bodyPr rtlCol="0"/>
          <a:lstStyle>
            <a:lvl1pPr>
              <a:defRPr/>
            </a:lvl1pPr>
          </a:lstStyle>
          <a:p>
            <a:pPr>
              <a:defRPr/>
            </a:pPr>
            <a:fld id="{198D6D9C-5BF2-4A37-AE2F-1BAC7B35E99E}" type="slidenum">
              <a:rPr lang="en-US"/>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r>
              <a:rPr lang="en-US" smtClean="0"/>
              <a:t>Mina Pavlović, Pravni fakultet Kragujevac</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99CC3498-BC57-4F10-AF6C-901CC2C60D68}" type="datetime1">
              <a:rPr lang="sr-Latn-CS" smtClean="0"/>
              <a:pPr>
                <a:defRPr/>
              </a:pPr>
              <a:t>17.3.2020</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r>
              <a:rPr lang="en-US" smtClean="0"/>
              <a:t>Mina Pavlović, Pravni fakultet Kragujevac</a:t>
            </a: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94604DF8-E436-4F28-8F8D-826CC8F28A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3ED79E56-B07A-41D1-B4A8-CEBBDE2FAD1D}" type="datetime1">
              <a:rPr lang="sr-Latn-CS" smtClean="0"/>
              <a:pPr>
                <a:defRPr/>
              </a:pPr>
              <a:t>17.3.2020</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smtClean="0"/>
              <a:t>Mina Pavlović, Pravni fakultet Kragujevac</a:t>
            </a:r>
            <a:endParaRPr lang="en-US"/>
          </a:p>
        </p:txBody>
      </p:sp>
      <p:sp>
        <p:nvSpPr>
          <p:cNvPr id="7" name="Slide Number Placeholder 22"/>
          <p:cNvSpPr>
            <a:spLocks noGrp="1"/>
          </p:cNvSpPr>
          <p:nvPr>
            <p:ph type="sldNum" sz="quarter" idx="12"/>
          </p:nvPr>
        </p:nvSpPr>
        <p:spPr/>
        <p:txBody>
          <a:bodyPr/>
          <a:lstStyle>
            <a:lvl1pPr>
              <a:defRPr/>
            </a:lvl1pPr>
          </a:lstStyle>
          <a:p>
            <a:pPr>
              <a:defRPr/>
            </a:pPr>
            <a:fld id="{B53AEE08-00AC-4FA1-BFF7-212B812F5AB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697604B2-CC7A-4300-BD25-504043E3C830}" type="datetime1">
              <a:rPr lang="sr-Latn-CS" smtClean="0"/>
              <a:pPr>
                <a:defRPr/>
              </a:pPr>
              <a:t>17.3.2020</a:t>
            </a:fld>
            <a:endParaRPr lang="en-US"/>
          </a:p>
        </p:txBody>
      </p:sp>
      <p:sp>
        <p:nvSpPr>
          <p:cNvPr id="8" name="Footer Placeholder 2"/>
          <p:cNvSpPr>
            <a:spLocks noGrp="1"/>
          </p:cNvSpPr>
          <p:nvPr>
            <p:ph type="ftr" sz="quarter" idx="11"/>
          </p:nvPr>
        </p:nvSpPr>
        <p:spPr/>
        <p:txBody>
          <a:bodyPr/>
          <a:lstStyle>
            <a:lvl1pPr>
              <a:defRPr/>
            </a:lvl1pPr>
          </a:lstStyle>
          <a:p>
            <a:pPr>
              <a:defRPr/>
            </a:pPr>
            <a:r>
              <a:rPr lang="en-US" smtClean="0"/>
              <a:t>Mina Pavlović, Pravni fakultet Kragujevac</a:t>
            </a:r>
            <a:endParaRPr lang="en-US"/>
          </a:p>
        </p:txBody>
      </p:sp>
      <p:sp>
        <p:nvSpPr>
          <p:cNvPr id="9" name="Slide Number Placeholder 22"/>
          <p:cNvSpPr>
            <a:spLocks noGrp="1"/>
          </p:cNvSpPr>
          <p:nvPr>
            <p:ph type="sldNum" sz="quarter" idx="12"/>
          </p:nvPr>
        </p:nvSpPr>
        <p:spPr/>
        <p:txBody>
          <a:bodyPr/>
          <a:lstStyle>
            <a:lvl1pPr>
              <a:defRPr/>
            </a:lvl1pPr>
          </a:lstStyle>
          <a:p>
            <a:pPr>
              <a:defRPr/>
            </a:pPr>
            <a:fld id="{34702D9B-C0FD-4300-A6A3-157304B8CD9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FF1A0FE6-05CD-41B3-886B-83A608A62E25}" type="datetime1">
              <a:rPr lang="sr-Latn-CS" smtClean="0"/>
              <a:pPr>
                <a:defRPr/>
              </a:pPr>
              <a:t>17.3.2020</a:t>
            </a:fld>
            <a:endParaRPr lang="en-US"/>
          </a:p>
        </p:txBody>
      </p:sp>
      <p:sp>
        <p:nvSpPr>
          <p:cNvPr id="4" name="Slide Number Placeholder 6"/>
          <p:cNvSpPr>
            <a:spLocks noGrp="1"/>
          </p:cNvSpPr>
          <p:nvPr>
            <p:ph type="sldNum" sz="quarter" idx="11"/>
          </p:nvPr>
        </p:nvSpPr>
        <p:spPr/>
        <p:txBody>
          <a:bodyPr rtlCol="0"/>
          <a:lstStyle>
            <a:lvl1pPr>
              <a:defRPr/>
            </a:lvl1pPr>
          </a:lstStyle>
          <a:p>
            <a:pPr>
              <a:defRPr/>
            </a:pPr>
            <a:fld id="{650B100D-3E71-40EA-93DE-42554F6F0CE8}" type="slidenum">
              <a:rPr lang="en-US"/>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r>
              <a:rPr lang="en-US" smtClean="0"/>
              <a:t>Mina Pavlović, Pravni fakultet Kragujevac</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399A7C01-B1E2-441F-BA05-1F30A66F8D3C}" type="datetime1">
              <a:rPr lang="sr-Latn-CS" smtClean="0"/>
              <a:pPr>
                <a:defRPr/>
              </a:pPr>
              <a:t>17.3.2020</a:t>
            </a:fld>
            <a:endParaRPr lang="en-US"/>
          </a:p>
        </p:txBody>
      </p:sp>
      <p:sp>
        <p:nvSpPr>
          <p:cNvPr id="3" name="Footer Placeholder 2"/>
          <p:cNvSpPr>
            <a:spLocks noGrp="1"/>
          </p:cNvSpPr>
          <p:nvPr>
            <p:ph type="ftr" sz="quarter" idx="11"/>
          </p:nvPr>
        </p:nvSpPr>
        <p:spPr/>
        <p:txBody>
          <a:bodyPr/>
          <a:lstStyle>
            <a:lvl1pPr>
              <a:defRPr/>
            </a:lvl1pPr>
          </a:lstStyle>
          <a:p>
            <a:pPr>
              <a:defRPr/>
            </a:pPr>
            <a:r>
              <a:rPr lang="en-US" smtClean="0"/>
              <a:t>Mina Pavlović, Pravni fakultet Kragujevac</a:t>
            </a:r>
            <a:endParaRPr lang="en-US"/>
          </a:p>
        </p:txBody>
      </p:sp>
      <p:sp>
        <p:nvSpPr>
          <p:cNvPr id="4" name="Slide Number Placeholder 22"/>
          <p:cNvSpPr>
            <a:spLocks noGrp="1"/>
          </p:cNvSpPr>
          <p:nvPr>
            <p:ph type="sldNum" sz="quarter" idx="12"/>
          </p:nvPr>
        </p:nvSpPr>
        <p:spPr/>
        <p:txBody>
          <a:bodyPr/>
          <a:lstStyle>
            <a:lvl1pPr>
              <a:defRPr/>
            </a:lvl1pPr>
          </a:lstStyle>
          <a:p>
            <a:pPr>
              <a:defRPr/>
            </a:pPr>
            <a:fld id="{602AE18B-39C9-4D15-833C-01E74210114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Straight Connector 6"/>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a:defRPr/>
            </a:pPr>
            <a:endParaRPr lang="sr-Latn-CS"/>
          </a:p>
        </p:txBody>
      </p:sp>
      <p:sp>
        <p:nvSpPr>
          <p:cNvPr id="8" name="Straight Connector 7"/>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a:defRPr/>
            </a:pPr>
            <a:endParaRPr lang="sr-Latn-C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sr-Latn-C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99E451A9-EC7E-4216-8009-70F06EADDD52}" type="datetime1">
              <a:rPr lang="sr-Latn-CS" smtClean="0"/>
              <a:pPr>
                <a:defRPr/>
              </a:pPr>
              <a:t>17.3.2020</a:t>
            </a:fld>
            <a:endParaRPr lang="en-US"/>
          </a:p>
        </p:txBody>
      </p:sp>
      <p:sp>
        <p:nvSpPr>
          <p:cNvPr id="13" name="Slide Number Placeholder 21"/>
          <p:cNvSpPr>
            <a:spLocks noGrp="1"/>
          </p:cNvSpPr>
          <p:nvPr>
            <p:ph type="sldNum" sz="quarter" idx="11"/>
          </p:nvPr>
        </p:nvSpPr>
        <p:spPr/>
        <p:txBody>
          <a:bodyPr rtlCol="0"/>
          <a:lstStyle>
            <a:lvl1pPr>
              <a:defRPr/>
            </a:lvl1pPr>
          </a:lstStyle>
          <a:p>
            <a:pPr>
              <a:defRPr/>
            </a:pPr>
            <a:fld id="{41AC92E4-F082-476E-B84B-87C9689BC20F}" type="slidenum">
              <a:rPr lang="en-US"/>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r>
              <a:rPr lang="en-US" smtClean="0"/>
              <a:t>Mina Pavlović, Pravni fakultet Kragujevac</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algn="ctr">
            <a:solidFill>
              <a:schemeClr val="tx1"/>
            </a:solidFill>
            <a:round/>
            <a:headEnd/>
            <a:tailEnd/>
          </a:ln>
        </p:spPr>
        <p:txBody>
          <a:bodyPr/>
          <a:lstStyle/>
          <a:p>
            <a:pPr>
              <a:defRPr/>
            </a:pPr>
            <a:endParaRPr lang="sr-Latn-C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traight Connector 8"/>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sr-Latn-C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Straight Connector 10"/>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a:defRPr/>
            </a:pPr>
            <a:endParaRPr lang="sr-Latn-C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C3F3A632-0849-4F75-B7A2-4F52288D46DF}" type="datetime1">
              <a:rPr lang="sr-Latn-CS" smtClean="0"/>
              <a:pPr>
                <a:defRPr/>
              </a:pPr>
              <a:t>17.3.2020</a:t>
            </a:fld>
            <a:endParaRPr lang="en-US"/>
          </a:p>
        </p:txBody>
      </p:sp>
      <p:sp>
        <p:nvSpPr>
          <p:cNvPr id="13" name="Slide Number Placeholder 17"/>
          <p:cNvSpPr>
            <a:spLocks noGrp="1"/>
          </p:cNvSpPr>
          <p:nvPr>
            <p:ph type="sldNum" sz="quarter" idx="11"/>
          </p:nvPr>
        </p:nvSpPr>
        <p:spPr/>
        <p:txBody>
          <a:bodyPr rtlCol="0"/>
          <a:lstStyle>
            <a:lvl1pPr>
              <a:defRPr/>
            </a:lvl1pPr>
          </a:lstStyle>
          <a:p>
            <a:pPr>
              <a:defRPr/>
            </a:pPr>
            <a:fld id="{24C6CD67-3D43-45FA-990D-CB0B6F272043}" type="slidenum">
              <a:rPr lang="en-US"/>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r>
              <a:rPr lang="en-US" smtClean="0"/>
              <a:t>Mina Pavlović, Pravni fakultet Kragujevac</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fld id="{0FC460A4-4CEA-4D2B-93A2-1E16E9B7FA5B}" type="datetime1">
              <a:rPr lang="sr-Latn-CS" smtClean="0"/>
              <a:pPr>
                <a:defRPr/>
              </a:pPr>
              <a:t>17.3.2020</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smtClean="0"/>
              <a:t>Mina Pavlović, Pravni fakultet Kragujevac</a:t>
            </a: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032"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a:defRPr/>
            </a:pPr>
            <a:endParaRPr lang="sr-Latn-C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34"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sr-Latn-C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E0133BF3-BD56-4984-8E33-FF29E1D038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02" r:id="rId1"/>
    <p:sldLayoutId id="2147483903" r:id="rId2"/>
    <p:sldLayoutId id="2147483904" r:id="rId3"/>
    <p:sldLayoutId id="2147483897" r:id="rId4"/>
    <p:sldLayoutId id="2147483898" r:id="rId5"/>
    <p:sldLayoutId id="2147483905" r:id="rId6"/>
    <p:sldLayoutId id="2147483899" r:id="rId7"/>
    <p:sldLayoutId id="2147483906" r:id="rId8"/>
    <p:sldLayoutId id="2147483907" r:id="rId9"/>
    <p:sldLayoutId id="2147483900" r:id="rId10"/>
    <p:sldLayoutId id="2147483901" r:id="rId11"/>
  </p:sldLayoutIdLst>
  <p:hf hdr="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stancic@jura.kg.ac.r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mstancic@jura.kg.ac.rs"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5852" y="1071546"/>
            <a:ext cx="7643866" cy="1893888"/>
          </a:xfrm>
        </p:spPr>
        <p:txBody>
          <a:bodyPr>
            <a:normAutofit/>
          </a:bodyPr>
          <a:lstStyle/>
          <a:p>
            <a:pPr algn="ctr">
              <a:defRPr/>
            </a:pPr>
            <a:r>
              <a:rPr lang="sr-Latn-CS" sz="3600" i="1" u="sng" dirty="0" smtClean="0">
                <a:solidFill>
                  <a:schemeClr val="accent3"/>
                </a:solidFill>
              </a:rPr>
              <a:t>Međunarodno privatno pravo</a:t>
            </a:r>
            <a:r>
              <a:rPr lang="sr-Latn-CS" sz="3600" dirty="0" smtClean="0">
                <a:solidFill>
                  <a:schemeClr val="accent3"/>
                </a:solidFill>
              </a:rPr>
              <a:t/>
            </a:r>
            <a:br>
              <a:rPr lang="sr-Latn-CS" sz="3600" dirty="0" smtClean="0">
                <a:solidFill>
                  <a:schemeClr val="accent3"/>
                </a:solidFill>
              </a:rPr>
            </a:br>
            <a:endParaRPr lang="sr-Latn-RS" sz="3600" dirty="0">
              <a:solidFill>
                <a:schemeClr val="accent3"/>
              </a:solidFill>
            </a:endParaRPr>
          </a:p>
        </p:txBody>
      </p:sp>
      <p:sp>
        <p:nvSpPr>
          <p:cNvPr id="8195" name="Subtitle 2"/>
          <p:cNvSpPr>
            <a:spLocks noGrp="1"/>
          </p:cNvSpPr>
          <p:nvPr>
            <p:ph type="subTitle" idx="1"/>
          </p:nvPr>
        </p:nvSpPr>
        <p:spPr>
          <a:xfrm>
            <a:off x="2286000" y="5003800"/>
            <a:ext cx="6172200" cy="1371600"/>
          </a:xfrm>
        </p:spPr>
        <p:txBody>
          <a:bodyPr/>
          <a:lstStyle/>
          <a:p>
            <a:pPr algn="ctr"/>
            <a:r>
              <a:rPr lang="sr-Latn-RS" dirty="0" smtClean="0"/>
              <a:t>Mina Pavlović</a:t>
            </a:r>
          </a:p>
          <a:p>
            <a:pPr algn="r"/>
            <a:r>
              <a:rPr lang="en-US" i="1" dirty="0" smtClean="0">
                <a:solidFill>
                  <a:srgbClr val="0070C0"/>
                </a:solidFill>
                <a:hlinkClick r:id="rId2"/>
              </a:rPr>
              <a:t>mstancic@jura.kg.ac.rs</a:t>
            </a:r>
            <a:endParaRPr lang="sr-Latn-RS" i="1" dirty="0" smtClean="0">
              <a:solidFill>
                <a:srgbClr val="0070C0"/>
              </a:solidFill>
            </a:endParaRPr>
          </a:p>
          <a:p>
            <a:pPr algn="ctr"/>
            <a:endParaRPr lang="en-US" dirty="0" smtClean="0"/>
          </a:p>
          <a:p>
            <a:pPr algn="ctr"/>
            <a:endParaRPr lang="sr-Latn-C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N</a:t>
            </a:r>
            <a:r>
              <a:rPr lang="x-none" dirty="0" smtClean="0"/>
              <a:t>ačin </a:t>
            </a:r>
            <a:r>
              <a:rPr lang="x-none" smtClean="0"/>
              <a:t>rešavanja conflit </a:t>
            </a:r>
            <a:r>
              <a:rPr lang="x-none" dirty="0" smtClean="0"/>
              <a:t>mobile</a:t>
            </a:r>
            <a:endParaRPr lang="en-US" dirty="0"/>
          </a:p>
        </p:txBody>
      </p:sp>
      <p:sp>
        <p:nvSpPr>
          <p:cNvPr id="10243" name="Content Placeholder 2"/>
          <p:cNvSpPr>
            <a:spLocks noGrp="1"/>
          </p:cNvSpPr>
          <p:nvPr>
            <p:ph sz="quarter" idx="1"/>
          </p:nvPr>
        </p:nvSpPr>
        <p:spPr>
          <a:xfrm>
            <a:off x="457200" y="1600200"/>
            <a:ext cx="7467600" cy="4873625"/>
          </a:xfrm>
        </p:spPr>
        <p:txBody>
          <a:bodyPr/>
          <a:lstStyle/>
          <a:p>
            <a:pPr algn="just" eaLnBrk="1" hangingPunct="1">
              <a:buFont typeface="Wingdings 2" pitchFamily="18" charset="2"/>
              <a:buChar char=""/>
              <a:defRPr/>
            </a:pPr>
            <a:r>
              <a:rPr lang="sr-Latn-CS" altLang="sr-Latn-RS" dirty="0" smtClean="0"/>
              <a:t>1. </a:t>
            </a:r>
            <a:r>
              <a:rPr lang="sr-Latn-CS" altLang="sr-Latn-RS" b="1" u="sng" dirty="0" smtClean="0">
                <a:solidFill>
                  <a:srgbClr val="FF0000"/>
                </a:solidFill>
              </a:rPr>
              <a:t>Uloga zakonodavca </a:t>
            </a:r>
          </a:p>
          <a:p>
            <a:pPr algn="just" eaLnBrk="1" hangingPunct="1">
              <a:buNone/>
              <a:defRPr/>
            </a:pPr>
            <a:r>
              <a:rPr lang="sr-Latn-CS" altLang="sr-Latn-RS" dirty="0" smtClean="0"/>
              <a:t>Naš zakonodavac je mnoge probleme </a:t>
            </a:r>
            <a:r>
              <a:rPr lang="sr-Latn-CS" altLang="sr-Latn-RS" i="1" dirty="0" smtClean="0"/>
              <a:t>conflit mobile </a:t>
            </a:r>
            <a:r>
              <a:rPr lang="sr-Latn-CS" altLang="sr-Latn-RS" dirty="0" smtClean="0"/>
              <a:t>(mobilni sukob zakona) vremenski fiksirao.→npr. čl. 32. ZRSZ</a:t>
            </a:r>
          </a:p>
          <a:p>
            <a:pPr algn="just" eaLnBrk="1" hangingPunct="1">
              <a:buNone/>
              <a:defRPr/>
            </a:pPr>
            <a:r>
              <a:rPr lang="sr-Latn-CS" altLang="sr-Latn-RS" dirty="0" smtClean="0"/>
              <a:t>U kojim članovima ZRSZ je ostao otvoren problem </a:t>
            </a:r>
            <a:r>
              <a:rPr lang="sr-Latn-CS" altLang="sr-Latn-RS" i="1" dirty="0" smtClean="0"/>
              <a:t>conflit mobile</a:t>
            </a:r>
            <a:r>
              <a:rPr lang="sr-Latn-CS" altLang="sr-Latn-RS" dirty="0" smtClean="0"/>
              <a:t>? </a:t>
            </a:r>
          </a:p>
          <a:p>
            <a:pPr algn="just" eaLnBrk="1" hangingPunct="1">
              <a:buNone/>
              <a:defRPr/>
            </a:pPr>
            <a:r>
              <a:rPr lang="sr-Latn-CS" altLang="sr-Latn-RS" dirty="0" smtClean="0"/>
              <a:t>		↓↓↓↓↓↓↓↓↓</a:t>
            </a:r>
          </a:p>
          <a:p>
            <a:pPr algn="just" eaLnBrk="1" hangingPunct="1">
              <a:buNone/>
              <a:defRPr/>
            </a:pPr>
            <a:r>
              <a:rPr lang="sr-Latn-CS" altLang="sr-Latn-RS" dirty="0" smtClean="0"/>
              <a:t>(V. čl. 14, 15, 18, 26. ZRSZ)</a:t>
            </a:r>
            <a:endParaRPr lang="sr-Latn-CS" altLang="sr-Latn-RS" b="1" u="sng" dirty="0" smtClean="0">
              <a:solidFill>
                <a:srgbClr val="FF0000"/>
              </a:solidFill>
            </a:endParaRPr>
          </a:p>
          <a:p>
            <a:pPr algn="just" eaLnBrk="1" hangingPunct="1">
              <a:buFont typeface="Wingdings 2" pitchFamily="18" charset="2"/>
              <a:buChar char=""/>
              <a:defRPr/>
            </a:pPr>
            <a:r>
              <a:rPr lang="sr-Latn-CS" altLang="sr-Latn-RS" dirty="0" smtClean="0"/>
              <a:t>2. </a:t>
            </a:r>
            <a:r>
              <a:rPr lang="sr-Latn-CS" altLang="sr-Latn-RS" b="1" i="1" u="sng" dirty="0" smtClean="0">
                <a:solidFill>
                  <a:srgbClr val="FF0000"/>
                </a:solidFill>
              </a:rPr>
              <a:t>Tempus regit actum </a:t>
            </a:r>
            <a:r>
              <a:rPr lang="sr-Latn-CS" altLang="sr-Latn-RS" b="1" u="sng" dirty="0" smtClean="0">
                <a:solidFill>
                  <a:srgbClr val="FF0000"/>
                </a:solidFill>
              </a:rPr>
              <a:t>i načelo stečenih prava (rukovodni principi)</a:t>
            </a:r>
          </a:p>
          <a:p>
            <a:pPr marL="0" indent="0" algn="just" eaLnBrk="1" hangingPunct="1">
              <a:buFont typeface="Wingdings" pitchFamily="2" charset="2"/>
              <a:buNone/>
              <a:defRPr/>
            </a:pPr>
            <a:r>
              <a:rPr lang="sr-Latn-CS" altLang="sr-Latn-RS" i="1" dirty="0" smtClean="0"/>
              <a:t>Tempus regit actum </a:t>
            </a:r>
            <a:endParaRPr lang="sr-Latn-CS" altLang="sr-Latn-RS" dirty="0" smtClean="0"/>
          </a:p>
          <a:p>
            <a:pPr marL="0" indent="0" algn="just" eaLnBrk="1" hangingPunct="1">
              <a:buFont typeface="Wingdings" pitchFamily="2" charset="2"/>
              <a:buNone/>
              <a:defRPr/>
            </a:pPr>
            <a:r>
              <a:rPr lang="sr-Latn-CS" altLang="sr-Latn-RS" dirty="0" smtClean="0"/>
              <a:t>Načelo stečenih prava </a:t>
            </a:r>
            <a:endParaRPr lang="sr-Latn-CS" altLang="sr-Latn-RS" strike="sngStrike" dirty="0" smtClean="0"/>
          </a:p>
        </p:txBody>
      </p:sp>
      <p:sp>
        <p:nvSpPr>
          <p:cNvPr id="4" name="Date Placeholder 3"/>
          <p:cNvSpPr>
            <a:spLocks noGrp="1"/>
          </p:cNvSpPr>
          <p:nvPr>
            <p:ph type="dt" sz="half" idx="10"/>
          </p:nvPr>
        </p:nvSpPr>
        <p:spPr/>
        <p:txBody>
          <a:bodyPr/>
          <a:lstStyle/>
          <a:p>
            <a:pPr>
              <a:defRPr/>
            </a:pPr>
            <a:fld id="{BF320D3A-FB40-423C-B6C4-33DB5E4C1D0E}"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10</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additive="base">
                                        <p:cTn id="25"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additive="base">
                                        <p:cTn id="31"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additive="base">
                                        <p:cTn id="37" dur="500" fill="hold"/>
                                        <p:tgtEl>
                                          <p:spTgt spid="102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2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additive="base">
                                        <p:cTn id="43" dur="500" fill="hold"/>
                                        <p:tgtEl>
                                          <p:spTgt spid="1024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24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243">
                                            <p:txEl>
                                              <p:pRg st="7" end="7"/>
                                            </p:txEl>
                                          </p:spTgt>
                                        </p:tgtEl>
                                        <p:attrNameLst>
                                          <p:attrName>style.visibility</p:attrName>
                                        </p:attrNameLst>
                                      </p:cBhvr>
                                      <p:to>
                                        <p:strVal val="visible"/>
                                      </p:to>
                                    </p:set>
                                    <p:anim calcmode="lin" valueType="num">
                                      <p:cBhvr additive="base">
                                        <p:cTn id="49" dur="500" fill="hold"/>
                                        <p:tgtEl>
                                          <p:spTgt spid="1024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24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sr-Latn-CS" dirty="0" smtClean="0"/>
              <a:t>Konstelacije činjenica </a:t>
            </a:r>
            <a:endParaRPr lang="sr-Latn-CS" dirty="0"/>
          </a:p>
        </p:txBody>
      </p:sp>
      <p:sp>
        <p:nvSpPr>
          <p:cNvPr id="11267" name="Content Placeholder 2"/>
          <p:cNvSpPr>
            <a:spLocks noGrp="1"/>
          </p:cNvSpPr>
          <p:nvPr>
            <p:ph sz="quarter" idx="1"/>
          </p:nvPr>
        </p:nvSpPr>
        <p:spPr>
          <a:xfrm>
            <a:off x="457200" y="1600200"/>
            <a:ext cx="7467600" cy="4873625"/>
          </a:xfrm>
        </p:spPr>
        <p:txBody>
          <a:bodyPr/>
          <a:lstStyle/>
          <a:p>
            <a:pPr marL="0" indent="0" algn="just" eaLnBrk="1" hangingPunct="1">
              <a:buNone/>
              <a:defRPr/>
            </a:pPr>
            <a:r>
              <a:rPr lang="sr-Latn-CS" altLang="sr-Latn-RS" b="1" dirty="0"/>
              <a:t>Terminologija</a:t>
            </a:r>
            <a:r>
              <a:rPr lang="sr-Latn-CS" altLang="sr-Latn-RS" dirty="0"/>
              <a:t>:</a:t>
            </a:r>
          </a:p>
          <a:p>
            <a:pPr marL="0" indent="0" algn="just" eaLnBrk="1" hangingPunct="1">
              <a:buNone/>
              <a:defRPr/>
            </a:pPr>
            <a:r>
              <a:rPr lang="sr-Latn-CS" altLang="sr-Latn-RS" dirty="0"/>
              <a:t>Inicijalni (raniji) merodavni statut</a:t>
            </a:r>
          </a:p>
          <a:p>
            <a:pPr marL="0" indent="0" algn="just" eaLnBrk="1" hangingPunct="1">
              <a:buNone/>
              <a:defRPr/>
            </a:pPr>
            <a:r>
              <a:rPr lang="sr-Latn-CS" altLang="sr-Latn-RS" dirty="0"/>
              <a:t>Novi (aktuelni) merodavni </a:t>
            </a:r>
            <a:r>
              <a:rPr lang="sr-Latn-CS" altLang="sr-Latn-RS" dirty="0" smtClean="0"/>
              <a:t>staut</a:t>
            </a:r>
            <a:endParaRPr lang="sr-Latn-CS" altLang="sr-Latn-RS" dirty="0"/>
          </a:p>
          <a:p>
            <a:pPr marL="0" indent="0" algn="just" eaLnBrk="1" hangingPunct="1">
              <a:buFont typeface="Wingdings" pitchFamily="2" charset="2"/>
              <a:buNone/>
              <a:defRPr/>
            </a:pPr>
            <a:r>
              <a:rPr lang="sr-Latn-CS" altLang="sr-Latn-RS" dirty="0" smtClean="0"/>
              <a:t>1</a:t>
            </a:r>
            <a:r>
              <a:rPr lang="sr-Latn-CS" altLang="sr-Latn-RS" dirty="0" smtClean="0"/>
              <a:t>. </a:t>
            </a:r>
            <a:r>
              <a:rPr lang="sr-Latn-CS" altLang="sr-Latn-RS" u="sng" dirty="0" smtClean="0"/>
              <a:t>Okončanja činjenična stanja</a:t>
            </a:r>
          </a:p>
          <a:p>
            <a:pPr lvl="1" algn="just" eaLnBrk="1" hangingPunct="1">
              <a:defRPr/>
            </a:pPr>
            <a:r>
              <a:rPr lang="sr-Latn-CS" altLang="sr-Latn-RS" dirty="0" smtClean="0"/>
              <a:t>Podvrsta – </a:t>
            </a:r>
            <a:r>
              <a:rPr lang="sr-Latn-CS" altLang="sr-Latn-RS" b="1" dirty="0" smtClean="0">
                <a:solidFill>
                  <a:srgbClr val="FF0000"/>
                </a:solidFill>
              </a:rPr>
              <a:t>negativno</a:t>
            </a:r>
            <a:r>
              <a:rPr lang="sr-Latn-CS" altLang="sr-Latn-RS" dirty="0" smtClean="0">
                <a:solidFill>
                  <a:srgbClr val="FF0000"/>
                </a:solidFill>
              </a:rPr>
              <a:t> </a:t>
            </a:r>
            <a:r>
              <a:rPr lang="sr-Latn-CS" altLang="sr-Latn-RS" dirty="0" smtClean="0"/>
              <a:t>okončana činjenična stanja→prema inicijalnom statutu nije došlo do zasnivanja pravnog odnosa odnosno subjektivnog prava.</a:t>
            </a:r>
          </a:p>
          <a:p>
            <a:pPr marL="0" indent="0" algn="just" eaLnBrk="1" hangingPunct="1">
              <a:buFont typeface="Wingdings" pitchFamily="2" charset="2"/>
              <a:buNone/>
              <a:defRPr/>
            </a:pPr>
            <a:r>
              <a:rPr lang="sr-Latn-CS" altLang="sr-Latn-RS" dirty="0" smtClean="0"/>
              <a:t>2. </a:t>
            </a:r>
            <a:r>
              <a:rPr lang="sr-Latn-CS" altLang="sr-Latn-RS" u="sng" dirty="0" smtClean="0"/>
              <a:t>Otvorena činjenična stanja</a:t>
            </a:r>
          </a:p>
          <a:p>
            <a:pPr marL="0" indent="0" algn="just" eaLnBrk="1" hangingPunct="1">
              <a:buFont typeface="Wingdings" pitchFamily="2" charset="2"/>
              <a:buNone/>
              <a:defRPr/>
            </a:pPr>
            <a:r>
              <a:rPr lang="sr-Latn-CS" altLang="sr-Latn-RS" dirty="0" smtClean="0"/>
              <a:t>3. </a:t>
            </a:r>
            <a:r>
              <a:rPr lang="sr-Latn-CS" altLang="sr-Latn-RS" u="sng" dirty="0" smtClean="0"/>
              <a:t>Mešovita činjenična stanja</a:t>
            </a:r>
          </a:p>
          <a:p>
            <a:pPr marL="0" indent="0" algn="just" eaLnBrk="1" hangingPunct="1">
              <a:buFont typeface="Wingdings" pitchFamily="2" charset="2"/>
              <a:buNone/>
              <a:defRPr/>
            </a:pPr>
            <a:endParaRPr lang="sr-Latn-CS" altLang="sr-Latn-RS" dirty="0" smtClean="0"/>
          </a:p>
        </p:txBody>
      </p:sp>
      <p:sp>
        <p:nvSpPr>
          <p:cNvPr id="4" name="Date Placeholder 3"/>
          <p:cNvSpPr>
            <a:spLocks noGrp="1"/>
          </p:cNvSpPr>
          <p:nvPr>
            <p:ph type="dt" sz="half" idx="10"/>
          </p:nvPr>
        </p:nvSpPr>
        <p:spPr/>
        <p:txBody>
          <a:bodyPr/>
          <a:lstStyle/>
          <a:p>
            <a:pPr>
              <a:defRPr/>
            </a:pPr>
            <a:fld id="{587AEF5F-A8AC-4B70-B24E-469ECF98299B}"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11</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 calcmode="lin" valueType="num">
                                      <p:cBhvr additive="base">
                                        <p:cTn id="19"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7">
                                            <p:txEl>
                                              <p:pRg st="3" end="3"/>
                                            </p:txEl>
                                          </p:spTgt>
                                        </p:tgtEl>
                                        <p:attrNameLst>
                                          <p:attrName>style.visibility</p:attrName>
                                        </p:attrNameLst>
                                      </p:cBhvr>
                                      <p:to>
                                        <p:strVal val="visible"/>
                                      </p:to>
                                    </p:set>
                                    <p:anim calcmode="lin" valueType="num">
                                      <p:cBhvr additive="base">
                                        <p:cTn id="25"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267">
                                            <p:txEl>
                                              <p:pRg st="4" end="4"/>
                                            </p:txEl>
                                          </p:spTgt>
                                        </p:tgtEl>
                                        <p:attrNameLst>
                                          <p:attrName>style.visibility</p:attrName>
                                        </p:attrNameLst>
                                      </p:cBhvr>
                                      <p:to>
                                        <p:strVal val="visible"/>
                                      </p:to>
                                    </p:set>
                                    <p:anim calcmode="lin" valueType="num">
                                      <p:cBhvr additive="base">
                                        <p:cTn id="29" dur="5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2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1267">
                                            <p:txEl>
                                              <p:pRg st="5" end="5"/>
                                            </p:txEl>
                                          </p:spTgt>
                                        </p:tgtEl>
                                        <p:attrNameLst>
                                          <p:attrName>style.visibility</p:attrName>
                                        </p:attrNameLst>
                                      </p:cBhvr>
                                      <p:to>
                                        <p:strVal val="visible"/>
                                      </p:to>
                                    </p:set>
                                    <p:anim calcmode="lin" valueType="num">
                                      <p:cBhvr additive="base">
                                        <p:cTn id="35" dur="500" fill="hold"/>
                                        <p:tgtEl>
                                          <p:spTgt spid="11267">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12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1267">
                                            <p:txEl>
                                              <p:pRg st="6" end="6"/>
                                            </p:txEl>
                                          </p:spTgt>
                                        </p:tgtEl>
                                        <p:attrNameLst>
                                          <p:attrName>style.visibility</p:attrName>
                                        </p:attrNameLst>
                                      </p:cBhvr>
                                      <p:to>
                                        <p:strVal val="visible"/>
                                      </p:to>
                                    </p:set>
                                    <p:anim calcmode="lin" valueType="num">
                                      <p:cBhvr additive="base">
                                        <p:cTn id="41" dur="500" fill="hold"/>
                                        <p:tgtEl>
                                          <p:spTgt spid="11267">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126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sr-Latn-CS" altLang="sr-Latn-RS" b="1" dirty="0" smtClean="0">
                <a:solidFill>
                  <a:srgbClr val="FF0000"/>
                </a:solidFill>
              </a:rPr>
              <a:t>Okončana</a:t>
            </a:r>
            <a:r>
              <a:rPr lang="sr-Latn-CS" altLang="sr-Latn-RS" dirty="0" smtClean="0">
                <a:solidFill>
                  <a:srgbClr val="FF0000"/>
                </a:solidFill>
              </a:rPr>
              <a:t> </a:t>
            </a:r>
            <a:r>
              <a:rPr lang="sr-Latn-CS" altLang="sr-Latn-RS" dirty="0" smtClean="0"/>
              <a:t>činjenična stanja</a:t>
            </a:r>
            <a:endParaRPr lang="sr-Latn-RS" dirty="0"/>
          </a:p>
        </p:txBody>
      </p:sp>
      <p:sp>
        <p:nvSpPr>
          <p:cNvPr id="16387" name="Content Placeholder 2"/>
          <p:cNvSpPr>
            <a:spLocks noGrp="1"/>
          </p:cNvSpPr>
          <p:nvPr>
            <p:ph sz="quarter" idx="1"/>
          </p:nvPr>
        </p:nvSpPr>
        <p:spPr>
          <a:xfrm>
            <a:off x="395536" y="1268760"/>
            <a:ext cx="7467600" cy="5589240"/>
          </a:xfrm>
        </p:spPr>
        <p:txBody>
          <a:bodyPr/>
          <a:lstStyle/>
          <a:p>
            <a:pPr algn="just"/>
            <a:r>
              <a:rPr lang="sr-Latn-CS" dirty="0" smtClean="0"/>
              <a:t>(Gore pomenut) </a:t>
            </a:r>
            <a:r>
              <a:rPr lang="sr-Latn-CS" b="1" dirty="0" smtClean="0"/>
              <a:t>Primer 1</a:t>
            </a:r>
            <a:r>
              <a:rPr lang="sr-Latn-CS" dirty="0" smtClean="0"/>
              <a:t>: Jedno </a:t>
            </a:r>
            <a:r>
              <a:rPr lang="sr-Latn-CS" dirty="0"/>
              <a:t>lice je... </a:t>
            </a:r>
          </a:p>
          <a:p>
            <a:pPr marL="0" indent="0" algn="just">
              <a:buNone/>
            </a:pPr>
            <a:r>
              <a:rPr lang="sr-Latn-CS" dirty="0"/>
              <a:t>...do svoje 19. godine - državljanin države X (puna poslovna sposobnost se stiče sa 18 godina)</a:t>
            </a:r>
          </a:p>
          <a:p>
            <a:pPr marL="0" indent="0" algn="just">
              <a:buNone/>
            </a:pPr>
            <a:r>
              <a:rPr lang="sr-Latn-CS" dirty="0" smtClean="0"/>
              <a:t>...zatim </a:t>
            </a:r>
            <a:r>
              <a:rPr lang="sr-Latn-CS" dirty="0"/>
              <a:t>- državljanstvo države Y (puna poslovna sposobnost sa 21. godinom).</a:t>
            </a:r>
          </a:p>
          <a:p>
            <a:pPr marL="0" indent="0" algn="just">
              <a:buNone/>
            </a:pPr>
            <a:r>
              <a:rPr lang="sr-Latn-CS" dirty="0"/>
              <a:t>Koje je pravo merodavno za sticanje poslovne sposobnosti ovog lica</a:t>
            </a:r>
            <a:r>
              <a:rPr lang="sr-Latn-CS" dirty="0" smtClean="0"/>
              <a:t>?</a:t>
            </a:r>
          </a:p>
          <a:p>
            <a:pPr algn="just"/>
            <a:r>
              <a:rPr lang="sr-Latn-CS" b="1" dirty="0" smtClean="0"/>
              <a:t>Rešenje</a:t>
            </a:r>
            <a:r>
              <a:rPr lang="sr-Latn-CS" dirty="0" smtClean="0"/>
              <a:t>: </a:t>
            </a:r>
            <a:r>
              <a:rPr lang="sr-Latn-CS" b="1" u="sng" dirty="0" smtClean="0">
                <a:solidFill>
                  <a:srgbClr val="FF0000"/>
                </a:solidFill>
              </a:rPr>
              <a:t>inicijalni/raniji statut (pravo države X)</a:t>
            </a:r>
            <a:endParaRPr lang="sr-Latn-CS" b="1" dirty="0" smtClean="0"/>
          </a:p>
        </p:txBody>
      </p:sp>
      <p:sp>
        <p:nvSpPr>
          <p:cNvPr id="4" name="Date Placeholder 3"/>
          <p:cNvSpPr>
            <a:spLocks noGrp="1"/>
          </p:cNvSpPr>
          <p:nvPr>
            <p:ph type="dt" sz="half" idx="10"/>
          </p:nvPr>
        </p:nvSpPr>
        <p:spPr/>
        <p:txBody>
          <a:bodyPr/>
          <a:lstStyle/>
          <a:p>
            <a:pPr>
              <a:defRPr/>
            </a:pPr>
            <a:fld id="{F9CFC731-9872-4831-BF64-980CD387F9E7}"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12</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7">
                                            <p:txEl>
                                              <p:pRg st="4" end="4"/>
                                            </p:txEl>
                                          </p:spTgt>
                                        </p:tgtEl>
                                        <p:attrNameLst>
                                          <p:attrName>style.visibility</p:attrName>
                                        </p:attrNameLst>
                                      </p:cBhvr>
                                      <p:to>
                                        <p:strVal val="visible"/>
                                      </p:to>
                                    </p:set>
                                    <p:anim calcmode="lin" valueType="num">
                                      <p:cBhvr additive="base">
                                        <p:cTn id="31"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sr-Latn-RS" b="1" dirty="0" smtClean="0">
                <a:solidFill>
                  <a:srgbClr val="FF0000"/>
                </a:solidFill>
              </a:rPr>
              <a:t>Otvorena</a:t>
            </a:r>
            <a:r>
              <a:rPr lang="sr-Latn-RS" dirty="0" smtClean="0">
                <a:solidFill>
                  <a:srgbClr val="FF0000"/>
                </a:solidFill>
              </a:rPr>
              <a:t> </a:t>
            </a:r>
            <a:r>
              <a:rPr lang="sr-Latn-RS" dirty="0" smtClean="0"/>
              <a:t>činjenična stanja</a:t>
            </a:r>
            <a:endParaRPr lang="sr-Latn-RS" dirty="0"/>
          </a:p>
        </p:txBody>
      </p:sp>
      <p:sp>
        <p:nvSpPr>
          <p:cNvPr id="3" name="Content Placeholder 2"/>
          <p:cNvSpPr>
            <a:spLocks noGrp="1"/>
          </p:cNvSpPr>
          <p:nvPr>
            <p:ph sz="quarter" idx="1"/>
          </p:nvPr>
        </p:nvSpPr>
        <p:spPr>
          <a:xfrm>
            <a:off x="357158" y="1285860"/>
            <a:ext cx="8001056" cy="5572140"/>
          </a:xfrm>
        </p:spPr>
        <p:txBody>
          <a:bodyPr/>
          <a:lstStyle/>
          <a:p>
            <a:pPr algn="just"/>
            <a:r>
              <a:rPr lang="en-US" dirty="0" smtClean="0"/>
              <a:t>2 </a:t>
            </a:r>
            <a:r>
              <a:rPr lang="en-US" dirty="0" err="1" smtClean="0"/>
              <a:t>grupe</a:t>
            </a:r>
            <a:r>
              <a:rPr lang="en-US" dirty="0" smtClean="0"/>
              <a:t> </a:t>
            </a:r>
            <a:r>
              <a:rPr lang="en-US" dirty="0" err="1" smtClean="0"/>
              <a:t>situacija</a:t>
            </a:r>
            <a:r>
              <a:rPr lang="sr-Latn-RS" dirty="0" smtClean="0"/>
              <a:t> za otvorena činjenična stanja</a:t>
            </a:r>
            <a:r>
              <a:rPr lang="en-US" dirty="0" smtClean="0"/>
              <a:t>:</a:t>
            </a:r>
          </a:p>
          <a:p>
            <a:pPr algn="just">
              <a:buFont typeface="Wingdings" pitchFamily="2" charset="2"/>
              <a:buAutoNum type="arabicParenR"/>
            </a:pPr>
            <a:r>
              <a:rPr lang="en-US" b="1" dirty="0" err="1" smtClean="0"/>
              <a:t>Raniji</a:t>
            </a:r>
            <a:r>
              <a:rPr lang="en-US" dirty="0" smtClean="0"/>
              <a:t> </a:t>
            </a:r>
            <a:r>
              <a:rPr lang="en-US" dirty="0" err="1" smtClean="0"/>
              <a:t>i</a:t>
            </a:r>
            <a:r>
              <a:rPr lang="en-US" dirty="0" smtClean="0"/>
              <a:t> </a:t>
            </a:r>
            <a:r>
              <a:rPr lang="en-US" b="1" dirty="0" err="1" smtClean="0"/>
              <a:t>aktuelni</a:t>
            </a:r>
            <a:r>
              <a:rPr lang="en-US" dirty="0" smtClean="0"/>
              <a:t> </a:t>
            </a:r>
            <a:r>
              <a:rPr lang="en-US" dirty="0" err="1" smtClean="0"/>
              <a:t>statut</a:t>
            </a:r>
            <a:r>
              <a:rPr lang="en-US" dirty="0" smtClean="0"/>
              <a:t> </a:t>
            </a:r>
            <a:r>
              <a:rPr lang="en-US" dirty="0" err="1" smtClean="0"/>
              <a:t>smatraju</a:t>
            </a:r>
            <a:r>
              <a:rPr lang="en-US" dirty="0" smtClean="0"/>
              <a:t> </a:t>
            </a:r>
            <a:r>
              <a:rPr lang="en-US" dirty="0" err="1" smtClean="0"/>
              <a:t>činjenično</a:t>
            </a:r>
            <a:r>
              <a:rPr lang="en-US" dirty="0" smtClean="0"/>
              <a:t> </a:t>
            </a:r>
            <a:r>
              <a:rPr lang="en-US" dirty="0" err="1" smtClean="0"/>
              <a:t>stanje</a:t>
            </a:r>
            <a:r>
              <a:rPr lang="en-US" dirty="0" smtClean="0"/>
              <a:t> </a:t>
            </a:r>
            <a:r>
              <a:rPr lang="en-US" b="1" u="sng" dirty="0" err="1" smtClean="0">
                <a:solidFill>
                  <a:srgbClr val="FF0000"/>
                </a:solidFill>
              </a:rPr>
              <a:t>otvorenim</a:t>
            </a:r>
            <a:r>
              <a:rPr lang="en-US" dirty="0" smtClean="0"/>
              <a:t>,</a:t>
            </a:r>
          </a:p>
          <a:p>
            <a:pPr algn="just">
              <a:buFont typeface="Wingdings" pitchFamily="2" charset="2"/>
              <a:buAutoNum type="arabicParenR"/>
            </a:pPr>
            <a:r>
              <a:rPr lang="en-US" b="1" dirty="0" err="1" smtClean="0"/>
              <a:t>Raniji</a:t>
            </a:r>
            <a:r>
              <a:rPr lang="en-US" dirty="0" smtClean="0"/>
              <a:t> </a:t>
            </a:r>
            <a:r>
              <a:rPr lang="en-US" dirty="0" err="1" smtClean="0"/>
              <a:t>statut</a:t>
            </a:r>
            <a:r>
              <a:rPr lang="en-US" dirty="0" smtClean="0"/>
              <a:t> </a:t>
            </a:r>
            <a:r>
              <a:rPr lang="en-US" dirty="0" err="1" smtClean="0"/>
              <a:t>činjenično</a:t>
            </a:r>
            <a:r>
              <a:rPr lang="en-US" dirty="0" smtClean="0"/>
              <a:t> </a:t>
            </a:r>
            <a:r>
              <a:rPr lang="en-US" dirty="0" err="1" smtClean="0"/>
              <a:t>stanje</a:t>
            </a:r>
            <a:r>
              <a:rPr lang="en-US" dirty="0" smtClean="0"/>
              <a:t> </a:t>
            </a:r>
            <a:r>
              <a:rPr lang="en-US" dirty="0" err="1" smtClean="0"/>
              <a:t>smatra</a:t>
            </a:r>
            <a:r>
              <a:rPr lang="en-US" dirty="0" smtClean="0"/>
              <a:t> </a:t>
            </a:r>
            <a:r>
              <a:rPr lang="en-US" b="1" u="sng" dirty="0" err="1" smtClean="0">
                <a:solidFill>
                  <a:srgbClr val="FF0000"/>
                </a:solidFill>
              </a:rPr>
              <a:t>otvorenim</a:t>
            </a:r>
            <a:r>
              <a:rPr lang="en-US" dirty="0" smtClean="0"/>
              <a:t>, a </a:t>
            </a:r>
            <a:r>
              <a:rPr lang="en-US" b="1" dirty="0" err="1" smtClean="0"/>
              <a:t>aktuelni</a:t>
            </a:r>
            <a:r>
              <a:rPr lang="en-US" dirty="0" smtClean="0"/>
              <a:t> </a:t>
            </a:r>
            <a:r>
              <a:rPr lang="en-US" dirty="0" err="1" smtClean="0"/>
              <a:t>statut</a:t>
            </a:r>
            <a:r>
              <a:rPr lang="en-US" dirty="0" smtClean="0"/>
              <a:t> </a:t>
            </a:r>
            <a:r>
              <a:rPr lang="en-US" b="1" u="sng" dirty="0" err="1" smtClean="0">
                <a:solidFill>
                  <a:srgbClr val="FF0000"/>
                </a:solidFill>
              </a:rPr>
              <a:t>okončanim</a:t>
            </a:r>
            <a:r>
              <a:rPr lang="en-US" dirty="0" smtClean="0"/>
              <a:t>. </a:t>
            </a:r>
            <a:endParaRPr lang="sr-Latn-RS" dirty="0" smtClean="0"/>
          </a:p>
          <a:p>
            <a:pPr algn="just">
              <a:buNone/>
            </a:pPr>
            <a:r>
              <a:rPr lang="en-US" dirty="0" smtClean="0"/>
              <a:t>U </a:t>
            </a:r>
            <a:r>
              <a:rPr lang="en-US" dirty="0" err="1" smtClean="0"/>
              <a:t>oba</a:t>
            </a:r>
            <a:r>
              <a:rPr lang="en-US" dirty="0" smtClean="0"/>
              <a:t> </a:t>
            </a:r>
            <a:r>
              <a:rPr lang="en-US" dirty="0" err="1" smtClean="0"/>
              <a:t>slučaja</a:t>
            </a:r>
            <a:r>
              <a:rPr lang="en-US" dirty="0" smtClean="0"/>
              <a:t> </a:t>
            </a:r>
            <a:r>
              <a:rPr lang="en-US" dirty="0" err="1" smtClean="0"/>
              <a:t>važi</a:t>
            </a:r>
            <a:r>
              <a:rPr lang="en-US" dirty="0" smtClean="0"/>
              <a:t> </a:t>
            </a:r>
            <a:r>
              <a:rPr lang="en-US" dirty="0" err="1" smtClean="0"/>
              <a:t>isto</a:t>
            </a:r>
            <a:r>
              <a:rPr lang="en-US" dirty="0" smtClean="0"/>
              <a:t> </a:t>
            </a:r>
            <a:r>
              <a:rPr lang="en-US" dirty="0" err="1" smtClean="0"/>
              <a:t>pravilo</a:t>
            </a:r>
            <a:r>
              <a:rPr lang="en-US" dirty="0" smtClean="0"/>
              <a:t> – </a:t>
            </a:r>
            <a:r>
              <a:rPr lang="en-US" dirty="0" err="1" smtClean="0"/>
              <a:t>koje</a:t>
            </a:r>
            <a:r>
              <a:rPr lang="en-US" dirty="0" smtClean="0"/>
              <a:t>?→</a:t>
            </a:r>
            <a:r>
              <a:rPr lang="sr-Latn-RS" dirty="0" smtClean="0"/>
              <a:t>primena novog/aktuelnog statuta.</a:t>
            </a:r>
            <a:endParaRPr lang="en-US" dirty="0" smtClean="0"/>
          </a:p>
          <a:p>
            <a:pPr algn="just">
              <a:buNone/>
            </a:pPr>
            <a:r>
              <a:rPr lang="en-US" b="1" dirty="0" smtClean="0"/>
              <a:t>Primer 2</a:t>
            </a:r>
            <a:r>
              <a:rPr lang="en-US" dirty="0" smtClean="0"/>
              <a:t>: </a:t>
            </a:r>
            <a:r>
              <a:rPr lang="en-US" dirty="0" err="1" smtClean="0"/>
              <a:t>Pokretna</a:t>
            </a:r>
            <a:r>
              <a:rPr lang="en-US" dirty="0" smtClean="0"/>
              <a:t> </a:t>
            </a:r>
            <a:r>
              <a:rPr lang="en-US" dirty="0" err="1" smtClean="0"/>
              <a:t>stvar</a:t>
            </a:r>
            <a:r>
              <a:rPr lang="en-US" dirty="0" smtClean="0"/>
              <a:t> se </a:t>
            </a:r>
            <a:r>
              <a:rPr lang="en-US" dirty="0" err="1" smtClean="0"/>
              <a:t>određeno</a:t>
            </a:r>
            <a:r>
              <a:rPr lang="en-US" dirty="0" smtClean="0"/>
              <a:t> </a:t>
            </a:r>
            <a:r>
              <a:rPr lang="en-US" dirty="0" err="1" smtClean="0"/>
              <a:t>vreme</a:t>
            </a:r>
            <a:r>
              <a:rPr lang="en-US" dirty="0" smtClean="0"/>
              <a:t> </a:t>
            </a:r>
            <a:r>
              <a:rPr lang="en-US" dirty="0" err="1" smtClean="0"/>
              <a:t>nalazila</a:t>
            </a:r>
            <a:r>
              <a:rPr lang="en-US" dirty="0" smtClean="0"/>
              <a:t> u </a:t>
            </a:r>
            <a:r>
              <a:rPr lang="en-US" dirty="0" err="1" smtClean="0"/>
              <a:t>državi</a:t>
            </a:r>
            <a:r>
              <a:rPr lang="en-US" dirty="0" smtClean="0"/>
              <a:t> A u </a:t>
            </a:r>
            <a:r>
              <a:rPr lang="en-US" dirty="0" err="1" smtClean="0"/>
              <a:t>savesnoj</a:t>
            </a:r>
            <a:r>
              <a:rPr lang="en-US" dirty="0" smtClean="0"/>
              <a:t> </a:t>
            </a:r>
            <a:r>
              <a:rPr lang="en-US" dirty="0" err="1" smtClean="0"/>
              <a:t>državini</a:t>
            </a:r>
            <a:r>
              <a:rPr lang="en-US" dirty="0" smtClean="0"/>
              <a:t> </a:t>
            </a:r>
            <a:r>
              <a:rPr lang="en-US" dirty="0" err="1" smtClean="0"/>
              <a:t>jednog</a:t>
            </a:r>
            <a:r>
              <a:rPr lang="en-US" dirty="0" smtClean="0"/>
              <a:t> </a:t>
            </a:r>
            <a:r>
              <a:rPr lang="en-US" dirty="0" err="1" smtClean="0"/>
              <a:t>lica</a:t>
            </a:r>
            <a:r>
              <a:rPr lang="en-US" dirty="0" smtClean="0"/>
              <a:t>, </a:t>
            </a:r>
            <a:r>
              <a:rPr lang="en-US" dirty="0" err="1" smtClean="0"/>
              <a:t>koje</a:t>
            </a:r>
            <a:r>
              <a:rPr lang="en-US" dirty="0" smtClean="0"/>
              <a:t> je pre </a:t>
            </a:r>
            <a:r>
              <a:rPr lang="en-US" dirty="0" err="1" smtClean="0"/>
              <a:t>isteka</a:t>
            </a:r>
            <a:r>
              <a:rPr lang="en-US" dirty="0" smtClean="0"/>
              <a:t> </a:t>
            </a:r>
            <a:r>
              <a:rPr lang="en-US" dirty="0" err="1" smtClean="0"/>
              <a:t>roka</a:t>
            </a:r>
            <a:r>
              <a:rPr lang="en-US" dirty="0" smtClean="0"/>
              <a:t> </a:t>
            </a:r>
            <a:r>
              <a:rPr lang="en-US" dirty="0" err="1" smtClean="0"/>
              <a:t>za</a:t>
            </a:r>
            <a:r>
              <a:rPr lang="en-US" dirty="0" smtClean="0"/>
              <a:t> </a:t>
            </a:r>
            <a:r>
              <a:rPr lang="en-US" dirty="0" err="1" smtClean="0"/>
              <a:t>održaj</a:t>
            </a:r>
            <a:r>
              <a:rPr lang="en-US" dirty="0" smtClean="0"/>
              <a:t> </a:t>
            </a:r>
            <a:r>
              <a:rPr lang="en-US" dirty="0" err="1" smtClean="0"/>
              <a:t>zajedno</a:t>
            </a:r>
            <a:r>
              <a:rPr lang="en-US" dirty="0" smtClean="0"/>
              <a:t> </a:t>
            </a:r>
            <a:r>
              <a:rPr lang="en-US" dirty="0" err="1" smtClean="0"/>
              <a:t>sa</a:t>
            </a:r>
            <a:r>
              <a:rPr lang="en-US" dirty="0" smtClean="0"/>
              <a:t> </a:t>
            </a:r>
            <a:r>
              <a:rPr lang="en-US" dirty="0" err="1" smtClean="0"/>
              <a:t>stvari</a:t>
            </a:r>
            <a:r>
              <a:rPr lang="en-US" dirty="0" smtClean="0"/>
              <a:t> </a:t>
            </a:r>
            <a:r>
              <a:rPr lang="en-US" dirty="0" err="1" smtClean="0"/>
              <a:t>prešlo</a:t>
            </a:r>
            <a:r>
              <a:rPr lang="en-US" dirty="0" smtClean="0"/>
              <a:t> u </a:t>
            </a:r>
            <a:r>
              <a:rPr lang="en-US" dirty="0" err="1" smtClean="0"/>
              <a:t>državu</a:t>
            </a:r>
            <a:r>
              <a:rPr lang="en-US" dirty="0" smtClean="0"/>
              <a:t> B, </a:t>
            </a:r>
            <a:r>
              <a:rPr lang="en-US" dirty="0" err="1" smtClean="0"/>
              <a:t>prema</a:t>
            </a:r>
            <a:r>
              <a:rPr lang="en-US" dirty="0" smtClean="0"/>
              <a:t> </a:t>
            </a:r>
            <a:r>
              <a:rPr lang="en-US" dirty="0" err="1" smtClean="0"/>
              <a:t>čijem</a:t>
            </a:r>
            <a:r>
              <a:rPr lang="en-US" dirty="0" smtClean="0"/>
              <a:t> </a:t>
            </a:r>
            <a:r>
              <a:rPr lang="en-US" dirty="0" err="1" smtClean="0"/>
              <a:t>pravu</a:t>
            </a:r>
            <a:r>
              <a:rPr lang="en-US" dirty="0" smtClean="0"/>
              <a:t> </a:t>
            </a:r>
            <a:r>
              <a:rPr lang="en-US" dirty="0" err="1" smtClean="0"/>
              <a:t>ovaj</a:t>
            </a:r>
            <a:r>
              <a:rPr lang="en-US" dirty="0" smtClean="0"/>
              <a:t> </a:t>
            </a:r>
            <a:r>
              <a:rPr lang="en-US" dirty="0" err="1" smtClean="0"/>
              <a:t>rok</a:t>
            </a:r>
            <a:r>
              <a:rPr lang="en-US" dirty="0" smtClean="0"/>
              <a:t> </a:t>
            </a:r>
            <a:r>
              <a:rPr lang="en-US" dirty="0" err="1" smtClean="0"/>
              <a:t>takođe</a:t>
            </a:r>
            <a:r>
              <a:rPr lang="en-US" dirty="0" smtClean="0"/>
              <a:t> </a:t>
            </a:r>
            <a:r>
              <a:rPr lang="en-US" dirty="0" err="1" smtClean="0"/>
              <a:t>nije</a:t>
            </a:r>
            <a:r>
              <a:rPr lang="en-US" dirty="0" smtClean="0"/>
              <a:t> </a:t>
            </a:r>
            <a:r>
              <a:rPr lang="en-US" dirty="0" err="1" smtClean="0"/>
              <a:t>istekao</a:t>
            </a:r>
            <a:r>
              <a:rPr lang="en-US" dirty="0" smtClean="0"/>
              <a:t>. </a:t>
            </a:r>
            <a:r>
              <a:rPr lang="en-US" dirty="0" err="1" smtClean="0"/>
              <a:t>Merodavno</a:t>
            </a:r>
            <a:r>
              <a:rPr lang="en-US" dirty="0" smtClean="0"/>
              <a:t> </a:t>
            </a:r>
            <a:r>
              <a:rPr lang="en-US" dirty="0" err="1" smtClean="0"/>
              <a:t>pravo</a:t>
            </a:r>
            <a:r>
              <a:rPr lang="en-US" dirty="0" smtClean="0"/>
              <a:t> </a:t>
            </a:r>
            <a:r>
              <a:rPr lang="en-US" dirty="0" err="1" smtClean="0"/>
              <a:t>na</a:t>
            </a:r>
            <a:r>
              <a:rPr lang="en-US" dirty="0" smtClean="0"/>
              <a:t> </a:t>
            </a:r>
            <a:r>
              <a:rPr lang="en-US" dirty="0" err="1" smtClean="0"/>
              <a:t>sticanje</a:t>
            </a:r>
            <a:r>
              <a:rPr lang="en-US" dirty="0" smtClean="0"/>
              <a:t> </a:t>
            </a:r>
            <a:r>
              <a:rPr lang="en-US" dirty="0" err="1" smtClean="0"/>
              <a:t>svojine</a:t>
            </a:r>
            <a:r>
              <a:rPr lang="en-US" dirty="0" smtClean="0"/>
              <a:t> </a:t>
            </a:r>
            <a:r>
              <a:rPr lang="en-US" dirty="0" err="1" smtClean="0"/>
              <a:t>na</a:t>
            </a:r>
            <a:r>
              <a:rPr lang="en-US" dirty="0" smtClean="0"/>
              <a:t> </a:t>
            </a:r>
            <a:r>
              <a:rPr lang="en-US" dirty="0" err="1" smtClean="0"/>
              <a:t>pokretnoj</a:t>
            </a:r>
            <a:r>
              <a:rPr lang="en-US" dirty="0" smtClean="0"/>
              <a:t> </a:t>
            </a:r>
            <a:r>
              <a:rPr lang="en-US" dirty="0" err="1" smtClean="0"/>
              <a:t>stvari</a:t>
            </a:r>
            <a:r>
              <a:rPr lang="en-US" dirty="0" smtClean="0"/>
              <a:t>?→</a:t>
            </a:r>
            <a:r>
              <a:rPr lang="sr-Latn-RS" dirty="0" smtClean="0"/>
              <a:t>v. </a:t>
            </a:r>
            <a:r>
              <a:rPr lang="sr-Latn-CS" dirty="0" smtClean="0"/>
              <a:t>Č</a:t>
            </a:r>
            <a:r>
              <a:rPr lang="sr-Latn-RS" dirty="0" smtClean="0"/>
              <a:t>l. 18.st. 1. ZRSZ→primena </a:t>
            </a:r>
            <a:r>
              <a:rPr lang="sr-Latn-RS" b="1" dirty="0" smtClean="0">
                <a:solidFill>
                  <a:srgbClr val="FF0000"/>
                </a:solidFill>
              </a:rPr>
              <a:t>aktuelnog</a:t>
            </a:r>
            <a:r>
              <a:rPr lang="sr-Latn-RS" dirty="0" smtClean="0"/>
              <a:t> statuta</a:t>
            </a:r>
            <a:endParaRPr lang="en-US" dirty="0" smtClean="0"/>
          </a:p>
          <a:p>
            <a:pPr algn="just">
              <a:buFont typeface="Wingdings" pitchFamily="2" charset="2"/>
              <a:buAutoNum type="arabicParenR"/>
            </a:pPr>
            <a:endParaRPr lang="en-US" dirty="0" smtClean="0"/>
          </a:p>
        </p:txBody>
      </p:sp>
      <p:sp>
        <p:nvSpPr>
          <p:cNvPr id="4" name="Date Placeholder 3"/>
          <p:cNvSpPr>
            <a:spLocks noGrp="1"/>
          </p:cNvSpPr>
          <p:nvPr>
            <p:ph type="dt" sz="half" idx="10"/>
          </p:nvPr>
        </p:nvSpPr>
        <p:spPr/>
        <p:txBody>
          <a:bodyPr/>
          <a:lstStyle/>
          <a:p>
            <a:pPr>
              <a:defRPr/>
            </a:pPr>
            <a:fld id="{7374EDD2-2097-4BC4-AA9B-1B3E7A173090}"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13</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sr-Latn-RS" b="1" dirty="0" smtClean="0">
                <a:solidFill>
                  <a:srgbClr val="FF0000"/>
                </a:solidFill>
              </a:rPr>
              <a:t>Mešovita</a:t>
            </a:r>
            <a:r>
              <a:rPr lang="sr-Latn-RS" dirty="0" smtClean="0">
                <a:solidFill>
                  <a:srgbClr val="FF0000"/>
                </a:solidFill>
              </a:rPr>
              <a:t> </a:t>
            </a:r>
            <a:r>
              <a:rPr lang="sr-Latn-RS" dirty="0" smtClean="0"/>
              <a:t>činjenična stanja</a:t>
            </a:r>
            <a:endParaRPr lang="sr-Latn-RS" dirty="0"/>
          </a:p>
        </p:txBody>
      </p:sp>
      <p:sp>
        <p:nvSpPr>
          <p:cNvPr id="3" name="Content Placeholder 2"/>
          <p:cNvSpPr>
            <a:spLocks noGrp="1"/>
          </p:cNvSpPr>
          <p:nvPr>
            <p:ph sz="quarter" idx="1"/>
          </p:nvPr>
        </p:nvSpPr>
        <p:spPr>
          <a:xfrm>
            <a:off x="457200" y="1600200"/>
            <a:ext cx="7467600" cy="4873625"/>
          </a:xfrm>
        </p:spPr>
        <p:txBody>
          <a:bodyPr/>
          <a:lstStyle/>
          <a:p>
            <a:pPr marL="0" indent="0" eaLnBrk="1" hangingPunct="1">
              <a:buFont typeface="Wingdings" pitchFamily="2" charset="2"/>
              <a:buNone/>
              <a:defRPr/>
            </a:pPr>
            <a:r>
              <a:rPr lang="sr-Latn-CS" altLang="sr-Latn-RS" dirty="0" smtClean="0"/>
              <a:t>Mešovita činjenična stanja</a:t>
            </a:r>
          </a:p>
          <a:p>
            <a:pPr lvl="1" eaLnBrk="1" hangingPunct="1">
              <a:defRPr/>
            </a:pPr>
            <a:r>
              <a:rPr lang="sr-Latn-CS" altLang="sr-Latn-RS" dirty="0" smtClean="0"/>
              <a:t>↓↓↓</a:t>
            </a:r>
          </a:p>
          <a:p>
            <a:pPr lvl="1" eaLnBrk="1" hangingPunct="1">
              <a:defRPr/>
            </a:pPr>
            <a:r>
              <a:rPr lang="sr-Latn-CS" altLang="sr-Latn-RS" dirty="0" smtClean="0"/>
              <a:t>Stvarna prava na pokretnim stvarima</a:t>
            </a:r>
          </a:p>
          <a:p>
            <a:pPr lvl="1" eaLnBrk="1" hangingPunct="1">
              <a:defRPr/>
            </a:pPr>
            <a:r>
              <a:rPr lang="sr-Latn-CS" altLang="sr-Latn-RS" dirty="0" smtClean="0"/>
              <a:t>Bračno-imovinski režim</a:t>
            </a:r>
          </a:p>
          <a:p>
            <a:pPr lvl="1" eaLnBrk="1" hangingPunct="1">
              <a:defRPr/>
            </a:pPr>
            <a:endParaRPr lang="sr-Latn-CS" altLang="sr-Latn-RS" dirty="0"/>
          </a:p>
          <a:p>
            <a:pPr>
              <a:defRPr/>
            </a:pPr>
            <a:endParaRPr lang="sr-Latn-RS" dirty="0"/>
          </a:p>
        </p:txBody>
      </p:sp>
      <p:sp>
        <p:nvSpPr>
          <p:cNvPr id="4" name="Date Placeholder 3"/>
          <p:cNvSpPr>
            <a:spLocks noGrp="1"/>
          </p:cNvSpPr>
          <p:nvPr>
            <p:ph type="dt" sz="half" idx="10"/>
          </p:nvPr>
        </p:nvSpPr>
        <p:spPr/>
        <p:txBody>
          <a:bodyPr/>
          <a:lstStyle/>
          <a:p>
            <a:pPr>
              <a:defRPr/>
            </a:pPr>
            <a:fld id="{DA53E1DA-6894-4F8E-90A7-BDF4030C1DA1}"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14</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a:t>
            </a:r>
            <a:r>
              <a:rPr lang="x-none" dirty="0" smtClean="0"/>
              <a:t>lučaj </a:t>
            </a:r>
            <a:r>
              <a:rPr lang="x-none" smtClean="0"/>
              <a:t>broj </a:t>
            </a:r>
            <a:r>
              <a:rPr lang="x-none" smtClean="0"/>
              <a:t>9</a:t>
            </a:r>
            <a:r>
              <a:rPr lang="sr-Latn-RS" dirty="0" smtClean="0"/>
              <a:t> sa sajta</a:t>
            </a:r>
            <a:endParaRPr lang="en-US" dirty="0"/>
          </a:p>
        </p:txBody>
      </p:sp>
      <p:sp>
        <p:nvSpPr>
          <p:cNvPr id="19459" name="Content Placeholder 2"/>
          <p:cNvSpPr>
            <a:spLocks noGrp="1"/>
          </p:cNvSpPr>
          <p:nvPr>
            <p:ph sz="quarter" idx="1"/>
          </p:nvPr>
        </p:nvSpPr>
        <p:spPr>
          <a:xfrm>
            <a:off x="457200" y="1600200"/>
            <a:ext cx="7467600" cy="4873625"/>
          </a:xfrm>
        </p:spPr>
        <p:txBody>
          <a:bodyPr/>
          <a:lstStyle/>
          <a:p>
            <a:pPr algn="just" eaLnBrk="1" hangingPunct="1">
              <a:lnSpc>
                <a:spcPct val="80000"/>
              </a:lnSpc>
            </a:pPr>
            <a:r>
              <a:rPr lang="sr-Latn-CS" sz="1800" dirty="0" smtClean="0"/>
              <a:t>A, </a:t>
            </a:r>
            <a:r>
              <a:rPr lang="sr-Cyrl-CS" sz="1800" b="1" dirty="0" smtClean="0"/>
              <a:t>državljanin SR </a:t>
            </a:r>
            <a:r>
              <a:rPr lang="sr-Latn-CS" sz="1800" b="1" dirty="0" smtClean="0"/>
              <a:t>N</a:t>
            </a:r>
            <a:r>
              <a:rPr lang="sr-Cyrl-CS" sz="1800" b="1" dirty="0" err="1" smtClean="0"/>
              <a:t>emačke</a:t>
            </a:r>
            <a:r>
              <a:rPr lang="sr-Latn-CS" sz="1800" dirty="0" smtClean="0"/>
              <a:t>, i B, </a:t>
            </a:r>
            <a:r>
              <a:rPr lang="sr-Cyrl-CS" sz="1800" b="1" dirty="0" smtClean="0"/>
              <a:t>državljanka Srbije</a:t>
            </a:r>
            <a:r>
              <a:rPr lang="sr-Latn-CS" sz="1800" dirty="0" smtClean="0"/>
              <a:t>, </a:t>
            </a:r>
            <a:r>
              <a:rPr lang="sr-Cyrl-CS" sz="1800" dirty="0" smtClean="0"/>
              <a:t>zaključili su brak</a:t>
            </a:r>
            <a:r>
              <a:rPr lang="sr-Latn-CS" sz="1800" dirty="0" smtClean="0"/>
              <a:t> 1984. </a:t>
            </a:r>
            <a:r>
              <a:rPr lang="sr-Cyrl-CS" sz="1800" dirty="0" err="1" smtClean="0"/>
              <a:t>dodine</a:t>
            </a:r>
            <a:r>
              <a:rPr lang="sr-Cyrl-CS" sz="1800" dirty="0" smtClean="0"/>
              <a:t> u Beču</a:t>
            </a:r>
            <a:r>
              <a:rPr lang="sr-Latn-CS" sz="1800" dirty="0" smtClean="0"/>
              <a:t>. </a:t>
            </a:r>
            <a:r>
              <a:rPr lang="sr-Cyrl-CS" sz="1800" dirty="0" smtClean="0"/>
              <a:t>A radi u jednoj uspešnoj nemačkoj firmi u Beču</a:t>
            </a:r>
            <a:r>
              <a:rPr lang="sr-Latn-CS" sz="1800" dirty="0" smtClean="0"/>
              <a:t>, </a:t>
            </a:r>
            <a:r>
              <a:rPr lang="sr-Cyrl-CS" sz="1800" dirty="0" smtClean="0"/>
              <a:t>a B u ambasadi Srbije u Beču</a:t>
            </a:r>
            <a:r>
              <a:rPr lang="sr-Latn-CS" sz="1800" dirty="0" smtClean="0"/>
              <a:t>. </a:t>
            </a:r>
            <a:r>
              <a:rPr lang="sr-Cyrl-CS" sz="1800" dirty="0" smtClean="0"/>
              <a:t>Dve godine nakon zaključenja braka A i B su </a:t>
            </a:r>
            <a:r>
              <a:rPr lang="sr-Cyrl-CS" sz="1800" b="1" dirty="0" smtClean="0"/>
              <a:t>kupili stan u Beču</a:t>
            </a:r>
            <a:r>
              <a:rPr lang="sr-Latn-CS" sz="1800" dirty="0" smtClean="0"/>
              <a:t>. 19</a:t>
            </a:r>
            <a:r>
              <a:rPr lang="sr-Cyrl-CS" sz="1800" dirty="0" smtClean="0"/>
              <a:t>91</a:t>
            </a:r>
            <a:r>
              <a:rPr lang="sr-Latn-CS" sz="1800" dirty="0" smtClean="0"/>
              <a:t>. </a:t>
            </a:r>
            <a:r>
              <a:rPr lang="sr-Cyrl-CS" sz="1800" dirty="0" smtClean="0"/>
              <a:t>godine A dobije bolje plaćeni posao u </a:t>
            </a:r>
            <a:r>
              <a:rPr lang="sr-Cyrl-CS" sz="1800" dirty="0" err="1" smtClean="0"/>
              <a:t>Štutgartu</a:t>
            </a:r>
            <a:r>
              <a:rPr lang="sr-Cyrl-CS" sz="1800" dirty="0" smtClean="0"/>
              <a:t> (SR Nemačka)</a:t>
            </a:r>
            <a:r>
              <a:rPr lang="sr-Latn-CS" sz="1800" dirty="0" smtClean="0"/>
              <a:t>, </a:t>
            </a:r>
            <a:r>
              <a:rPr lang="sr-Cyrl-CS" sz="1800" dirty="0" smtClean="0"/>
              <a:t>tako da oboje otputuju u SR Nemačku</a:t>
            </a:r>
            <a:r>
              <a:rPr lang="sr-Latn-CS" sz="1800" dirty="0" smtClean="0"/>
              <a:t>. </a:t>
            </a:r>
            <a:r>
              <a:rPr lang="sr-Cyrl-CS" sz="1800" dirty="0" smtClean="0"/>
              <a:t>U SR Nemačkoj su stekli </a:t>
            </a:r>
            <a:r>
              <a:rPr lang="sr-Cyrl-CS" sz="1800" b="1" dirty="0" smtClean="0"/>
              <a:t>vikendicu na </a:t>
            </a:r>
            <a:r>
              <a:rPr lang="sr-Cyrl-CS" sz="1800" b="1" dirty="0" err="1" smtClean="0"/>
              <a:t>Švarcvaldu</a:t>
            </a:r>
            <a:r>
              <a:rPr lang="sr-Cyrl-CS" sz="1800" b="1" dirty="0" smtClean="0"/>
              <a:t>, stan u </a:t>
            </a:r>
            <a:r>
              <a:rPr lang="sr-Cyrl-CS" sz="1800" b="1" dirty="0" err="1" smtClean="0"/>
              <a:t>Štutgartu</a:t>
            </a:r>
            <a:r>
              <a:rPr lang="sr-Cyrl-CS" sz="1800" b="1" dirty="0" smtClean="0"/>
              <a:t> i novac na računu jedne </a:t>
            </a:r>
            <a:r>
              <a:rPr lang="sr-Cyrl-CS" sz="1800" b="1" dirty="0" err="1" smtClean="0"/>
              <a:t>štutgartske</a:t>
            </a:r>
            <a:r>
              <a:rPr lang="sr-Cyrl-CS" sz="1800" b="1" dirty="0" smtClean="0"/>
              <a:t> banke</a:t>
            </a:r>
            <a:r>
              <a:rPr lang="sr-Cyrl-CS" sz="1800" dirty="0" smtClean="0"/>
              <a:t>. </a:t>
            </a:r>
            <a:r>
              <a:rPr lang="sr-Latn-CS" sz="1800" dirty="0" smtClean="0"/>
              <a:t>2001. </a:t>
            </a:r>
            <a:r>
              <a:rPr lang="sr-Cyrl-CS" sz="1800" dirty="0" smtClean="0"/>
              <a:t>godine B prihvata primamljivu ponudu jedne beogradske firme</a:t>
            </a:r>
            <a:r>
              <a:rPr lang="sr-Latn-CS" sz="1800" dirty="0" smtClean="0"/>
              <a:t>, </a:t>
            </a:r>
            <a:r>
              <a:rPr lang="sr-Cyrl-CS" sz="1800" dirty="0" smtClean="0"/>
              <a:t>a A dobija posao u predstavništvu jedne nemačke firme u Beogradu, tako da se supružnici nastanjuju u Srbiji</a:t>
            </a:r>
            <a:r>
              <a:rPr lang="sr-Latn-CS" sz="1800" dirty="0" smtClean="0"/>
              <a:t>. </a:t>
            </a:r>
            <a:r>
              <a:rPr lang="sr-Cyrl-CS" sz="1800" dirty="0" smtClean="0"/>
              <a:t>Pošto je B poreklom iz okoline Kragujevca supružnici su počeli da grade </a:t>
            </a:r>
            <a:r>
              <a:rPr lang="sr-Cyrl-CS" sz="1800" b="1" dirty="0" smtClean="0"/>
              <a:t>vikend-kuću u Šumarica </a:t>
            </a:r>
            <a:r>
              <a:rPr lang="sr-Cyrl-CS" sz="1800" dirty="0" smtClean="0"/>
              <a:t>koja je bila gotova </a:t>
            </a:r>
            <a:r>
              <a:rPr lang="sr-Cyrl-CS" sz="1800" dirty="0" err="1" smtClean="0"/>
              <a:t>2004.g</a:t>
            </a:r>
            <a:r>
              <a:rPr lang="sr-Cyrl-CS" sz="1800" dirty="0" smtClean="0"/>
              <a:t>. Takođe, jedan deo svoje zajedničke ušteđevine su </a:t>
            </a:r>
            <a:r>
              <a:rPr lang="sr-Cyrl-CS" sz="1800" b="1" dirty="0" smtClean="0"/>
              <a:t>prebacili na račun </a:t>
            </a:r>
            <a:r>
              <a:rPr lang="sr-Cyrl-CS" sz="1800" b="1" dirty="0" err="1" smtClean="0"/>
              <a:t>ba</a:t>
            </a:r>
            <a:r>
              <a:rPr lang="sr-Latn-CS" sz="1800" b="1" dirty="0" err="1" smtClean="0"/>
              <a:t>nk</a:t>
            </a:r>
            <a:r>
              <a:rPr lang="sr-Cyrl-CS" sz="1800" b="1" dirty="0" smtClean="0"/>
              <a:t>e u Beogradu, kupili su stan </a:t>
            </a:r>
            <a:r>
              <a:rPr lang="sr-Cyrl-CS" sz="1800" dirty="0" smtClean="0"/>
              <a:t>i potpuno ga opremili. Međutim, početkom </a:t>
            </a:r>
            <a:r>
              <a:rPr lang="sr-Cyrl-CS" sz="1800" dirty="0" err="1" smtClean="0"/>
              <a:t>2006.god</a:t>
            </a:r>
            <a:r>
              <a:rPr lang="sr-Cyrl-CS" sz="1800" dirty="0" smtClean="0"/>
              <a:t>. predstavništvo nemačke firme se gasi, pa A nagovara B da se vrate u Nemačku. B to ne prihvata</a:t>
            </a:r>
            <a:r>
              <a:rPr lang="sr-Latn-CS" sz="1800" dirty="0" smtClean="0"/>
              <a:t>, </a:t>
            </a:r>
            <a:r>
              <a:rPr lang="sr-Cyrl-CS" sz="1800" dirty="0" smtClean="0"/>
              <a:t>tako da dolazi do nezadovoljstva i čestih svađa u njihovom braku, te A podnosi tužbu za razvod braka beogradskom sudu</a:t>
            </a:r>
            <a:r>
              <a:rPr lang="sr-Latn-CS" sz="1800" dirty="0" smtClean="0"/>
              <a:t>.</a:t>
            </a:r>
            <a:endParaRPr lang="en-US" sz="1800" dirty="0" smtClean="0"/>
          </a:p>
          <a:p>
            <a:pPr algn="just" eaLnBrk="1" hangingPunct="1">
              <a:lnSpc>
                <a:spcPct val="80000"/>
              </a:lnSpc>
            </a:pPr>
            <a:r>
              <a:rPr lang="sr-Cyrl-CS" sz="1800" dirty="0" smtClean="0"/>
              <a:t>Koje pravo je merodavno za razvrgnuće bračnoimovinskog režima?</a:t>
            </a:r>
            <a:endParaRPr lang="en-US" sz="1800" dirty="0" smtClean="0"/>
          </a:p>
          <a:p>
            <a:pPr eaLnBrk="1" hangingPunct="1">
              <a:lnSpc>
                <a:spcPct val="80000"/>
              </a:lnSpc>
            </a:pPr>
            <a:endParaRPr lang="en-US" sz="1800" dirty="0" smtClean="0"/>
          </a:p>
        </p:txBody>
      </p:sp>
      <p:sp>
        <p:nvSpPr>
          <p:cNvPr id="4" name="Date Placeholder 3"/>
          <p:cNvSpPr>
            <a:spLocks noGrp="1"/>
          </p:cNvSpPr>
          <p:nvPr>
            <p:ph type="dt" sz="half" idx="10"/>
          </p:nvPr>
        </p:nvSpPr>
        <p:spPr/>
        <p:txBody>
          <a:bodyPr/>
          <a:lstStyle/>
          <a:p>
            <a:pPr>
              <a:defRPr/>
            </a:pPr>
            <a:fld id="{D8F34BF2-99C3-4347-B96F-F68CA91A87A5}"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15</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59">
                                            <p:txEl>
                                              <p:pRg st="1" end="1"/>
                                            </p:txEl>
                                          </p:spTgt>
                                        </p:tgtEl>
                                        <p:attrNameLst>
                                          <p:attrName>style.visibility</p:attrName>
                                        </p:attrNameLst>
                                      </p:cBhvr>
                                      <p:to>
                                        <p:strVal val="visible"/>
                                      </p:to>
                                    </p:set>
                                    <p:anim calcmode="lin" valueType="num">
                                      <p:cBhvr additive="base">
                                        <p:cTn id="13"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x-none" dirty="0" smtClean="0"/>
              <a:t>napomene</a:t>
            </a:r>
            <a:endParaRPr lang="en-US" dirty="0"/>
          </a:p>
        </p:txBody>
      </p:sp>
      <p:sp>
        <p:nvSpPr>
          <p:cNvPr id="3" name="Content Placeholder 2"/>
          <p:cNvSpPr>
            <a:spLocks noGrp="1"/>
          </p:cNvSpPr>
          <p:nvPr>
            <p:ph sz="quarter" idx="1"/>
          </p:nvPr>
        </p:nvSpPr>
        <p:spPr>
          <a:xfrm>
            <a:off x="457200" y="1600200"/>
            <a:ext cx="7467600" cy="4873625"/>
          </a:xfrm>
        </p:spPr>
        <p:txBody>
          <a:bodyPr>
            <a:normAutofit fontScale="92500" lnSpcReduction="20000"/>
          </a:bodyPr>
          <a:lstStyle/>
          <a:p>
            <a:pPr marL="274320" indent="-274320" algn="just" eaLnBrk="1" fontAlgn="auto" hangingPunct="1">
              <a:spcAft>
                <a:spcPts val="0"/>
              </a:spcAft>
              <a:buFont typeface="Wingdings 2"/>
              <a:buChar char=""/>
              <a:defRPr/>
            </a:pPr>
            <a:r>
              <a:rPr lang="sr-Cyrl-CS" dirty="0" smtClean="0"/>
              <a:t>Napomena: Član 14. nemačkog EGBGB: </a:t>
            </a:r>
            <a:endParaRPr lang="en-US" dirty="0" smtClean="0"/>
          </a:p>
          <a:p>
            <a:pPr marL="274320" indent="-274320" algn="just" eaLnBrk="1" fontAlgn="auto" hangingPunct="1">
              <a:spcAft>
                <a:spcPts val="0"/>
              </a:spcAft>
              <a:buFont typeface="Wingdings 2"/>
              <a:buChar char=""/>
              <a:defRPr/>
            </a:pPr>
            <a:r>
              <a:rPr lang="sr-Cyrl-CS" dirty="0" smtClean="0"/>
              <a:t>« (1) Na opšta dejstva braka primenjuje se:</a:t>
            </a:r>
            <a:endParaRPr lang="en-US" dirty="0" smtClean="0"/>
          </a:p>
          <a:p>
            <a:pPr marL="641033" lvl="1" indent="-274320" algn="just" eaLnBrk="1" fontAlgn="auto" hangingPunct="1">
              <a:spcAft>
                <a:spcPts val="0"/>
              </a:spcAft>
              <a:buFont typeface="Wingdings 2"/>
              <a:buChar char=""/>
              <a:defRPr/>
            </a:pPr>
            <a:r>
              <a:rPr lang="sr-Cyrl-CS" dirty="0" smtClean="0"/>
              <a:t>pravo države kojoj pripadaju oba bračna druga ili kojoj su tokom trajanja braka pripadali, ukoliko jedan od njih inače ima to državljanstvo;</a:t>
            </a:r>
            <a:endParaRPr lang="en-US" dirty="0" smtClean="0"/>
          </a:p>
          <a:p>
            <a:pPr marL="641033" lvl="1" indent="-274320" algn="just" eaLnBrk="1" fontAlgn="auto" hangingPunct="1">
              <a:spcAft>
                <a:spcPts val="0"/>
              </a:spcAft>
              <a:buFont typeface="Wingdings 2"/>
              <a:buChar char=""/>
              <a:defRPr/>
            </a:pPr>
            <a:r>
              <a:rPr lang="sr-Cyrl-CS" dirty="0" smtClean="0"/>
              <a:t>pravo države u kojoj oba bračna druga imaju svoje </a:t>
            </a:r>
            <a:r>
              <a:rPr lang="sr-Cyrl-CS" dirty="0" err="1" smtClean="0"/>
              <a:t>uobič</a:t>
            </a:r>
            <a:r>
              <a:rPr lang="sr-Latn-RS" dirty="0" smtClean="0"/>
              <a:t>a</a:t>
            </a:r>
            <a:r>
              <a:rPr lang="sr-Cyrl-CS" dirty="0" err="1" smtClean="0"/>
              <a:t>jeno</a:t>
            </a:r>
            <a:r>
              <a:rPr lang="sr-Cyrl-CS" dirty="0" smtClean="0"/>
              <a:t> boravište ili su ga, pak, imali tokom trajanja braka, ukoliko barem jedan od njih još uvek tamo ima svoje uobičajeno boravište, ili</a:t>
            </a:r>
            <a:r>
              <a:rPr lang="x-none" dirty="0" smtClean="0"/>
              <a:t> </a:t>
            </a:r>
            <a:r>
              <a:rPr lang="sr-Cyrl-CS" dirty="0" smtClean="0"/>
              <a:t>pravo države sa kojom su bračni drugovi najtešnje povezani».</a:t>
            </a:r>
            <a:endParaRPr lang="en-US" dirty="0" smtClean="0"/>
          </a:p>
          <a:p>
            <a:pPr marL="641033" lvl="1" indent="-274320" algn="just" eaLnBrk="1" fontAlgn="auto" hangingPunct="1">
              <a:spcAft>
                <a:spcPts val="0"/>
              </a:spcAft>
              <a:buFont typeface="Wingdings 2"/>
              <a:buChar char=""/>
              <a:defRPr/>
            </a:pPr>
            <a:r>
              <a:rPr lang="sr-Cyrl-CS" dirty="0" smtClean="0"/>
              <a:t>Član 15. nemačkog EGBGB: «(1) Za </a:t>
            </a:r>
            <a:r>
              <a:rPr lang="sr-Cyrl-CS" dirty="0" err="1" smtClean="0"/>
              <a:t>bračnoimovinski</a:t>
            </a:r>
            <a:r>
              <a:rPr lang="sr-Cyrl-CS" dirty="0" smtClean="0"/>
              <a:t> režim merodavno je pravo države koje je merodavno za opšta dejstva braka u vreme njegovog zaključenja».</a:t>
            </a:r>
            <a:endParaRPr lang="en-US" dirty="0" smtClean="0"/>
          </a:p>
          <a:p>
            <a:pPr marL="641033" lvl="1" indent="-274320" algn="just" eaLnBrk="1" fontAlgn="auto" hangingPunct="1">
              <a:spcAft>
                <a:spcPts val="0"/>
              </a:spcAft>
              <a:buFont typeface="Wingdings 2"/>
              <a:buChar char=""/>
              <a:defRPr/>
            </a:pPr>
            <a:r>
              <a:rPr lang="sr-Cyrl-CS" dirty="0" smtClean="0"/>
              <a:t>Član 17. EGBGB: «(1) Na razvod braka se primenjuje pravo države koje je merodavno za opšta dejstva braka u momentu kada je nastupila </a:t>
            </a:r>
            <a:r>
              <a:rPr lang="sr-Cyrl-CS" dirty="0" err="1" smtClean="0"/>
              <a:t>litispendencija</a:t>
            </a:r>
            <a:r>
              <a:rPr lang="sr-Cyrl-CS" dirty="0" smtClean="0"/>
              <a:t> u pogledu tužbe za razvod braka.</a:t>
            </a:r>
            <a:endParaRPr lang="en-US" dirty="0" smtClean="0"/>
          </a:p>
        </p:txBody>
      </p:sp>
      <p:sp>
        <p:nvSpPr>
          <p:cNvPr id="4" name="Date Placeholder 3"/>
          <p:cNvSpPr>
            <a:spLocks noGrp="1"/>
          </p:cNvSpPr>
          <p:nvPr>
            <p:ph type="dt" sz="half" idx="10"/>
          </p:nvPr>
        </p:nvSpPr>
        <p:spPr/>
        <p:txBody>
          <a:bodyPr/>
          <a:lstStyle/>
          <a:p>
            <a:pPr>
              <a:defRPr/>
            </a:pPr>
            <a:fld id="{5F9B7E18-E13B-448D-A315-89F527412E40}"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16</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sr-Latn-RS" dirty="0" smtClean="0"/>
              <a:t>napomena</a:t>
            </a:r>
            <a:endParaRPr lang="en-US" dirty="0"/>
          </a:p>
        </p:txBody>
      </p:sp>
      <p:sp>
        <p:nvSpPr>
          <p:cNvPr id="21507" name="Content Placeholder 2"/>
          <p:cNvSpPr>
            <a:spLocks noGrp="1"/>
          </p:cNvSpPr>
          <p:nvPr>
            <p:ph sz="quarter" idx="1"/>
          </p:nvPr>
        </p:nvSpPr>
        <p:spPr>
          <a:xfrm>
            <a:off x="457200" y="1600200"/>
            <a:ext cx="7467600" cy="4873625"/>
          </a:xfrm>
        </p:spPr>
        <p:txBody>
          <a:bodyPr/>
          <a:lstStyle/>
          <a:p>
            <a:pPr algn="just" eaLnBrk="1" hangingPunct="1"/>
            <a:r>
              <a:rPr lang="sr-Cyrl-CS" dirty="0" smtClean="0"/>
              <a:t>Par. 18 austrijskog ZMPP: «(1) Za lična dejstva braka merodavno je:</a:t>
            </a:r>
            <a:endParaRPr lang="en-US" dirty="0" smtClean="0"/>
          </a:p>
          <a:p>
            <a:pPr algn="just" eaLnBrk="1" hangingPunct="1"/>
            <a:r>
              <a:rPr lang="sr-Cyrl-CS" dirty="0" smtClean="0"/>
              <a:t>Zajedničko personalno pravo, ili ukoliko ne postoji, poslednje zajedničko personalno pravo supružnika, pod uslovom da ga je barem jedan od njih sačuvao;</a:t>
            </a:r>
            <a:endParaRPr lang="en-US" dirty="0" smtClean="0"/>
          </a:p>
          <a:p>
            <a:pPr algn="just" eaLnBrk="1" hangingPunct="1"/>
            <a:r>
              <a:rPr lang="sr-Cyrl-CS" dirty="0" smtClean="0"/>
              <a:t>U drugim slučajevima, merodavno je pravo države u kojoj oba bračna druga imaju redovno boravište, a ukoliko ga nemaju merodavno je pravo države u kojoj su oba supružnika imala svoje poslednje redovno boravište, pod uslovom da ga još uvek jedan od njih ima».</a:t>
            </a:r>
            <a:endParaRPr lang="en-US" dirty="0" smtClean="0"/>
          </a:p>
          <a:p>
            <a:pPr algn="just" eaLnBrk="1" hangingPunct="1"/>
            <a:endParaRPr lang="en-US" dirty="0" smtClean="0"/>
          </a:p>
        </p:txBody>
      </p:sp>
      <p:sp>
        <p:nvSpPr>
          <p:cNvPr id="4" name="Date Placeholder 3"/>
          <p:cNvSpPr>
            <a:spLocks noGrp="1"/>
          </p:cNvSpPr>
          <p:nvPr>
            <p:ph type="dt" sz="half" idx="10"/>
          </p:nvPr>
        </p:nvSpPr>
        <p:spPr/>
        <p:txBody>
          <a:bodyPr/>
          <a:lstStyle/>
          <a:p>
            <a:pPr>
              <a:defRPr/>
            </a:pPr>
            <a:fld id="{26467714-A64F-439A-9C0A-9585B25A3F46}"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17</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sr-Latn-RS" dirty="0" smtClean="0"/>
              <a:t>napomena</a:t>
            </a:r>
            <a:endParaRPr lang="en-US" dirty="0"/>
          </a:p>
        </p:txBody>
      </p:sp>
      <p:sp>
        <p:nvSpPr>
          <p:cNvPr id="22531" name="Content Placeholder 2"/>
          <p:cNvSpPr>
            <a:spLocks noGrp="1"/>
          </p:cNvSpPr>
          <p:nvPr>
            <p:ph sz="quarter" idx="1"/>
          </p:nvPr>
        </p:nvSpPr>
        <p:spPr>
          <a:xfrm>
            <a:off x="214282" y="1600200"/>
            <a:ext cx="8358246" cy="4873625"/>
          </a:xfrm>
        </p:spPr>
        <p:txBody>
          <a:bodyPr/>
          <a:lstStyle/>
          <a:p>
            <a:pPr algn="just" eaLnBrk="1" hangingPunct="1"/>
            <a:r>
              <a:rPr lang="sr-Cyrl-CS" sz="2800" dirty="0" smtClean="0"/>
              <a:t>Par. 19 austrijskog ZMPP: «Za </a:t>
            </a:r>
            <a:r>
              <a:rPr lang="sr-Cyrl-CS" sz="2800" dirty="0" err="1" smtClean="0"/>
              <a:t>bračnoimovinski</a:t>
            </a:r>
            <a:r>
              <a:rPr lang="sr-Cyrl-CS" sz="2800" dirty="0" smtClean="0"/>
              <a:t> režim merodavno je pravo koje strane izričito odrede; a u slučaju da takav izbor nije učinjen, primeniće se pravo koje je u vreme zaključenja braka bilo merodavno za lična dejstva braka.»</a:t>
            </a:r>
            <a:endParaRPr lang="en-US" sz="2800" dirty="0" smtClean="0"/>
          </a:p>
          <a:p>
            <a:pPr algn="just" eaLnBrk="1" hangingPunct="1"/>
            <a:r>
              <a:rPr lang="sr-Cyrl-CS" sz="2800" dirty="0" smtClean="0"/>
              <a:t>Par. 20 austrijskog ZMPP: (1) Uslovi i dejstva razvoda uređuju se prema pravu koje je u vreme razvoda merodavno za lična dejstva braka.</a:t>
            </a:r>
            <a:endParaRPr lang="en-US" sz="2800" dirty="0" smtClean="0"/>
          </a:p>
          <a:p>
            <a:pPr algn="just" eaLnBrk="1" hangingPunct="1"/>
            <a:endParaRPr lang="en-US" dirty="0" smtClean="0"/>
          </a:p>
        </p:txBody>
      </p:sp>
      <p:sp>
        <p:nvSpPr>
          <p:cNvPr id="4" name="Date Placeholder 3"/>
          <p:cNvSpPr>
            <a:spLocks noGrp="1"/>
          </p:cNvSpPr>
          <p:nvPr>
            <p:ph type="dt" sz="half" idx="10"/>
          </p:nvPr>
        </p:nvSpPr>
        <p:spPr/>
        <p:txBody>
          <a:bodyPr/>
          <a:lstStyle/>
          <a:p>
            <a:pPr>
              <a:defRPr/>
            </a:pPr>
            <a:fld id="{FECDFC6E-F2DD-4C5F-B9B9-C1A4DF1E14A2}"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18</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Č</a:t>
            </a:r>
            <a:r>
              <a:rPr lang="x-none" dirty="0" smtClean="0"/>
              <a:t>l. 36</a:t>
            </a:r>
            <a:r>
              <a:rPr lang="x-none" smtClean="0"/>
              <a:t>. </a:t>
            </a:r>
            <a:r>
              <a:rPr lang="sr-Latn-RS" dirty="0" smtClean="0"/>
              <a:t>ZRSZ</a:t>
            </a:r>
            <a:endParaRPr lang="en-US" dirty="0"/>
          </a:p>
        </p:txBody>
      </p:sp>
      <p:sp>
        <p:nvSpPr>
          <p:cNvPr id="3" name="Content Placeholder 2"/>
          <p:cNvSpPr>
            <a:spLocks noGrp="1"/>
          </p:cNvSpPr>
          <p:nvPr>
            <p:ph sz="quarter" idx="1"/>
          </p:nvPr>
        </p:nvSpPr>
        <p:spPr>
          <a:xfrm>
            <a:off x="457200" y="1600200"/>
            <a:ext cx="7467600" cy="4873625"/>
          </a:xfrm>
        </p:spPr>
        <p:txBody>
          <a:bodyPr>
            <a:normAutofit fontScale="92500"/>
          </a:bodyPr>
          <a:lstStyle/>
          <a:p>
            <a:pPr marL="274320" indent="-274320" algn="just" eaLnBrk="1" fontAlgn="auto" hangingPunct="1">
              <a:spcAft>
                <a:spcPts val="0"/>
              </a:spcAft>
              <a:buFont typeface="Wingdings 2"/>
              <a:buNone/>
              <a:defRPr/>
            </a:pPr>
            <a:r>
              <a:rPr lang="de-DE" b="1" dirty="0" smtClean="0"/>
              <a:t>Član 36</a:t>
            </a:r>
            <a:r>
              <a:rPr lang="x-none" b="1" smtClean="0"/>
              <a:t>. </a:t>
            </a:r>
            <a:r>
              <a:rPr lang="sr-Latn-RS" b="1" dirty="0" smtClean="0"/>
              <a:t>ZRSZ</a:t>
            </a:r>
            <a:endParaRPr lang="en-US" dirty="0" smtClean="0"/>
          </a:p>
          <a:p>
            <a:pPr marL="274320" indent="-274320" algn="just" eaLnBrk="1" fontAlgn="auto" hangingPunct="1">
              <a:spcAft>
                <a:spcPts val="0"/>
              </a:spcAft>
              <a:buFont typeface="Wingdings 2"/>
              <a:buNone/>
              <a:defRPr/>
            </a:pPr>
            <a:r>
              <a:rPr lang="x-none" dirty="0" smtClean="0"/>
              <a:t>“</a:t>
            </a:r>
            <a:r>
              <a:rPr lang="de-DE" dirty="0" smtClean="0"/>
              <a:t>Za lične i zakonske imovinske odnose bračnih drugova merodavno je </a:t>
            </a:r>
            <a:r>
              <a:rPr lang="de-DE" b="1" u="sng" dirty="0" smtClean="0"/>
              <a:t>pravo države čiji su oni državljani.</a:t>
            </a:r>
            <a:endParaRPr lang="en-US" b="1" u="sng" dirty="0" smtClean="0"/>
          </a:p>
          <a:p>
            <a:pPr marL="274320" indent="-274320" algn="just" eaLnBrk="1" fontAlgn="auto" hangingPunct="1">
              <a:spcAft>
                <a:spcPts val="0"/>
              </a:spcAft>
              <a:defRPr/>
            </a:pPr>
            <a:r>
              <a:rPr lang="de-DE" dirty="0" smtClean="0"/>
              <a:t>Ako su bračni drugovi državljani različitih država, merodavno je pravo države u kojoj </a:t>
            </a:r>
            <a:r>
              <a:rPr lang="de-DE" b="1" u="sng" dirty="0" smtClean="0"/>
              <a:t>imaju prebivalište.</a:t>
            </a:r>
            <a:endParaRPr lang="en-US" b="1" u="sng" dirty="0" smtClean="0"/>
          </a:p>
          <a:p>
            <a:pPr marL="274320" indent="-274320" algn="just" eaLnBrk="1" fontAlgn="auto" hangingPunct="1">
              <a:spcAft>
                <a:spcPts val="0"/>
              </a:spcAft>
              <a:defRPr/>
            </a:pPr>
            <a:r>
              <a:rPr lang="de-DE" dirty="0" smtClean="0"/>
              <a:t>Ako bračni drugovi nemaju ni zajedničko državljanstvo ni prebivalište u istoj državi, merodavno je pravo države u kojoj su imali poslednje zajedničko prebivalište.</a:t>
            </a:r>
            <a:endParaRPr lang="en-US" dirty="0" smtClean="0"/>
          </a:p>
          <a:p>
            <a:pPr marL="274320" indent="-274320" algn="just" eaLnBrk="1" fontAlgn="auto" hangingPunct="1">
              <a:spcAft>
                <a:spcPts val="0"/>
              </a:spcAft>
              <a:defRPr/>
            </a:pPr>
            <a:r>
              <a:rPr lang="en-US" dirty="0" err="1" smtClean="0"/>
              <a:t>Ako</a:t>
            </a:r>
            <a:r>
              <a:rPr lang="en-US" dirty="0" smtClean="0"/>
              <a:t> se </a:t>
            </a:r>
            <a:r>
              <a:rPr lang="en-US" dirty="0" err="1" smtClean="0"/>
              <a:t>merodavno</a:t>
            </a:r>
            <a:r>
              <a:rPr lang="en-US" dirty="0" smtClean="0"/>
              <a:t> </a:t>
            </a:r>
            <a:r>
              <a:rPr lang="en-US" dirty="0" err="1" smtClean="0"/>
              <a:t>pravo</a:t>
            </a:r>
            <a:r>
              <a:rPr lang="en-US" dirty="0" smtClean="0"/>
              <a:t> ne </a:t>
            </a:r>
            <a:r>
              <a:rPr lang="en-US" dirty="0" err="1" smtClean="0"/>
              <a:t>može</a:t>
            </a:r>
            <a:r>
              <a:rPr lang="en-US" dirty="0" smtClean="0"/>
              <a:t> </a:t>
            </a:r>
            <a:r>
              <a:rPr lang="en-US" dirty="0" err="1" smtClean="0"/>
              <a:t>odrediti</a:t>
            </a:r>
            <a:r>
              <a:rPr lang="en-US" dirty="0" smtClean="0"/>
              <a:t> </a:t>
            </a:r>
            <a:r>
              <a:rPr lang="en-US" dirty="0" err="1" smtClean="0"/>
              <a:t>prema</a:t>
            </a:r>
            <a:r>
              <a:rPr lang="en-US" dirty="0" smtClean="0"/>
              <a:t> </a:t>
            </a:r>
            <a:r>
              <a:rPr lang="en-US" dirty="0" err="1" smtClean="0"/>
              <a:t>st</a:t>
            </a:r>
            <a:r>
              <a:rPr lang="en-US" dirty="0" smtClean="0"/>
              <a:t>. 1. do 3. </a:t>
            </a:r>
            <a:r>
              <a:rPr lang="en-US" dirty="0" err="1" smtClean="0"/>
              <a:t>ovog</a:t>
            </a:r>
            <a:r>
              <a:rPr lang="en-US" dirty="0" smtClean="0"/>
              <a:t> </a:t>
            </a:r>
            <a:r>
              <a:rPr lang="en-US" dirty="0" err="1" smtClean="0"/>
              <a:t>člana</a:t>
            </a:r>
            <a:r>
              <a:rPr lang="en-US" dirty="0" smtClean="0"/>
              <a:t>, </a:t>
            </a:r>
            <a:r>
              <a:rPr lang="en-US" dirty="0" err="1" smtClean="0"/>
              <a:t>merodavno</a:t>
            </a:r>
            <a:r>
              <a:rPr lang="en-US" dirty="0" smtClean="0"/>
              <a:t> je </a:t>
            </a:r>
            <a:r>
              <a:rPr lang="en-US" dirty="0" err="1" smtClean="0"/>
              <a:t>pravo</a:t>
            </a:r>
            <a:r>
              <a:rPr lang="en-US" dirty="0" smtClean="0"/>
              <a:t> </a:t>
            </a:r>
            <a:r>
              <a:rPr lang="en-US" dirty="0" err="1" smtClean="0"/>
              <a:t>Savezne</a:t>
            </a:r>
            <a:r>
              <a:rPr lang="en-US" dirty="0" smtClean="0"/>
              <a:t> </a:t>
            </a:r>
            <a:r>
              <a:rPr lang="en-US" dirty="0" err="1" smtClean="0"/>
              <a:t>Republike</a:t>
            </a:r>
            <a:r>
              <a:rPr lang="en-US" dirty="0" smtClean="0"/>
              <a:t> </a:t>
            </a:r>
            <a:r>
              <a:rPr lang="en-US" dirty="0" err="1" smtClean="0"/>
              <a:t>Jugoslavije</a:t>
            </a:r>
            <a:r>
              <a:rPr lang="x-none" dirty="0" smtClean="0"/>
              <a:t>”</a:t>
            </a:r>
            <a:r>
              <a:rPr lang="en-US" dirty="0" smtClean="0"/>
              <a:t>.</a:t>
            </a:r>
          </a:p>
          <a:p>
            <a:pPr marL="274320" indent="-274320" eaLnBrk="1" fontAlgn="auto" hangingPunct="1">
              <a:spcAft>
                <a:spcPts val="0"/>
              </a:spcAft>
              <a:buFont typeface="Wingdings 2"/>
              <a:buChar char=""/>
              <a:defRPr/>
            </a:pPr>
            <a:endParaRPr lang="en-US" dirty="0"/>
          </a:p>
        </p:txBody>
      </p:sp>
      <p:sp>
        <p:nvSpPr>
          <p:cNvPr id="4" name="Date Placeholder 3"/>
          <p:cNvSpPr>
            <a:spLocks noGrp="1"/>
          </p:cNvSpPr>
          <p:nvPr>
            <p:ph type="dt" sz="half" idx="10"/>
          </p:nvPr>
        </p:nvSpPr>
        <p:spPr/>
        <p:txBody>
          <a:bodyPr/>
          <a:lstStyle/>
          <a:p>
            <a:pPr>
              <a:defRPr/>
            </a:pPr>
            <a:fld id="{ED9738E6-3A55-459B-9B78-534791331AE3}"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19</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sr-Latn-RS" dirty="0" smtClean="0"/>
              <a:t>Druga kvalifikacija u domaćem MPP i </a:t>
            </a:r>
            <a:r>
              <a:rPr lang="sr-Latn-RS" i="1" dirty="0" smtClean="0"/>
              <a:t>renvoi</a:t>
            </a:r>
            <a:endParaRPr lang="sr-Latn-RS" i="1" dirty="0"/>
          </a:p>
        </p:txBody>
      </p:sp>
      <p:grpSp>
        <p:nvGrpSpPr>
          <p:cNvPr id="10243" name="Group 49"/>
          <p:cNvGrpSpPr>
            <a:grpSpLocks/>
          </p:cNvGrpSpPr>
          <p:nvPr/>
        </p:nvGrpSpPr>
        <p:grpSpPr bwMode="auto">
          <a:xfrm>
            <a:off x="0" y="1600200"/>
            <a:ext cx="8610600" cy="5083175"/>
            <a:chOff x="1220788" y="1876425"/>
            <a:chExt cx="6029325" cy="2901950"/>
          </a:xfrm>
        </p:grpSpPr>
        <p:sp>
          <p:nvSpPr>
            <p:cNvPr id="10247" name="Rectangle 2"/>
            <p:cNvSpPr>
              <a:spLocks noChangeArrowheads="1"/>
            </p:cNvSpPr>
            <p:nvPr/>
          </p:nvSpPr>
          <p:spPr bwMode="auto">
            <a:xfrm>
              <a:off x="4354513" y="3173413"/>
              <a:ext cx="1649412" cy="1436687"/>
            </a:xfrm>
            <a:prstGeom prst="rect">
              <a:avLst/>
            </a:prstGeom>
            <a:solidFill>
              <a:srgbClr val="DBE5F1"/>
            </a:solidFill>
            <a:ln w="9525">
              <a:solidFill>
                <a:srgbClr val="C6D9F1"/>
              </a:solidFill>
              <a:miter lim="800000"/>
              <a:headEnd/>
              <a:tailEnd/>
            </a:ln>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buClrTx/>
                <a:buSzTx/>
                <a:buFontTx/>
                <a:buNone/>
              </a:pPr>
              <a:endParaRPr lang="sr-Latn-CS" altLang="sr-Latn-RS" sz="1800">
                <a:latin typeface="Arial" charset="0"/>
              </a:endParaRPr>
            </a:p>
          </p:txBody>
        </p:sp>
        <p:cxnSp>
          <p:nvCxnSpPr>
            <p:cNvPr id="10248" name="AutoShape 3"/>
            <p:cNvCxnSpPr>
              <a:cxnSpLocks noChangeShapeType="1"/>
            </p:cNvCxnSpPr>
            <p:nvPr/>
          </p:nvCxnSpPr>
          <p:spPr bwMode="auto">
            <a:xfrm>
              <a:off x="1597025" y="2152650"/>
              <a:ext cx="5337175" cy="15875"/>
            </a:xfrm>
            <a:prstGeom prst="straightConnector1">
              <a:avLst/>
            </a:prstGeom>
            <a:noFill/>
            <a:ln w="9525">
              <a:solidFill>
                <a:srgbClr val="000000"/>
              </a:solidFill>
              <a:round/>
              <a:headEnd/>
              <a:tailEnd/>
            </a:ln>
            <a:extLst>
              <a:ext uri="{909E8E84-426E-40DD-AFC4-6F175D3DCCD1}">
                <a14:hiddenFill xmlns:a14="http://schemas.microsoft.com/office/drawing/2010/main" xmlns="">
                  <a:noFill/>
                </a14:hiddenFill>
              </a:ext>
            </a:extLst>
          </p:spPr>
        </p:cxnSp>
        <p:cxnSp>
          <p:nvCxnSpPr>
            <p:cNvPr id="10249" name="AutoShape 4"/>
            <p:cNvCxnSpPr>
              <a:cxnSpLocks noChangeShapeType="1"/>
            </p:cNvCxnSpPr>
            <p:nvPr/>
          </p:nvCxnSpPr>
          <p:spPr bwMode="auto">
            <a:xfrm>
              <a:off x="3160713" y="1924050"/>
              <a:ext cx="1587" cy="2854325"/>
            </a:xfrm>
            <a:prstGeom prst="straightConnector1">
              <a:avLst/>
            </a:prstGeom>
            <a:noFill/>
            <a:ln w="9525">
              <a:solidFill>
                <a:srgbClr val="000000"/>
              </a:solidFill>
              <a:round/>
              <a:headEnd/>
              <a:tailEnd/>
            </a:ln>
            <a:extLst>
              <a:ext uri="{909E8E84-426E-40DD-AFC4-6F175D3DCCD1}">
                <a14:hiddenFill xmlns:a14="http://schemas.microsoft.com/office/drawing/2010/main" xmlns="">
                  <a:noFill/>
                </a14:hiddenFill>
              </a:ext>
            </a:extLst>
          </p:spPr>
        </p:cxnSp>
        <p:cxnSp>
          <p:nvCxnSpPr>
            <p:cNvPr id="10250" name="AutoShape 5"/>
            <p:cNvCxnSpPr>
              <a:cxnSpLocks noChangeShapeType="1"/>
            </p:cNvCxnSpPr>
            <p:nvPr/>
          </p:nvCxnSpPr>
          <p:spPr bwMode="auto">
            <a:xfrm>
              <a:off x="4313238" y="1908175"/>
              <a:ext cx="0" cy="2870200"/>
            </a:xfrm>
            <a:prstGeom prst="straightConnector1">
              <a:avLst/>
            </a:prstGeom>
            <a:noFill/>
            <a:ln w="9525">
              <a:solidFill>
                <a:srgbClr val="000000"/>
              </a:solidFill>
              <a:round/>
              <a:headEnd/>
              <a:tailEnd/>
            </a:ln>
            <a:extLst>
              <a:ext uri="{909E8E84-426E-40DD-AFC4-6F175D3DCCD1}">
                <a14:hiddenFill xmlns:a14="http://schemas.microsoft.com/office/drawing/2010/main" xmlns="">
                  <a:noFill/>
                </a14:hiddenFill>
              </a:ext>
            </a:extLst>
          </p:spPr>
        </p:cxnSp>
        <p:cxnSp>
          <p:nvCxnSpPr>
            <p:cNvPr id="10251" name="AutoShape 6"/>
            <p:cNvCxnSpPr>
              <a:cxnSpLocks noChangeShapeType="1"/>
            </p:cNvCxnSpPr>
            <p:nvPr/>
          </p:nvCxnSpPr>
          <p:spPr bwMode="auto">
            <a:xfrm>
              <a:off x="6038850" y="1924050"/>
              <a:ext cx="0" cy="2838450"/>
            </a:xfrm>
            <a:prstGeom prst="straightConnector1">
              <a:avLst/>
            </a:prstGeom>
            <a:noFill/>
            <a:ln w="9525">
              <a:solidFill>
                <a:srgbClr val="000000"/>
              </a:solidFill>
              <a:round/>
              <a:headEnd/>
              <a:tailEnd/>
            </a:ln>
            <a:extLst>
              <a:ext uri="{909E8E84-426E-40DD-AFC4-6F175D3DCCD1}">
                <a14:hiddenFill xmlns:a14="http://schemas.microsoft.com/office/drawing/2010/main" xmlns="">
                  <a:noFill/>
                </a14:hiddenFill>
              </a:ext>
            </a:extLst>
          </p:spPr>
        </p:cxnSp>
        <p:sp>
          <p:nvSpPr>
            <p:cNvPr id="10252" name="Text Box 7"/>
            <p:cNvSpPr txBox="1">
              <a:spLocks noChangeArrowheads="1"/>
            </p:cNvSpPr>
            <p:nvPr/>
          </p:nvSpPr>
          <p:spPr bwMode="auto">
            <a:xfrm>
              <a:off x="1701000" y="1876425"/>
              <a:ext cx="1265940" cy="233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en-US" altLang="sr-Latn-RS" sz="2000">
                  <a:latin typeface="Calibri" pitchFamily="34" charset="0"/>
                </a:rPr>
                <a:t>Domaće pravo</a:t>
              </a:r>
              <a:endParaRPr lang="en-US" altLang="sr-Latn-RS" sz="2000">
                <a:latin typeface="Arial" charset="0"/>
              </a:endParaRPr>
            </a:p>
          </p:txBody>
        </p:sp>
        <p:sp>
          <p:nvSpPr>
            <p:cNvPr id="10253" name="Text Box 8"/>
            <p:cNvSpPr txBox="1">
              <a:spLocks noChangeArrowheads="1"/>
            </p:cNvSpPr>
            <p:nvPr/>
          </p:nvSpPr>
          <p:spPr bwMode="auto">
            <a:xfrm>
              <a:off x="4606925" y="1876425"/>
              <a:ext cx="1054100" cy="23336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en-US" altLang="sr-Latn-RS" sz="2000">
                  <a:latin typeface="Calibri" pitchFamily="34" charset="0"/>
                </a:rPr>
                <a:t>Strano pravo</a:t>
              </a:r>
            </a:p>
          </p:txBody>
        </p:sp>
        <p:sp>
          <p:nvSpPr>
            <p:cNvPr id="10254" name="Text Box 9"/>
            <p:cNvSpPr txBox="1">
              <a:spLocks noChangeArrowheads="1"/>
            </p:cNvSpPr>
            <p:nvPr/>
          </p:nvSpPr>
          <p:spPr bwMode="auto">
            <a:xfrm>
              <a:off x="1962226" y="3441593"/>
              <a:ext cx="942638" cy="234730"/>
            </a:xfrm>
            <a:prstGeom prst="rect">
              <a:avLst/>
            </a:prstGeom>
            <a:gradFill rotWithShape="0">
              <a:gsLst>
                <a:gs pos="0">
                  <a:srgbClr val="FFFFFF"/>
                </a:gs>
                <a:gs pos="100000">
                  <a:srgbClr val="B8CCE4"/>
                </a:gs>
              </a:gsLst>
              <a:lin ang="5400000" scaled="1"/>
            </a:gradFill>
            <a:ln w="12700">
              <a:solidFill>
                <a:srgbClr val="95B3D7"/>
              </a:solidFill>
              <a:miter lim="800000"/>
              <a:headEnd/>
              <a:tailEnd/>
            </a:ln>
            <a:effectLst>
              <a:outerShdw dist="28398" dir="3806097" algn="ctr" rotWithShape="0">
                <a:srgbClr val="243F60">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dirty="0">
                  <a:latin typeface="Calibri" pitchFamily="34" charset="0"/>
                </a:rPr>
                <a:t>Pravna kategorija</a:t>
              </a:r>
              <a:endParaRPr lang="en-US" altLang="sr-Latn-RS" sz="1800" dirty="0">
                <a:latin typeface="Arial" charset="0"/>
              </a:endParaRPr>
            </a:p>
          </p:txBody>
        </p:sp>
        <p:sp>
          <p:nvSpPr>
            <p:cNvPr id="10255" name="Text Box 10"/>
            <p:cNvSpPr txBox="1">
              <a:spLocks noChangeArrowheads="1"/>
            </p:cNvSpPr>
            <p:nvPr/>
          </p:nvSpPr>
          <p:spPr bwMode="auto">
            <a:xfrm>
              <a:off x="1962226" y="3709856"/>
              <a:ext cx="942638" cy="234730"/>
            </a:xfrm>
            <a:prstGeom prst="rect">
              <a:avLst/>
            </a:prstGeom>
            <a:gradFill rotWithShape="0">
              <a:gsLst>
                <a:gs pos="0">
                  <a:srgbClr val="FFFFFF"/>
                </a:gs>
                <a:gs pos="100000">
                  <a:srgbClr val="D6E3BC"/>
                </a:gs>
              </a:gsLst>
              <a:lin ang="5400000" scaled="1"/>
            </a:gradFill>
            <a:ln w="12700">
              <a:solidFill>
                <a:srgbClr val="C2D69B"/>
              </a:solidFill>
              <a:miter lim="800000"/>
              <a:headEnd/>
              <a:tailEnd/>
            </a:ln>
            <a:effectLst>
              <a:outerShdw dist="28398" dir="3806097" algn="ctr" rotWithShape="0">
                <a:srgbClr val="4E6128">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Pravna kategorija</a:t>
              </a:r>
              <a:endParaRPr lang="en-US" altLang="sr-Latn-RS" sz="1800" baseline="30000">
                <a:latin typeface="Calibri" pitchFamily="34" charset="0"/>
              </a:endParaRPr>
            </a:p>
          </p:txBody>
        </p:sp>
        <p:sp>
          <p:nvSpPr>
            <p:cNvPr id="10256" name="Text Box 11"/>
            <p:cNvSpPr txBox="1">
              <a:spLocks noChangeArrowheads="1"/>
            </p:cNvSpPr>
            <p:nvPr/>
          </p:nvSpPr>
          <p:spPr bwMode="auto">
            <a:xfrm>
              <a:off x="1962226" y="3988088"/>
              <a:ext cx="942638" cy="232918"/>
            </a:xfrm>
            <a:prstGeom prst="rect">
              <a:avLst/>
            </a:prstGeom>
            <a:gradFill rotWithShape="0">
              <a:gsLst>
                <a:gs pos="0">
                  <a:srgbClr val="FFFFFF"/>
                </a:gs>
                <a:gs pos="100000">
                  <a:srgbClr val="B8CCE4"/>
                </a:gs>
              </a:gsLst>
              <a:lin ang="5400000" scaled="1"/>
            </a:gradFill>
            <a:ln w="12700">
              <a:solidFill>
                <a:srgbClr val="95B3D7"/>
              </a:solidFill>
              <a:miter lim="800000"/>
              <a:headEnd/>
              <a:tailEnd/>
            </a:ln>
            <a:effectLst>
              <a:outerShdw dist="28398" dir="3806097" algn="ctr" rotWithShape="0">
                <a:srgbClr val="243F60">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Pravna kategorija</a:t>
              </a:r>
              <a:endParaRPr lang="en-US" altLang="sr-Latn-RS" sz="1800" baseline="30000">
                <a:latin typeface="Calibri" pitchFamily="34" charset="0"/>
              </a:endParaRPr>
            </a:p>
          </p:txBody>
        </p:sp>
        <p:sp>
          <p:nvSpPr>
            <p:cNvPr id="10257" name="Text Box 12"/>
            <p:cNvSpPr txBox="1">
              <a:spLocks noChangeArrowheads="1"/>
            </p:cNvSpPr>
            <p:nvPr/>
          </p:nvSpPr>
          <p:spPr bwMode="auto">
            <a:xfrm>
              <a:off x="3270581" y="3466969"/>
              <a:ext cx="942638" cy="234730"/>
            </a:xfrm>
            <a:prstGeom prst="rect">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Pravna kategorija</a:t>
              </a:r>
              <a:endParaRPr lang="en-US" altLang="sr-Latn-RS" sz="1800">
                <a:latin typeface="Arial" charset="0"/>
              </a:endParaRPr>
            </a:p>
          </p:txBody>
        </p:sp>
        <p:sp>
          <p:nvSpPr>
            <p:cNvPr id="10258" name="Text Box 13"/>
            <p:cNvSpPr txBox="1">
              <a:spLocks noChangeArrowheads="1"/>
            </p:cNvSpPr>
            <p:nvPr/>
          </p:nvSpPr>
          <p:spPr bwMode="auto">
            <a:xfrm>
              <a:off x="3270581" y="3741576"/>
              <a:ext cx="942638" cy="233824"/>
            </a:xfrm>
            <a:prstGeom prst="rect">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Pravna kategorija</a:t>
              </a:r>
              <a:endParaRPr lang="en-US" altLang="sr-Latn-RS" sz="1800">
                <a:latin typeface="Arial" charset="0"/>
              </a:endParaRPr>
            </a:p>
          </p:txBody>
        </p:sp>
        <p:sp>
          <p:nvSpPr>
            <p:cNvPr id="10259" name="Text Box 14"/>
            <p:cNvSpPr txBox="1">
              <a:spLocks noChangeArrowheads="1"/>
            </p:cNvSpPr>
            <p:nvPr/>
          </p:nvSpPr>
          <p:spPr bwMode="auto">
            <a:xfrm>
              <a:off x="3270581" y="4017996"/>
              <a:ext cx="942638" cy="234730"/>
            </a:xfrm>
            <a:prstGeom prst="rect">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Pravna kategorija</a:t>
              </a:r>
              <a:endParaRPr lang="en-US" altLang="sr-Latn-RS" sz="1800" baseline="30000">
                <a:latin typeface="Calibri" pitchFamily="34" charset="0"/>
              </a:endParaRPr>
            </a:p>
          </p:txBody>
        </p:sp>
        <p:sp>
          <p:nvSpPr>
            <p:cNvPr id="10260" name="Text Box 15"/>
            <p:cNvSpPr txBox="1">
              <a:spLocks noChangeArrowheads="1"/>
            </p:cNvSpPr>
            <p:nvPr/>
          </p:nvSpPr>
          <p:spPr bwMode="auto">
            <a:xfrm>
              <a:off x="4406637" y="3486001"/>
              <a:ext cx="943750" cy="233824"/>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Materijalni propis</a:t>
              </a:r>
            </a:p>
            <a:p>
              <a:pPr eaLnBrk="1" hangingPunct="1">
                <a:spcBef>
                  <a:spcPct val="0"/>
                </a:spcBef>
                <a:buClrTx/>
                <a:buSzTx/>
                <a:buFontTx/>
                <a:buNone/>
              </a:pPr>
              <a:endParaRPr lang="en-US" altLang="sr-Latn-RS" sz="1800">
                <a:latin typeface="Arial" charset="0"/>
              </a:endParaRPr>
            </a:p>
          </p:txBody>
        </p:sp>
        <p:sp>
          <p:nvSpPr>
            <p:cNvPr id="10261" name="Text Box 16"/>
            <p:cNvSpPr txBox="1">
              <a:spLocks noChangeArrowheads="1"/>
            </p:cNvSpPr>
            <p:nvPr/>
          </p:nvSpPr>
          <p:spPr bwMode="auto">
            <a:xfrm>
              <a:off x="4406637" y="3758796"/>
              <a:ext cx="943750" cy="235636"/>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Materijalni propis</a:t>
              </a:r>
            </a:p>
            <a:p>
              <a:pPr eaLnBrk="1" hangingPunct="1">
                <a:spcBef>
                  <a:spcPct val="0"/>
                </a:spcBef>
                <a:buClrTx/>
                <a:buSzTx/>
                <a:buFontTx/>
                <a:buNone/>
              </a:pPr>
              <a:endParaRPr lang="en-US" altLang="sr-Latn-RS" sz="1800">
                <a:latin typeface="Arial" charset="0"/>
              </a:endParaRPr>
            </a:p>
          </p:txBody>
        </p:sp>
        <p:sp>
          <p:nvSpPr>
            <p:cNvPr id="10262" name="Text Box 17"/>
            <p:cNvSpPr txBox="1">
              <a:spLocks noChangeArrowheads="1"/>
            </p:cNvSpPr>
            <p:nvPr/>
          </p:nvSpPr>
          <p:spPr bwMode="auto">
            <a:xfrm>
              <a:off x="4406637" y="4035215"/>
              <a:ext cx="943750" cy="234730"/>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Materijalni propis</a:t>
              </a:r>
            </a:p>
            <a:p>
              <a:pPr eaLnBrk="1" hangingPunct="1">
                <a:spcBef>
                  <a:spcPct val="0"/>
                </a:spcBef>
                <a:buClrTx/>
                <a:buSzTx/>
                <a:buFontTx/>
                <a:buNone/>
              </a:pPr>
              <a:endParaRPr lang="en-US" altLang="sr-Latn-RS" sz="1800">
                <a:latin typeface="Arial" charset="0"/>
              </a:endParaRPr>
            </a:p>
          </p:txBody>
        </p:sp>
        <p:sp>
          <p:nvSpPr>
            <p:cNvPr id="10263" name="Text Box 18"/>
            <p:cNvSpPr txBox="1">
              <a:spLocks noChangeArrowheads="1"/>
            </p:cNvSpPr>
            <p:nvPr/>
          </p:nvSpPr>
          <p:spPr bwMode="auto">
            <a:xfrm>
              <a:off x="4406637" y="3227708"/>
              <a:ext cx="943750" cy="234730"/>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Materijalni propis</a:t>
              </a:r>
              <a:endParaRPr lang="en-US" altLang="sr-Latn-RS" sz="1800">
                <a:latin typeface="Arial" charset="0"/>
              </a:endParaRPr>
            </a:p>
          </p:txBody>
        </p:sp>
        <p:sp>
          <p:nvSpPr>
            <p:cNvPr id="10264" name="Text Box 19"/>
            <p:cNvSpPr txBox="1">
              <a:spLocks noChangeArrowheads="1"/>
            </p:cNvSpPr>
            <p:nvPr/>
          </p:nvSpPr>
          <p:spPr bwMode="auto">
            <a:xfrm>
              <a:off x="4406637" y="4307103"/>
              <a:ext cx="943750" cy="234730"/>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baseline="30000">
                  <a:latin typeface="Calibri" pitchFamily="34" charset="0"/>
                </a:rPr>
                <a:t>Materijalni propis</a:t>
              </a:r>
            </a:p>
            <a:p>
              <a:pPr eaLnBrk="1" hangingPunct="1">
                <a:spcBef>
                  <a:spcPct val="0"/>
                </a:spcBef>
                <a:buClrTx/>
                <a:buSzTx/>
                <a:buFontTx/>
                <a:buNone/>
              </a:pPr>
              <a:endParaRPr lang="en-US" altLang="sr-Latn-RS" sz="1800">
                <a:latin typeface="Arial" charset="0"/>
              </a:endParaRPr>
            </a:p>
          </p:txBody>
        </p:sp>
        <p:sp>
          <p:nvSpPr>
            <p:cNvPr id="10265" name="Text Box 20"/>
            <p:cNvSpPr txBox="1">
              <a:spLocks noChangeArrowheads="1"/>
            </p:cNvSpPr>
            <p:nvPr/>
          </p:nvSpPr>
          <p:spPr bwMode="auto">
            <a:xfrm>
              <a:off x="5529354" y="3486001"/>
              <a:ext cx="360159" cy="233824"/>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a:latin typeface="Calibri" pitchFamily="34" charset="0"/>
                </a:rPr>
                <a:t>NE</a:t>
              </a:r>
              <a:endParaRPr lang="en-US" altLang="sr-Latn-RS" sz="1800">
                <a:latin typeface="Arial" charset="0"/>
              </a:endParaRPr>
            </a:p>
          </p:txBody>
        </p:sp>
        <p:sp>
          <p:nvSpPr>
            <p:cNvPr id="10266" name="Text Box 21"/>
            <p:cNvSpPr txBox="1">
              <a:spLocks noChangeArrowheads="1"/>
            </p:cNvSpPr>
            <p:nvPr/>
          </p:nvSpPr>
          <p:spPr bwMode="auto">
            <a:xfrm>
              <a:off x="5529354" y="3758796"/>
              <a:ext cx="360159" cy="235636"/>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a:latin typeface="Calibri" pitchFamily="34" charset="0"/>
                </a:rPr>
                <a:t>NE</a:t>
              </a:r>
              <a:endParaRPr lang="en-US" altLang="sr-Latn-RS" sz="1800">
                <a:latin typeface="Arial" charset="0"/>
              </a:endParaRPr>
            </a:p>
          </p:txBody>
        </p:sp>
        <p:sp>
          <p:nvSpPr>
            <p:cNvPr id="10267" name="Text Box 22"/>
            <p:cNvSpPr txBox="1">
              <a:spLocks noChangeArrowheads="1"/>
            </p:cNvSpPr>
            <p:nvPr/>
          </p:nvSpPr>
          <p:spPr bwMode="auto">
            <a:xfrm>
              <a:off x="5529354" y="4035215"/>
              <a:ext cx="360159" cy="234730"/>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a:latin typeface="Calibri" pitchFamily="34" charset="0"/>
                </a:rPr>
                <a:t>NE</a:t>
              </a:r>
              <a:endParaRPr lang="en-US" altLang="sr-Latn-RS" sz="1800">
                <a:latin typeface="Arial" charset="0"/>
              </a:endParaRPr>
            </a:p>
          </p:txBody>
        </p:sp>
        <p:sp>
          <p:nvSpPr>
            <p:cNvPr id="10268" name="Text Box 23"/>
            <p:cNvSpPr txBox="1">
              <a:spLocks noChangeArrowheads="1"/>
            </p:cNvSpPr>
            <p:nvPr/>
          </p:nvSpPr>
          <p:spPr bwMode="auto">
            <a:xfrm>
              <a:off x="5529354" y="3227708"/>
              <a:ext cx="360159" cy="234730"/>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a:latin typeface="Calibri" pitchFamily="34" charset="0"/>
                </a:rPr>
                <a:t>DA</a:t>
              </a:r>
              <a:endParaRPr lang="en-US" altLang="sr-Latn-RS" sz="1800">
                <a:latin typeface="Arial" charset="0"/>
              </a:endParaRPr>
            </a:p>
          </p:txBody>
        </p:sp>
        <p:sp>
          <p:nvSpPr>
            <p:cNvPr id="10269" name="Text Box 24"/>
            <p:cNvSpPr txBox="1">
              <a:spLocks noChangeArrowheads="1"/>
            </p:cNvSpPr>
            <p:nvPr/>
          </p:nvSpPr>
          <p:spPr bwMode="auto">
            <a:xfrm>
              <a:off x="5529354" y="4307103"/>
              <a:ext cx="360159" cy="234730"/>
            </a:xfrm>
            <a:prstGeom prst="rect">
              <a:avLst/>
            </a:prstGeom>
            <a:gradFill rotWithShape="0">
              <a:gsLst>
                <a:gs pos="0">
                  <a:srgbClr val="FFFFFF"/>
                </a:gs>
                <a:gs pos="100000">
                  <a:srgbClr val="FBD4B4"/>
                </a:gs>
              </a:gsLst>
              <a:lin ang="5400000" scaled="1"/>
            </a:gradFill>
            <a:ln w="12700">
              <a:solidFill>
                <a:srgbClr val="FABF8F"/>
              </a:solidFill>
              <a:miter lim="800000"/>
              <a:headEnd/>
              <a:tailEnd/>
            </a:ln>
            <a:effectLst>
              <a:outerShdw dist="28398" dir="3806097" algn="ctr" rotWithShape="0">
                <a:srgbClr val="974706">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spcAft>
                  <a:spcPts val="1000"/>
                </a:spcAft>
                <a:buClrTx/>
                <a:buSzTx/>
                <a:buFontTx/>
                <a:buNone/>
              </a:pPr>
              <a:r>
                <a:rPr lang="sr-Latn-CS" altLang="sr-Latn-RS" sz="1800">
                  <a:latin typeface="Calibri" pitchFamily="34" charset="0"/>
                </a:rPr>
                <a:t>DA</a:t>
              </a:r>
              <a:endParaRPr lang="en-US" altLang="sr-Latn-RS" sz="1800">
                <a:latin typeface="Arial" charset="0"/>
              </a:endParaRPr>
            </a:p>
          </p:txBody>
        </p:sp>
        <p:sp>
          <p:nvSpPr>
            <p:cNvPr id="10270" name="AutoShape 25"/>
            <p:cNvSpPr>
              <a:spLocks noChangeArrowheads="1"/>
            </p:cNvSpPr>
            <p:nvPr/>
          </p:nvSpPr>
          <p:spPr bwMode="auto">
            <a:xfrm>
              <a:off x="5368925" y="3297238"/>
              <a:ext cx="138113" cy="165100"/>
            </a:xfrm>
            <a:prstGeom prst="rightArrow">
              <a:avLst>
                <a:gd name="adj1" fmla="val 50000"/>
                <a:gd name="adj2" fmla="val 25000"/>
              </a:avLst>
            </a:prstGeom>
            <a:solidFill>
              <a:srgbClr val="76923C"/>
            </a:solidFill>
            <a:ln w="9525">
              <a:solidFill>
                <a:srgbClr val="000000"/>
              </a:solidFill>
              <a:miter lim="800000"/>
              <a:headEnd/>
              <a:tailEnd/>
            </a:ln>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buClrTx/>
                <a:buSzTx/>
                <a:buFontTx/>
                <a:buNone/>
              </a:pPr>
              <a:endParaRPr lang="sr-Latn-CS" altLang="sr-Latn-RS" sz="1800">
                <a:latin typeface="Arial" charset="0"/>
              </a:endParaRPr>
            </a:p>
          </p:txBody>
        </p:sp>
        <p:sp>
          <p:nvSpPr>
            <p:cNvPr id="10271" name="AutoShape 26"/>
            <p:cNvSpPr>
              <a:spLocks noChangeArrowheads="1"/>
            </p:cNvSpPr>
            <p:nvPr/>
          </p:nvSpPr>
          <p:spPr bwMode="auto">
            <a:xfrm>
              <a:off x="5368925" y="4343400"/>
              <a:ext cx="138113" cy="163513"/>
            </a:xfrm>
            <a:prstGeom prst="rightArrow">
              <a:avLst>
                <a:gd name="adj1" fmla="val 50000"/>
                <a:gd name="adj2" fmla="val 25000"/>
              </a:avLst>
            </a:prstGeom>
            <a:solidFill>
              <a:srgbClr val="76923C"/>
            </a:solidFill>
            <a:ln w="9525">
              <a:solidFill>
                <a:srgbClr val="000000"/>
              </a:solidFill>
              <a:miter lim="800000"/>
              <a:headEnd/>
              <a:tailEnd/>
            </a:ln>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buClrTx/>
                <a:buSzTx/>
                <a:buFontTx/>
                <a:buNone/>
              </a:pPr>
              <a:endParaRPr lang="sr-Latn-CS" altLang="sr-Latn-RS" sz="1800">
                <a:latin typeface="Arial" charset="0"/>
              </a:endParaRPr>
            </a:p>
          </p:txBody>
        </p:sp>
        <p:sp>
          <p:nvSpPr>
            <p:cNvPr id="10272" name="AutoShape 27"/>
            <p:cNvSpPr>
              <a:spLocks noChangeArrowheads="1"/>
            </p:cNvSpPr>
            <p:nvPr/>
          </p:nvSpPr>
          <p:spPr bwMode="auto">
            <a:xfrm>
              <a:off x="5368925" y="3532188"/>
              <a:ext cx="138113" cy="153987"/>
            </a:xfrm>
            <a:prstGeom prst="leftArrow">
              <a:avLst>
                <a:gd name="adj1" fmla="val 50000"/>
                <a:gd name="adj2" fmla="val 25000"/>
              </a:avLst>
            </a:prstGeom>
            <a:solidFill>
              <a:srgbClr val="92D050"/>
            </a:solidFill>
            <a:ln w="9525">
              <a:solidFill>
                <a:srgbClr val="000000"/>
              </a:solidFill>
              <a:miter lim="800000"/>
              <a:headEnd/>
              <a:tailEnd/>
            </a:ln>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buClrTx/>
                <a:buSzTx/>
                <a:buFontTx/>
                <a:buNone/>
              </a:pPr>
              <a:endParaRPr lang="sr-Latn-CS" altLang="sr-Latn-RS" sz="1800">
                <a:latin typeface="Arial" charset="0"/>
              </a:endParaRPr>
            </a:p>
          </p:txBody>
        </p:sp>
        <p:sp>
          <p:nvSpPr>
            <p:cNvPr id="10273" name="AutoShape 28"/>
            <p:cNvSpPr>
              <a:spLocks noChangeArrowheads="1"/>
            </p:cNvSpPr>
            <p:nvPr/>
          </p:nvSpPr>
          <p:spPr bwMode="auto">
            <a:xfrm>
              <a:off x="5368925" y="3790950"/>
              <a:ext cx="138113" cy="153988"/>
            </a:xfrm>
            <a:prstGeom prst="leftArrow">
              <a:avLst>
                <a:gd name="adj1" fmla="val 50000"/>
                <a:gd name="adj2" fmla="val 25000"/>
              </a:avLst>
            </a:prstGeom>
            <a:solidFill>
              <a:srgbClr val="92D050"/>
            </a:solidFill>
            <a:ln w="9525">
              <a:solidFill>
                <a:srgbClr val="000000"/>
              </a:solidFill>
              <a:miter lim="800000"/>
              <a:headEnd/>
              <a:tailEnd/>
            </a:ln>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buClrTx/>
                <a:buSzTx/>
                <a:buFontTx/>
                <a:buNone/>
              </a:pPr>
              <a:endParaRPr lang="sr-Latn-CS" altLang="sr-Latn-RS" sz="1800">
                <a:latin typeface="Arial" charset="0"/>
              </a:endParaRPr>
            </a:p>
          </p:txBody>
        </p:sp>
        <p:sp>
          <p:nvSpPr>
            <p:cNvPr id="10274" name="AutoShape 29"/>
            <p:cNvSpPr>
              <a:spLocks noChangeArrowheads="1"/>
            </p:cNvSpPr>
            <p:nvPr/>
          </p:nvSpPr>
          <p:spPr bwMode="auto">
            <a:xfrm>
              <a:off x="5368925" y="4092575"/>
              <a:ext cx="138113" cy="153988"/>
            </a:xfrm>
            <a:prstGeom prst="leftArrow">
              <a:avLst>
                <a:gd name="adj1" fmla="val 50000"/>
                <a:gd name="adj2" fmla="val 25000"/>
              </a:avLst>
            </a:prstGeom>
            <a:solidFill>
              <a:srgbClr val="92D050"/>
            </a:solidFill>
            <a:ln w="9525">
              <a:solidFill>
                <a:srgbClr val="000000"/>
              </a:solidFill>
              <a:miter lim="800000"/>
              <a:headEnd/>
              <a:tailEnd/>
            </a:ln>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buClrTx/>
                <a:buSzTx/>
                <a:buFontTx/>
                <a:buNone/>
              </a:pPr>
              <a:endParaRPr lang="sr-Latn-CS" altLang="sr-Latn-RS" sz="1800">
                <a:latin typeface="Arial" charset="0"/>
              </a:endParaRPr>
            </a:p>
          </p:txBody>
        </p:sp>
        <p:sp>
          <p:nvSpPr>
            <p:cNvPr id="10275" name="Text Box 30"/>
            <p:cNvSpPr txBox="1">
              <a:spLocks noChangeArrowheads="1"/>
            </p:cNvSpPr>
            <p:nvPr/>
          </p:nvSpPr>
          <p:spPr bwMode="auto">
            <a:xfrm>
              <a:off x="6074039" y="3555786"/>
              <a:ext cx="1016004" cy="622623"/>
            </a:xfrm>
            <a:prstGeom prst="rect">
              <a:avLst/>
            </a:prstGeom>
            <a:solidFill>
              <a:srgbClr val="C0504D"/>
            </a:solidFill>
            <a:ln w="38100">
              <a:solidFill>
                <a:srgbClr val="F2F2F2"/>
              </a:solidFill>
              <a:miter lim="800000"/>
              <a:headEnd/>
              <a:tailEnd/>
            </a:ln>
            <a:effectLst>
              <a:outerShdw dist="28398" dir="3806097" algn="ctr" rotWithShape="0">
                <a:srgbClr val="622423">
                  <a:alpha val="50000"/>
                </a:srgbClr>
              </a:outerShdw>
            </a:effec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algn="ctr" eaLnBrk="1" hangingPunct="1">
                <a:spcBef>
                  <a:spcPct val="0"/>
                </a:spcBef>
                <a:buClrTx/>
                <a:buSzTx/>
                <a:buFontTx/>
                <a:buNone/>
              </a:pPr>
              <a:r>
                <a:rPr lang="en-US" altLang="sr-Latn-RS" sz="1800">
                  <a:latin typeface="Calibri" pitchFamily="34" charset="0"/>
                </a:rPr>
                <a:t>Primena</a:t>
              </a:r>
            </a:p>
            <a:p>
              <a:pPr algn="ctr" eaLnBrk="1" hangingPunct="1">
                <a:spcBef>
                  <a:spcPct val="0"/>
                </a:spcBef>
                <a:buClrTx/>
                <a:buSzTx/>
                <a:buFontTx/>
                <a:buNone/>
              </a:pPr>
              <a:r>
                <a:rPr lang="en-US" altLang="sr-Latn-RS" sz="1800">
                  <a:latin typeface="Calibri" pitchFamily="34" charset="0"/>
                </a:rPr>
                <a:t>materijalnog</a:t>
              </a:r>
            </a:p>
            <a:p>
              <a:pPr algn="ctr" eaLnBrk="1" hangingPunct="1">
                <a:spcBef>
                  <a:spcPct val="0"/>
                </a:spcBef>
                <a:spcAft>
                  <a:spcPts val="1000"/>
                </a:spcAft>
                <a:buClrTx/>
                <a:buSzTx/>
                <a:buFontTx/>
                <a:buNone/>
              </a:pPr>
              <a:r>
                <a:rPr lang="en-US" altLang="sr-Latn-RS" sz="1800">
                  <a:latin typeface="Calibri" pitchFamily="34" charset="0"/>
                </a:rPr>
                <a:t>propisa</a:t>
              </a:r>
              <a:endParaRPr lang="en-US" altLang="sr-Latn-RS" sz="1800">
                <a:latin typeface="Arial" charset="0"/>
              </a:endParaRPr>
            </a:p>
          </p:txBody>
        </p:sp>
        <p:sp>
          <p:nvSpPr>
            <p:cNvPr id="10276" name="Text Box 31"/>
            <p:cNvSpPr txBox="1">
              <a:spLocks noChangeArrowheads="1"/>
            </p:cNvSpPr>
            <p:nvPr/>
          </p:nvSpPr>
          <p:spPr bwMode="auto">
            <a:xfrm>
              <a:off x="1220788" y="3703512"/>
              <a:ext cx="648064" cy="428677"/>
            </a:xfrm>
            <a:prstGeom prst="rect">
              <a:avLst/>
            </a:prstGeom>
            <a:noFill/>
            <a:ln>
              <a:noFill/>
            </a:ln>
            <a:effectLst>
              <a:outerShdw dist="28398" dir="3806097" algn="ctr" rotWithShape="0">
                <a:srgbClr val="243F60">
                  <a:alpha val="50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algn="ctr" eaLnBrk="1" hangingPunct="1">
                <a:spcBef>
                  <a:spcPct val="0"/>
                </a:spcBef>
                <a:buClrTx/>
                <a:buSzTx/>
                <a:buFontTx/>
                <a:buNone/>
              </a:pPr>
              <a:r>
                <a:rPr lang="sr-Latn-CS" altLang="sr-Latn-RS" sz="1800" baseline="30000">
                  <a:latin typeface="Calibri" pitchFamily="34" charset="0"/>
                </a:rPr>
                <a:t>Činjenično</a:t>
              </a:r>
              <a:endParaRPr lang="sr-Latn-CS" altLang="sr-Latn-RS" sz="1800" baseline="30000">
                <a:latin typeface="Times New Roman" pitchFamily="18" charset="0"/>
              </a:endParaRPr>
            </a:p>
            <a:p>
              <a:pPr algn="ctr" eaLnBrk="1" hangingPunct="1">
                <a:spcBef>
                  <a:spcPct val="0"/>
                </a:spcBef>
                <a:buClrTx/>
                <a:buSzTx/>
                <a:buFontTx/>
                <a:buNone/>
              </a:pPr>
              <a:r>
                <a:rPr lang="sr-Latn-CS" altLang="sr-Latn-RS" sz="1800" baseline="30000">
                  <a:latin typeface="Calibri" pitchFamily="34" charset="0"/>
                </a:rPr>
                <a:t>stanje</a:t>
              </a:r>
              <a:endParaRPr lang="en-US" altLang="sr-Latn-RS" sz="1800">
                <a:latin typeface="Arial" charset="0"/>
              </a:endParaRPr>
            </a:p>
          </p:txBody>
        </p:sp>
        <p:sp>
          <p:nvSpPr>
            <p:cNvPr id="10277" name="AutoShape 32"/>
            <p:cNvSpPr>
              <a:spLocks noChangeArrowheads="1"/>
            </p:cNvSpPr>
            <p:nvPr/>
          </p:nvSpPr>
          <p:spPr bwMode="auto">
            <a:xfrm>
              <a:off x="1306513" y="3813175"/>
              <a:ext cx="608012" cy="53975"/>
            </a:xfrm>
            <a:prstGeom prst="rightArrow">
              <a:avLst>
                <a:gd name="adj1" fmla="val 50000"/>
                <a:gd name="adj2" fmla="val 281617"/>
              </a:avLst>
            </a:prstGeom>
            <a:solidFill>
              <a:srgbClr val="FFFFFF"/>
            </a:solidFill>
            <a:ln w="9525">
              <a:solidFill>
                <a:srgbClr val="76923C"/>
              </a:solidFill>
              <a:miter lim="800000"/>
              <a:headEnd/>
              <a:tailEnd/>
            </a:ln>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hangingPunct="1">
                <a:spcBef>
                  <a:spcPct val="0"/>
                </a:spcBef>
                <a:buClrTx/>
                <a:buSzTx/>
                <a:buFontTx/>
                <a:buNone/>
              </a:pPr>
              <a:endParaRPr lang="sr-Latn-CS" altLang="sr-Latn-RS" sz="1800">
                <a:latin typeface="Arial" charset="0"/>
              </a:endParaRPr>
            </a:p>
          </p:txBody>
        </p:sp>
        <p:cxnSp>
          <p:nvCxnSpPr>
            <p:cNvPr id="10278" name="AutoShape 33"/>
            <p:cNvCxnSpPr>
              <a:cxnSpLocks noChangeShapeType="1"/>
            </p:cNvCxnSpPr>
            <p:nvPr/>
          </p:nvCxnSpPr>
          <p:spPr bwMode="auto">
            <a:xfrm>
              <a:off x="2905125" y="3944938"/>
              <a:ext cx="1408113" cy="506412"/>
            </a:xfrm>
            <a:prstGeom prst="bentConnector3">
              <a:avLst>
                <a:gd name="adj1" fmla="val 8662"/>
              </a:avLst>
            </a:prstGeom>
            <a:noFill/>
            <a:ln w="9525">
              <a:solidFill>
                <a:srgbClr val="000000"/>
              </a:solidFill>
              <a:miter lim="800000"/>
              <a:headEnd/>
              <a:tailEnd type="triangle" w="med" len="med"/>
            </a:ln>
            <a:extLst>
              <a:ext uri="{909E8E84-426E-40DD-AFC4-6F175D3DCCD1}">
                <a14:hiddenFill xmlns:a14="http://schemas.microsoft.com/office/drawing/2010/main" xmlns="">
                  <a:noFill/>
                </a14:hiddenFill>
              </a:ext>
            </a:extLst>
          </p:spPr>
        </p:cxnSp>
        <p:cxnSp>
          <p:nvCxnSpPr>
            <p:cNvPr id="10279" name="AutoShape 34"/>
            <p:cNvCxnSpPr>
              <a:cxnSpLocks noChangeShapeType="1"/>
            </p:cNvCxnSpPr>
            <p:nvPr/>
          </p:nvCxnSpPr>
          <p:spPr bwMode="auto">
            <a:xfrm flipV="1">
              <a:off x="2905125" y="3352800"/>
              <a:ext cx="1408113" cy="406400"/>
            </a:xfrm>
            <a:prstGeom prst="bentConnector3">
              <a:avLst>
                <a:gd name="adj1" fmla="val 9250"/>
              </a:avLst>
            </a:prstGeom>
            <a:noFill/>
            <a:ln w="9525">
              <a:solidFill>
                <a:srgbClr val="000000"/>
              </a:solidFill>
              <a:miter lim="800000"/>
              <a:headEnd/>
              <a:tailEnd type="triangle" w="med" len="med"/>
            </a:ln>
            <a:extLst>
              <a:ext uri="{909E8E84-426E-40DD-AFC4-6F175D3DCCD1}">
                <a14:hiddenFill xmlns:a14="http://schemas.microsoft.com/office/drawing/2010/main" xmlns="">
                  <a:noFill/>
                </a14:hiddenFill>
              </a:ext>
            </a:extLst>
          </p:spPr>
        </p:cxnSp>
        <p:cxnSp>
          <p:nvCxnSpPr>
            <p:cNvPr id="10280" name="AutoShape 35"/>
            <p:cNvCxnSpPr>
              <a:cxnSpLocks noChangeShapeType="1"/>
            </p:cNvCxnSpPr>
            <p:nvPr/>
          </p:nvCxnSpPr>
          <p:spPr bwMode="auto">
            <a:xfrm>
              <a:off x="5889625" y="3352800"/>
              <a:ext cx="631825" cy="2032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cxnSp>
          <p:nvCxnSpPr>
            <p:cNvPr id="10281" name="AutoShape 36"/>
            <p:cNvCxnSpPr>
              <a:cxnSpLocks noChangeShapeType="1"/>
            </p:cNvCxnSpPr>
            <p:nvPr/>
          </p:nvCxnSpPr>
          <p:spPr bwMode="auto">
            <a:xfrm flipV="1">
              <a:off x="5889625" y="4221163"/>
              <a:ext cx="668338" cy="230187"/>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sp>
          <p:nvSpPr>
            <p:cNvPr id="10282" name="Text Box 37"/>
            <p:cNvSpPr txBox="1">
              <a:spLocks noChangeArrowheads="1"/>
            </p:cNvSpPr>
            <p:nvPr/>
          </p:nvSpPr>
          <p:spPr bwMode="auto">
            <a:xfrm>
              <a:off x="3211666" y="2152845"/>
              <a:ext cx="1042682" cy="407832"/>
            </a:xfrm>
            <a:prstGeom prst="rect">
              <a:avLst/>
            </a:prstGeom>
            <a:noFill/>
            <a:ln>
              <a:noFill/>
            </a:ln>
            <a:effectLst>
              <a:outerShdw dist="28398" dir="3806097" algn="ctr" rotWithShape="0">
                <a:srgbClr val="622423">
                  <a:alpha val="50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a:solidFill>
                    <a:srgbClr val="000000"/>
                  </a:solidFill>
                  <a:miter lim="800000"/>
                  <a:headEnd/>
                  <a:tailEnd/>
                </a14:hiddenLine>
              </a:ext>
            </a:ex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algn="ctr" eaLnBrk="1" hangingPunct="1">
                <a:spcBef>
                  <a:spcPct val="0"/>
                </a:spcBef>
                <a:buClrTx/>
                <a:buSzTx/>
                <a:buFontTx/>
                <a:buNone/>
              </a:pPr>
              <a:r>
                <a:rPr lang="en-US" altLang="sr-Latn-RS" sz="1400">
                  <a:latin typeface="Calibri" pitchFamily="34" charset="0"/>
                </a:rPr>
                <a:t>Renvoi-međufaza lex causae</a:t>
              </a:r>
            </a:p>
          </p:txBody>
        </p:sp>
        <p:sp>
          <p:nvSpPr>
            <p:cNvPr id="10283" name="Text Box 38"/>
            <p:cNvSpPr txBox="1">
              <a:spLocks noChangeArrowheads="1"/>
            </p:cNvSpPr>
            <p:nvPr/>
          </p:nvSpPr>
          <p:spPr bwMode="auto">
            <a:xfrm>
              <a:off x="4406637" y="2168251"/>
              <a:ext cx="1554019" cy="362517"/>
            </a:xfrm>
            <a:prstGeom prst="rect">
              <a:avLst/>
            </a:prstGeom>
            <a:noFill/>
            <a:ln>
              <a:noFill/>
            </a:ln>
            <a:effectLst>
              <a:outerShdw dist="28398" dir="3806097" algn="ctr" rotWithShape="0">
                <a:srgbClr val="622423">
                  <a:alpha val="50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a:solidFill>
                    <a:srgbClr val="000000"/>
                  </a:solidFill>
                  <a:miter lim="800000"/>
                  <a:headEnd/>
                  <a:tailEnd/>
                </a14:hiddenLine>
              </a:ext>
            </a:ex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algn="ctr" eaLnBrk="1" hangingPunct="1">
                <a:spcBef>
                  <a:spcPct val="0"/>
                </a:spcBef>
                <a:buClrTx/>
                <a:buSzTx/>
                <a:buFontTx/>
                <a:buNone/>
              </a:pPr>
              <a:r>
                <a:rPr lang="en-US" altLang="sr-Latn-RS" sz="1400">
                  <a:latin typeface="Calibri" pitchFamily="34" charset="0"/>
                </a:rPr>
                <a:t>Funkcionalna (teleološka) kvalifikacija lex causae</a:t>
              </a:r>
            </a:p>
          </p:txBody>
        </p:sp>
        <p:sp>
          <p:nvSpPr>
            <p:cNvPr id="10284" name="Text Box 39"/>
            <p:cNvSpPr txBox="1">
              <a:spLocks noChangeArrowheads="1"/>
            </p:cNvSpPr>
            <p:nvPr/>
          </p:nvSpPr>
          <p:spPr bwMode="auto">
            <a:xfrm>
              <a:off x="4368843" y="2528956"/>
              <a:ext cx="1619208" cy="496819"/>
            </a:xfrm>
            <a:prstGeom prst="rect">
              <a:avLst/>
            </a:prstGeom>
            <a:solidFill>
              <a:srgbClr val="C6D9F1"/>
            </a:solidFill>
            <a:ln w="12700">
              <a:solidFill>
                <a:srgbClr val="4BACC6"/>
              </a:solidFill>
              <a:prstDash val="dash"/>
              <a:miter lim="800000"/>
              <a:headEnd/>
              <a:tailEnd/>
            </a:ln>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algn="ctr" eaLnBrk="1" hangingPunct="1">
                <a:spcBef>
                  <a:spcPct val="0"/>
                </a:spcBef>
                <a:buClrTx/>
                <a:buSzTx/>
                <a:buFontTx/>
                <a:buNone/>
              </a:pPr>
              <a:r>
                <a:rPr lang="en-US" altLang="sr-Latn-RS" sz="1800">
                  <a:latin typeface="Calibri" pitchFamily="34" charset="0"/>
                </a:rPr>
                <a:t>Da li propis odgovara smislu i smislu i cilju </a:t>
              </a:r>
              <a:r>
                <a:rPr lang="en-US" altLang="sr-Latn-RS" sz="1800" i="1">
                  <a:latin typeface="Calibri" pitchFamily="34" charset="0"/>
                </a:rPr>
                <a:t>lex fori</a:t>
              </a:r>
              <a:endParaRPr lang="en-US" altLang="sr-Latn-RS" sz="1800">
                <a:latin typeface="Arial" charset="0"/>
              </a:endParaRPr>
            </a:p>
          </p:txBody>
        </p:sp>
        <p:sp>
          <p:nvSpPr>
            <p:cNvPr id="10285" name="Text Box 40"/>
            <p:cNvSpPr txBox="1">
              <a:spLocks noChangeArrowheads="1"/>
            </p:cNvSpPr>
            <p:nvPr/>
          </p:nvSpPr>
          <p:spPr bwMode="auto">
            <a:xfrm>
              <a:off x="6038468" y="2168251"/>
              <a:ext cx="1211645" cy="535619"/>
            </a:xfrm>
            <a:prstGeom prst="rect">
              <a:avLst/>
            </a:prstGeom>
            <a:noFill/>
            <a:ln>
              <a:noFill/>
            </a:ln>
            <a:effectLst>
              <a:outerShdw dist="28398" dir="3806097" algn="ctr" rotWithShape="0">
                <a:srgbClr val="622423">
                  <a:alpha val="50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a:solidFill>
                    <a:srgbClr val="000000"/>
                  </a:solidFill>
                  <a:miter lim="800000"/>
                  <a:headEnd/>
                  <a:tailEnd/>
                </a14:hiddenLine>
              </a:ext>
            </a:extLst>
          </p:spPr>
          <p:txBody>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algn="ctr" eaLnBrk="1" hangingPunct="1">
                <a:spcBef>
                  <a:spcPct val="0"/>
                </a:spcBef>
                <a:buClrTx/>
                <a:buSzTx/>
                <a:buFontTx/>
                <a:buNone/>
              </a:pPr>
              <a:r>
                <a:rPr lang="en-US" altLang="sr-Latn-RS" sz="1400">
                  <a:latin typeface="Calibri" pitchFamily="34" charset="0"/>
                </a:rPr>
                <a:t>Čl. 9 SRZS Primena tumačenja stranog prava </a:t>
              </a:r>
              <a:r>
                <a:rPr lang="en-US" altLang="sr-Latn-RS" sz="1400" i="1">
                  <a:latin typeface="Calibri" pitchFamily="34" charset="0"/>
                </a:rPr>
                <a:t>lex causae</a:t>
              </a:r>
              <a:endParaRPr lang="en-US" altLang="sr-Latn-RS" sz="1400">
                <a:latin typeface="Arial" charset="0"/>
              </a:endParaRPr>
            </a:p>
          </p:txBody>
        </p:sp>
      </p:grpSp>
      <p:sp>
        <p:nvSpPr>
          <p:cNvPr id="10244" name="Slide Number Placeholder 52"/>
          <p:cNvSpPr>
            <a:spLocks noGrp="1"/>
          </p:cNvSpPr>
          <p:nvPr>
            <p:ph type="sldNum" sz="quarter" idx="12"/>
          </p:nvPr>
        </p:nvSpPr>
        <p:spPr bwMode="auto">
          <a:xfrm>
            <a:off x="457200" y="6557963"/>
            <a:ext cx="3657600" cy="2286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fontAlgn="base" hangingPunct="1">
              <a:spcBef>
                <a:spcPct val="0"/>
              </a:spcBef>
              <a:spcAft>
                <a:spcPct val="0"/>
              </a:spcAft>
              <a:buClrTx/>
              <a:buSzTx/>
              <a:buFontTx/>
              <a:buNone/>
            </a:pPr>
            <a:fld id="{D0C271A6-A6AC-41B1-9C25-D7932A6752A4}" type="slidenum">
              <a:rPr lang="en-US" altLang="sr-Latn-RS" sz="1000" smtClean="0">
                <a:solidFill>
                  <a:srgbClr val="FFFFFF"/>
                </a:solidFill>
                <a:latin typeface="Arial" charset="0"/>
                <a:cs typeface="Arial" charset="0"/>
              </a:rPr>
              <a:pPr eaLnBrk="1" fontAlgn="base" hangingPunct="1">
                <a:spcBef>
                  <a:spcPct val="0"/>
                </a:spcBef>
                <a:spcAft>
                  <a:spcPct val="0"/>
                </a:spcAft>
                <a:buClrTx/>
                <a:buSzTx/>
                <a:buFontTx/>
                <a:buNone/>
              </a:pPr>
              <a:t>2</a:t>
            </a:fld>
            <a:endParaRPr lang="en-US" altLang="sr-Latn-RS" sz="1000" smtClean="0">
              <a:solidFill>
                <a:srgbClr val="FFFFFF"/>
              </a:solidFill>
              <a:latin typeface="Arial" charset="0"/>
              <a:cs typeface="Arial" charset="0"/>
            </a:endParaRPr>
          </a:p>
        </p:txBody>
      </p:sp>
      <p:sp>
        <p:nvSpPr>
          <p:cNvPr id="10245" name="Date Placeholder 53"/>
          <p:cNvSpPr>
            <a:spLocks noGrp="1"/>
          </p:cNvSpPr>
          <p:nvPr>
            <p:ph type="dt"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fontAlgn="base" hangingPunct="1">
              <a:spcBef>
                <a:spcPct val="0"/>
              </a:spcBef>
              <a:spcAft>
                <a:spcPct val="0"/>
              </a:spcAft>
              <a:buClrTx/>
              <a:buSzTx/>
              <a:buFontTx/>
              <a:buNone/>
            </a:pPr>
            <a:endParaRPr lang="en-US" altLang="sr-Latn-RS" sz="1000" smtClean="0">
              <a:solidFill>
                <a:schemeClr val="tx2"/>
              </a:solidFill>
              <a:latin typeface="Arial" charset="0"/>
              <a:cs typeface="Arial" charset="0"/>
            </a:endParaRPr>
          </a:p>
        </p:txBody>
      </p:sp>
      <p:sp>
        <p:nvSpPr>
          <p:cNvPr id="10246" name="Footer Placeholder 54"/>
          <p:cNvSpPr>
            <a:spLocks noGrp="1"/>
          </p:cNvSpPr>
          <p:nvPr>
            <p:ph type="ftr" sz="quarter" idx="11"/>
          </p:nvPr>
        </p:nvSpPr>
        <p:spPr bwMode="auto">
          <a:xfrm>
            <a:off x="6251575" y="6556375"/>
            <a:ext cx="588963" cy="2286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spcBef>
                <a:spcPts val="600"/>
              </a:spcBef>
              <a:buClr>
                <a:schemeClr val="tx2"/>
              </a:buClr>
              <a:buSzPct val="73000"/>
              <a:buFont typeface="Wingdings 2" pitchFamily="18" charset="2"/>
              <a:buChar char=""/>
              <a:defRPr sz="2600">
                <a:solidFill>
                  <a:schemeClr val="tx1"/>
                </a:solidFill>
                <a:latin typeface="Trebuchet MS" pitchFamily="34" charset="0"/>
              </a:defRPr>
            </a:lvl1pPr>
            <a:lvl2pPr marL="742950" indent="-285750" eaLnBrk="0" hangingPunct="0">
              <a:spcBef>
                <a:spcPts val="500"/>
              </a:spcBef>
              <a:buClr>
                <a:srgbClr val="F9B639"/>
              </a:buClr>
              <a:buSzPct val="80000"/>
              <a:buFont typeface="Wingdings 2" pitchFamily="18" charset="2"/>
              <a:buChar char=""/>
              <a:defRPr sz="2300">
                <a:solidFill>
                  <a:srgbClr val="6C6C6C"/>
                </a:solidFill>
                <a:latin typeface="Trebuchet MS" pitchFamily="34" charset="0"/>
              </a:defRPr>
            </a:lvl2pPr>
            <a:lvl3pPr marL="1143000" indent="-228600" eaLnBrk="0" hangingPunct="0">
              <a:spcBef>
                <a:spcPts val="400"/>
              </a:spcBef>
              <a:buClr>
                <a:srgbClr val="F9B639"/>
              </a:buClr>
              <a:buSzPct val="60000"/>
              <a:buFont typeface="Wingdings" pitchFamily="2" charset="2"/>
              <a:buChar char=""/>
              <a:defRPr sz="2000">
                <a:solidFill>
                  <a:schemeClr val="tx1"/>
                </a:solidFill>
                <a:latin typeface="Trebuchet MS" pitchFamily="34" charset="0"/>
              </a:defRPr>
            </a:lvl3pPr>
            <a:lvl4pPr marL="1600200" indent="-228600" eaLnBrk="0" hangingPunct="0">
              <a:spcBef>
                <a:spcPct val="20000"/>
              </a:spcBef>
              <a:buClr>
                <a:srgbClr val="F9B639"/>
              </a:buClr>
              <a:buSzPct val="80000"/>
              <a:buFont typeface="Wingdings 2" pitchFamily="18" charset="2"/>
              <a:buChar char=""/>
              <a:defRPr sz="2000">
                <a:solidFill>
                  <a:srgbClr val="6C6C6C"/>
                </a:solidFill>
                <a:latin typeface="Trebuchet MS" pitchFamily="34" charset="0"/>
              </a:defRPr>
            </a:lvl4pPr>
            <a:lvl5pPr marL="2057400" indent="-228600" eaLnBrk="0" hangingPunct="0">
              <a:spcBef>
                <a:spcPts val="400"/>
              </a:spcBef>
              <a:buClr>
                <a:srgbClr val="F9B639"/>
              </a:buClr>
              <a:buSzPct val="70000"/>
              <a:buFont typeface="Wingdings" pitchFamily="2" charset="2"/>
              <a:buChar char=""/>
              <a:defRPr>
                <a:solidFill>
                  <a:schemeClr val="tx1"/>
                </a:solidFill>
                <a:latin typeface="Trebuchet MS" pitchFamily="34" charset="0"/>
              </a:defRPr>
            </a:lvl5pPr>
            <a:lvl6pPr marL="25146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6pPr>
            <a:lvl7pPr marL="29718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7pPr>
            <a:lvl8pPr marL="34290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8pPr>
            <a:lvl9pPr marL="3886200" indent="-228600" eaLnBrk="0" fontAlgn="base" hangingPunct="0">
              <a:spcBef>
                <a:spcPts val="400"/>
              </a:spcBef>
              <a:spcAft>
                <a:spcPct val="0"/>
              </a:spcAft>
              <a:buClr>
                <a:srgbClr val="F9B639"/>
              </a:buClr>
              <a:buSzPct val="70000"/>
              <a:buFont typeface="Wingdings" pitchFamily="2" charset="2"/>
              <a:buChar char=""/>
              <a:defRPr>
                <a:solidFill>
                  <a:schemeClr val="tx1"/>
                </a:solidFill>
                <a:latin typeface="Trebuchet MS" pitchFamily="34" charset="0"/>
              </a:defRPr>
            </a:lvl9pPr>
          </a:lstStyle>
          <a:p>
            <a:pPr eaLnBrk="1" fontAlgn="base" hangingPunct="1">
              <a:spcBef>
                <a:spcPct val="0"/>
              </a:spcBef>
              <a:spcAft>
                <a:spcPct val="0"/>
              </a:spcAft>
              <a:buClrTx/>
              <a:buSzTx/>
              <a:buFontTx/>
              <a:buNone/>
            </a:pPr>
            <a:endParaRPr lang="en-US" altLang="sr-Latn-RS" sz="1100" smtClean="0">
              <a:solidFill>
                <a:schemeClr val="tx2"/>
              </a:solidFill>
              <a:latin typeface="Arial" charset="0"/>
              <a:cs typeface="Arial" charset="0"/>
            </a:endParaRPr>
          </a:p>
        </p:txBody>
      </p:sp>
    </p:spTree>
    <p:extLst>
      <p:ext uri="{BB962C8B-B14F-4D97-AF65-F5344CB8AC3E}">
        <p14:creationId xmlns:p14="http://schemas.microsoft.com/office/powerpoint/2010/main" xmlns="" val="37301970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smtClean="0"/>
              <a:t>Hvala na pažnji!</a:t>
            </a:r>
            <a:r>
              <a:rPr lang="en-US" dirty="0" smtClean="0"/>
              <a:t/>
            </a:r>
            <a:br>
              <a:rPr lang="en-US" dirty="0" smtClean="0"/>
            </a:br>
            <a:r>
              <a:rPr lang="en-US" dirty="0" smtClean="0"/>
              <a:t/>
            </a:r>
            <a:br>
              <a:rPr lang="en-US" dirty="0" smtClean="0"/>
            </a:br>
            <a:r>
              <a:rPr lang="en-US" dirty="0" smtClean="0"/>
              <a:t>Stay home!</a:t>
            </a:r>
            <a:endParaRPr lang="sr-Latn-CS" dirty="0"/>
          </a:p>
        </p:txBody>
      </p:sp>
      <p:sp>
        <p:nvSpPr>
          <p:cNvPr id="3" name="Subtitle 2"/>
          <p:cNvSpPr>
            <a:spLocks noGrp="1"/>
          </p:cNvSpPr>
          <p:nvPr>
            <p:ph type="subTitle" idx="1"/>
          </p:nvPr>
        </p:nvSpPr>
        <p:spPr/>
        <p:txBody>
          <a:bodyPr/>
          <a:lstStyle/>
          <a:p>
            <a:r>
              <a:rPr lang="sr-Latn-RS" dirty="0" smtClean="0"/>
              <a:t>Mail: </a:t>
            </a:r>
            <a:r>
              <a:rPr lang="en-US" dirty="0" smtClean="0"/>
              <a:t> mstancic@jura.kg.ac.rs</a:t>
            </a:r>
            <a:endParaRPr lang="sr-Latn-RS" dirty="0" smtClean="0"/>
          </a:p>
          <a:p>
            <a:r>
              <a:rPr lang="sr-Latn-RS" dirty="0" smtClean="0"/>
              <a:t>Skype ime/skype mail: </a:t>
            </a:r>
            <a:r>
              <a:rPr lang="en-US" dirty="0" smtClean="0"/>
              <a:t> </a:t>
            </a:r>
            <a:r>
              <a:rPr lang="sr-Latn-CS" dirty="0" smtClean="0"/>
              <a:t>Mina Pavlović / mina</a:t>
            </a:r>
            <a:r>
              <a:rPr lang="en-US" dirty="0" smtClean="0"/>
              <a:t>stancic@gmail.com</a:t>
            </a:r>
            <a:endParaRPr lang="sr-Latn-C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sr-Latn-RS" dirty="0" smtClean="0"/>
              <a:t>Složeni pravni poredak</a:t>
            </a:r>
            <a:endParaRPr lang="sr-Latn-CS" dirty="0"/>
          </a:p>
        </p:txBody>
      </p:sp>
    </p:spTree>
    <p:extLst>
      <p:ext uri="{BB962C8B-B14F-4D97-AF65-F5344CB8AC3E}">
        <p14:creationId xmlns:p14="http://schemas.microsoft.com/office/powerpoint/2010/main" xmlns="" val="30332260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276600" y="2901950"/>
            <a:ext cx="431800" cy="431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sr-Latn-RS"/>
          </a:p>
        </p:txBody>
      </p:sp>
      <p:sp>
        <p:nvSpPr>
          <p:cNvPr id="4" name="Oval 3"/>
          <p:cNvSpPr/>
          <p:nvPr/>
        </p:nvSpPr>
        <p:spPr>
          <a:xfrm>
            <a:off x="6084888" y="2565400"/>
            <a:ext cx="358775" cy="3587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sr-Latn-RS"/>
          </a:p>
        </p:txBody>
      </p:sp>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sr-Latn-RS" dirty="0" smtClean="0"/>
              <a:t>ZRSZ</a:t>
            </a:r>
            <a:endParaRPr lang="sr-Latn-CS" dirty="0"/>
          </a:p>
        </p:txBody>
      </p:sp>
      <p:sp>
        <p:nvSpPr>
          <p:cNvPr id="3" name="Content Placeholder 2"/>
          <p:cNvSpPr>
            <a:spLocks noGrp="1"/>
          </p:cNvSpPr>
          <p:nvPr>
            <p:ph idx="1"/>
          </p:nvPr>
        </p:nvSpPr>
        <p:spPr/>
        <p:txBody>
          <a:bodyPr/>
          <a:lstStyle/>
          <a:p>
            <a:pPr algn="just" eaLnBrk="1" hangingPunct="1">
              <a:lnSpc>
                <a:spcPct val="90000"/>
              </a:lnSpc>
              <a:buFont typeface="Wingdings 2" pitchFamily="18" charset="2"/>
              <a:buNone/>
            </a:pPr>
            <a:r>
              <a:rPr lang="en-US" altLang="sr-Latn-RS" sz="2800" b="1" dirty="0" err="1" smtClean="0"/>
              <a:t>Član</a:t>
            </a:r>
            <a:r>
              <a:rPr lang="en-US" altLang="sr-Latn-RS" sz="2800" b="1" dirty="0" smtClean="0"/>
              <a:t> 10</a:t>
            </a:r>
            <a:r>
              <a:rPr lang="sr-Latn-CS" altLang="sr-Latn-RS" sz="2800" b="1" dirty="0" smtClean="0"/>
              <a:t>. ZRSZ:</a:t>
            </a:r>
            <a:endParaRPr lang="en-US" altLang="sr-Latn-RS" sz="2800" dirty="0" smtClean="0"/>
          </a:p>
          <a:p>
            <a:pPr algn="just" eaLnBrk="1" hangingPunct="1">
              <a:lnSpc>
                <a:spcPct val="90000"/>
              </a:lnSpc>
            </a:pPr>
            <a:r>
              <a:rPr lang="sr-Latn-CS" altLang="sr-Latn-RS" sz="2800" dirty="0" smtClean="0"/>
              <a:t>“</a:t>
            </a:r>
            <a:r>
              <a:rPr lang="en-US" altLang="sr-Latn-RS" sz="2800" dirty="0" err="1" smtClean="0"/>
              <a:t>Ako</a:t>
            </a:r>
            <a:r>
              <a:rPr lang="en-US" altLang="sr-Latn-RS" sz="2800" dirty="0" smtClean="0"/>
              <a:t> je </a:t>
            </a:r>
            <a:r>
              <a:rPr lang="en-US" altLang="sr-Latn-RS" sz="2800" dirty="0" err="1" smtClean="0"/>
              <a:t>merodavno</a:t>
            </a:r>
            <a:r>
              <a:rPr lang="en-US" altLang="sr-Latn-RS" sz="2800" dirty="0" smtClean="0"/>
              <a:t> </a:t>
            </a:r>
            <a:r>
              <a:rPr lang="en-US" altLang="sr-Latn-RS" sz="2800" dirty="0" err="1" smtClean="0"/>
              <a:t>pravo</a:t>
            </a:r>
            <a:r>
              <a:rPr lang="en-US" altLang="sr-Latn-RS" sz="2800" dirty="0" smtClean="0"/>
              <a:t> </a:t>
            </a:r>
            <a:r>
              <a:rPr lang="en-US" altLang="sr-Latn-RS" sz="2800" dirty="0" err="1" smtClean="0"/>
              <a:t>države</a:t>
            </a:r>
            <a:r>
              <a:rPr lang="en-US" altLang="sr-Latn-RS" sz="2800" dirty="0" smtClean="0"/>
              <a:t> </a:t>
            </a:r>
            <a:r>
              <a:rPr lang="en-US" altLang="sr-Latn-RS" sz="2800" dirty="0" err="1" smtClean="0"/>
              <a:t>čiji</a:t>
            </a:r>
            <a:r>
              <a:rPr lang="en-US" altLang="sr-Latn-RS" sz="2800" dirty="0" smtClean="0"/>
              <a:t> </a:t>
            </a:r>
            <a:r>
              <a:rPr lang="en-US" altLang="sr-Latn-RS" sz="2800" dirty="0" err="1" smtClean="0"/>
              <a:t>pravni</a:t>
            </a:r>
            <a:r>
              <a:rPr lang="en-US" altLang="sr-Latn-RS" sz="2800" dirty="0" smtClean="0"/>
              <a:t> </a:t>
            </a:r>
            <a:r>
              <a:rPr lang="en-US" altLang="sr-Latn-RS" sz="2800" dirty="0" err="1" smtClean="0"/>
              <a:t>poredak</a:t>
            </a:r>
            <a:r>
              <a:rPr lang="en-US" altLang="sr-Latn-RS" sz="2800" dirty="0" smtClean="0"/>
              <a:t> </a:t>
            </a:r>
            <a:r>
              <a:rPr lang="en-US" altLang="sr-Latn-RS" sz="2800" dirty="0" err="1" smtClean="0"/>
              <a:t>nije</a:t>
            </a:r>
            <a:r>
              <a:rPr lang="en-US" altLang="sr-Latn-RS" sz="2800" dirty="0" smtClean="0"/>
              <a:t> </a:t>
            </a:r>
            <a:r>
              <a:rPr lang="en-US" altLang="sr-Latn-RS" sz="2800" dirty="0" err="1" smtClean="0"/>
              <a:t>jedinstven</a:t>
            </a:r>
            <a:r>
              <a:rPr lang="sr-Latn-CS" altLang="sr-Latn-RS" sz="2800" dirty="0" smtClean="0"/>
              <a:t>,</a:t>
            </a:r>
            <a:r>
              <a:rPr lang="en-US" altLang="sr-Latn-RS" sz="2800" dirty="0" smtClean="0"/>
              <a:t> </a:t>
            </a:r>
            <a:r>
              <a:rPr lang="en-US" altLang="sr-Latn-RS" sz="2800" b="1" u="sng" dirty="0" smtClean="0">
                <a:solidFill>
                  <a:srgbClr val="FF0000"/>
                </a:solidFill>
              </a:rPr>
              <a:t>a </a:t>
            </a:r>
            <a:r>
              <a:rPr lang="en-US" altLang="sr-Latn-RS" sz="2800" b="1" u="sng" dirty="0" err="1" smtClean="0">
                <a:solidFill>
                  <a:srgbClr val="FF0000"/>
                </a:solidFill>
              </a:rPr>
              <a:t>pravila</a:t>
            </a:r>
            <a:r>
              <a:rPr lang="en-US" altLang="sr-Latn-RS" sz="2800" b="1" u="sng" dirty="0" smtClean="0">
                <a:solidFill>
                  <a:srgbClr val="FF0000"/>
                </a:solidFill>
              </a:rPr>
              <a:t> </a:t>
            </a:r>
            <a:r>
              <a:rPr lang="en-US" altLang="sr-Latn-RS" sz="2800" b="1" u="sng" dirty="0" err="1" smtClean="0">
                <a:solidFill>
                  <a:srgbClr val="FF0000"/>
                </a:solidFill>
              </a:rPr>
              <a:t>ovog</a:t>
            </a:r>
            <a:r>
              <a:rPr lang="en-US" altLang="sr-Latn-RS" sz="2800" b="1" u="sng" dirty="0" smtClean="0">
                <a:solidFill>
                  <a:srgbClr val="FF0000"/>
                </a:solidFill>
              </a:rPr>
              <a:t> </a:t>
            </a:r>
            <a:r>
              <a:rPr lang="en-US" altLang="sr-Latn-RS" sz="2800" b="1" u="sng" dirty="0" err="1" smtClean="0">
                <a:solidFill>
                  <a:srgbClr val="FF0000"/>
                </a:solidFill>
              </a:rPr>
              <a:t>zakona</a:t>
            </a:r>
            <a:r>
              <a:rPr lang="en-US" altLang="sr-Latn-RS" sz="2800" b="1" u="sng" dirty="0" smtClean="0">
                <a:solidFill>
                  <a:srgbClr val="FF0000"/>
                </a:solidFill>
              </a:rPr>
              <a:t> ne </a:t>
            </a:r>
            <a:r>
              <a:rPr lang="en-US" altLang="sr-Latn-RS" sz="2800" b="1" u="sng" dirty="0" err="1" smtClean="0">
                <a:solidFill>
                  <a:srgbClr val="FF0000"/>
                </a:solidFill>
              </a:rPr>
              <a:t>upućuju</a:t>
            </a:r>
            <a:r>
              <a:rPr lang="en-US" altLang="sr-Latn-RS" sz="2800" b="1" u="sng" dirty="0" smtClean="0">
                <a:solidFill>
                  <a:srgbClr val="FF0000"/>
                </a:solidFill>
              </a:rPr>
              <a:t> </a:t>
            </a:r>
            <a:r>
              <a:rPr lang="en-US" altLang="sr-Latn-RS" sz="2800" b="1" u="sng" dirty="0" err="1" smtClean="0">
                <a:solidFill>
                  <a:srgbClr val="FF0000"/>
                </a:solidFill>
              </a:rPr>
              <a:t>na</a:t>
            </a:r>
            <a:r>
              <a:rPr lang="en-US" altLang="sr-Latn-RS" sz="2800" b="1" u="sng" dirty="0" smtClean="0">
                <a:solidFill>
                  <a:srgbClr val="FF0000"/>
                </a:solidFill>
              </a:rPr>
              <a:t> </a:t>
            </a:r>
            <a:r>
              <a:rPr lang="en-US" altLang="sr-Latn-RS" sz="2800" b="1" u="sng" dirty="0" err="1" smtClean="0">
                <a:solidFill>
                  <a:srgbClr val="FF0000"/>
                </a:solidFill>
              </a:rPr>
              <a:t>određeno</a:t>
            </a:r>
            <a:r>
              <a:rPr lang="en-US" altLang="sr-Latn-RS" sz="2800" b="1" u="sng" dirty="0" smtClean="0">
                <a:solidFill>
                  <a:srgbClr val="FF0000"/>
                </a:solidFill>
              </a:rPr>
              <a:t> </a:t>
            </a:r>
            <a:r>
              <a:rPr lang="en-US" altLang="sr-Latn-RS" sz="2800" b="1" u="sng" dirty="0" err="1" smtClean="0">
                <a:solidFill>
                  <a:srgbClr val="FF0000"/>
                </a:solidFill>
              </a:rPr>
              <a:t>pravno</a:t>
            </a:r>
            <a:r>
              <a:rPr lang="en-US" altLang="sr-Latn-RS" sz="2800" b="1" u="sng" dirty="0" smtClean="0">
                <a:solidFill>
                  <a:srgbClr val="FF0000"/>
                </a:solidFill>
              </a:rPr>
              <a:t> </a:t>
            </a:r>
            <a:r>
              <a:rPr lang="en-US" altLang="sr-Latn-RS" sz="2800" b="1" u="sng" dirty="0" err="1" smtClean="0">
                <a:solidFill>
                  <a:srgbClr val="FF0000"/>
                </a:solidFill>
              </a:rPr>
              <a:t>područje</a:t>
            </a:r>
            <a:r>
              <a:rPr lang="en-US" altLang="sr-Latn-RS" sz="2800" b="1" u="sng" dirty="0" smtClean="0">
                <a:solidFill>
                  <a:srgbClr val="FF0000"/>
                </a:solidFill>
              </a:rPr>
              <a:t> u </a:t>
            </a:r>
            <a:r>
              <a:rPr lang="en-US" altLang="sr-Latn-RS" sz="2800" b="1" u="sng" dirty="0" err="1" smtClean="0">
                <a:solidFill>
                  <a:srgbClr val="FF0000"/>
                </a:solidFill>
              </a:rPr>
              <a:t>toj</a:t>
            </a:r>
            <a:r>
              <a:rPr lang="en-US" altLang="sr-Latn-RS" sz="2800" b="1" u="sng" dirty="0" smtClean="0">
                <a:solidFill>
                  <a:srgbClr val="FF0000"/>
                </a:solidFill>
              </a:rPr>
              <a:t> </a:t>
            </a:r>
            <a:r>
              <a:rPr lang="en-US" altLang="sr-Latn-RS" sz="2800" b="1" u="sng" dirty="0" err="1" smtClean="0">
                <a:solidFill>
                  <a:srgbClr val="FF0000"/>
                </a:solidFill>
              </a:rPr>
              <a:t>državi</a:t>
            </a:r>
            <a:r>
              <a:rPr lang="en-US" altLang="sr-Latn-RS" sz="2800" b="1" dirty="0" smtClean="0"/>
              <a:t>, </a:t>
            </a:r>
            <a:r>
              <a:rPr lang="en-US" altLang="sr-Latn-RS" sz="2800" dirty="0" err="1" smtClean="0"/>
              <a:t>merodavno</a:t>
            </a:r>
            <a:r>
              <a:rPr lang="en-US" altLang="sr-Latn-RS" sz="2800" dirty="0" smtClean="0"/>
              <a:t> </a:t>
            </a:r>
            <a:r>
              <a:rPr lang="en-US" altLang="sr-Latn-RS" sz="2800" dirty="0" err="1" smtClean="0"/>
              <a:t>pravo</a:t>
            </a:r>
            <a:r>
              <a:rPr lang="en-US" altLang="sr-Latn-RS" sz="2800" dirty="0" smtClean="0"/>
              <a:t> </a:t>
            </a:r>
            <a:r>
              <a:rPr lang="en-US" altLang="sr-Latn-RS" sz="2800" dirty="0" err="1" smtClean="0"/>
              <a:t>određuje</a:t>
            </a:r>
            <a:r>
              <a:rPr lang="en-US" altLang="sr-Latn-RS" sz="2800" dirty="0" smtClean="0"/>
              <a:t> se </a:t>
            </a:r>
            <a:r>
              <a:rPr lang="en-US" altLang="sr-Latn-RS" sz="2800" dirty="0" err="1" smtClean="0"/>
              <a:t>po</a:t>
            </a:r>
            <a:r>
              <a:rPr lang="en-US" altLang="sr-Latn-RS" sz="2800" dirty="0" smtClean="0"/>
              <a:t> </a:t>
            </a:r>
            <a:r>
              <a:rPr lang="en-US" altLang="sr-Latn-RS" sz="2800" b="1" u="sng" dirty="0" err="1" smtClean="0">
                <a:solidFill>
                  <a:srgbClr val="FF0000"/>
                </a:solidFill>
              </a:rPr>
              <a:t>pravilima</a:t>
            </a:r>
            <a:r>
              <a:rPr lang="en-US" altLang="sr-Latn-RS" sz="2800" b="1" u="sng" dirty="0" smtClean="0">
                <a:solidFill>
                  <a:srgbClr val="FF0000"/>
                </a:solidFill>
              </a:rPr>
              <a:t> tog </a:t>
            </a:r>
            <a:r>
              <a:rPr lang="en-US" altLang="sr-Latn-RS" sz="2800" b="1" u="sng" dirty="0" err="1" smtClean="0">
                <a:solidFill>
                  <a:srgbClr val="FF0000"/>
                </a:solidFill>
              </a:rPr>
              <a:t>pravnog</a:t>
            </a:r>
            <a:r>
              <a:rPr lang="en-US" altLang="sr-Latn-RS" sz="2800" b="1" u="sng" dirty="0" smtClean="0">
                <a:solidFill>
                  <a:srgbClr val="FF0000"/>
                </a:solidFill>
              </a:rPr>
              <a:t> </a:t>
            </a:r>
            <a:r>
              <a:rPr lang="en-US" altLang="sr-Latn-RS" sz="2800" b="1" u="sng" dirty="0" err="1" smtClean="0">
                <a:solidFill>
                  <a:srgbClr val="FF0000"/>
                </a:solidFill>
              </a:rPr>
              <a:t>poretka</a:t>
            </a:r>
            <a:r>
              <a:rPr lang="en-US" altLang="sr-Latn-RS" sz="2800" b="1" u="sng" dirty="0" smtClean="0">
                <a:solidFill>
                  <a:srgbClr val="FF0000"/>
                </a:solidFill>
              </a:rPr>
              <a:t>.</a:t>
            </a:r>
          </a:p>
          <a:p>
            <a:pPr algn="just" eaLnBrk="1" hangingPunct="1">
              <a:lnSpc>
                <a:spcPct val="90000"/>
              </a:lnSpc>
            </a:pPr>
            <a:r>
              <a:rPr lang="en-US" altLang="sr-Latn-RS" sz="2800" dirty="0" err="1" smtClean="0"/>
              <a:t>Ako</a:t>
            </a:r>
            <a:r>
              <a:rPr lang="en-US" altLang="sr-Latn-RS" sz="2800" dirty="0" smtClean="0"/>
              <a:t> se </a:t>
            </a:r>
            <a:r>
              <a:rPr lang="en-US" altLang="sr-Latn-RS" sz="2800" dirty="0" err="1" smtClean="0"/>
              <a:t>merodavno</a:t>
            </a:r>
            <a:r>
              <a:rPr lang="en-US" altLang="sr-Latn-RS" sz="2800" dirty="0" smtClean="0"/>
              <a:t> </a:t>
            </a:r>
            <a:r>
              <a:rPr lang="en-US" altLang="sr-Latn-RS" sz="2800" dirty="0" err="1" smtClean="0"/>
              <a:t>pravo</a:t>
            </a:r>
            <a:r>
              <a:rPr lang="en-US" altLang="sr-Latn-RS" sz="2800" dirty="0" smtClean="0"/>
              <a:t> </a:t>
            </a:r>
            <a:r>
              <a:rPr lang="en-US" altLang="sr-Latn-RS" sz="2800" dirty="0" err="1" smtClean="0"/>
              <a:t>države</a:t>
            </a:r>
            <a:r>
              <a:rPr lang="en-US" altLang="sr-Latn-RS" sz="2800" dirty="0" smtClean="0"/>
              <a:t> </a:t>
            </a:r>
            <a:r>
              <a:rPr lang="en-US" altLang="sr-Latn-RS" sz="2800" dirty="0" err="1" smtClean="0"/>
              <a:t>čiji</a:t>
            </a:r>
            <a:r>
              <a:rPr lang="en-US" altLang="sr-Latn-RS" sz="2800" dirty="0" smtClean="0"/>
              <a:t> </a:t>
            </a:r>
            <a:r>
              <a:rPr lang="en-US" altLang="sr-Latn-RS" sz="2800" dirty="0" err="1" smtClean="0"/>
              <a:t>pravni</a:t>
            </a:r>
            <a:r>
              <a:rPr lang="en-US" altLang="sr-Latn-RS" sz="2800" dirty="0" smtClean="0"/>
              <a:t> </a:t>
            </a:r>
            <a:r>
              <a:rPr lang="en-US" altLang="sr-Latn-RS" sz="2800" dirty="0" err="1" smtClean="0"/>
              <a:t>poredak</a:t>
            </a:r>
            <a:r>
              <a:rPr lang="en-US" altLang="sr-Latn-RS" sz="2800" dirty="0" smtClean="0"/>
              <a:t> </a:t>
            </a:r>
            <a:r>
              <a:rPr lang="en-US" altLang="sr-Latn-RS" sz="2800" dirty="0" err="1" smtClean="0"/>
              <a:t>nije</a:t>
            </a:r>
            <a:r>
              <a:rPr lang="en-US" altLang="sr-Latn-RS" sz="2800" dirty="0" smtClean="0"/>
              <a:t> </a:t>
            </a:r>
            <a:r>
              <a:rPr lang="en-US" altLang="sr-Latn-RS" sz="2800" dirty="0" err="1" smtClean="0"/>
              <a:t>jedinstven</a:t>
            </a:r>
            <a:r>
              <a:rPr lang="en-US" altLang="sr-Latn-RS" sz="2800" dirty="0" smtClean="0"/>
              <a:t> ne </a:t>
            </a:r>
            <a:r>
              <a:rPr lang="en-US" altLang="sr-Latn-RS" sz="2800" dirty="0" err="1" smtClean="0"/>
              <a:t>može</a:t>
            </a:r>
            <a:r>
              <a:rPr lang="en-US" altLang="sr-Latn-RS" sz="2800" dirty="0" smtClean="0"/>
              <a:t> </a:t>
            </a:r>
            <a:r>
              <a:rPr lang="en-US" altLang="sr-Latn-RS" sz="2800" dirty="0" err="1" smtClean="0"/>
              <a:t>utvrditi</a:t>
            </a:r>
            <a:r>
              <a:rPr lang="en-US" altLang="sr-Latn-RS" sz="2800" dirty="0" smtClean="0"/>
              <a:t> </a:t>
            </a:r>
            <a:r>
              <a:rPr lang="en-US" altLang="sr-Latn-RS" sz="2800" dirty="0" err="1" smtClean="0"/>
              <a:t>na</a:t>
            </a:r>
            <a:r>
              <a:rPr lang="en-US" altLang="sr-Latn-RS" sz="2800" dirty="0" smtClean="0"/>
              <a:t> </a:t>
            </a:r>
            <a:r>
              <a:rPr lang="en-US" altLang="sr-Latn-RS" sz="2800" dirty="0" err="1" smtClean="0"/>
              <a:t>način</a:t>
            </a:r>
            <a:r>
              <a:rPr lang="en-US" altLang="sr-Latn-RS" sz="2800" dirty="0" smtClean="0"/>
              <a:t> </a:t>
            </a:r>
            <a:r>
              <a:rPr lang="en-US" altLang="sr-Latn-RS" sz="2800" dirty="0" err="1" smtClean="0"/>
              <a:t>predviđen</a:t>
            </a:r>
            <a:r>
              <a:rPr lang="en-US" altLang="sr-Latn-RS" sz="2800" dirty="0" smtClean="0"/>
              <a:t> u </a:t>
            </a:r>
            <a:r>
              <a:rPr lang="en-US" altLang="sr-Latn-RS" sz="2800" dirty="0" err="1" smtClean="0"/>
              <a:t>stavu</a:t>
            </a:r>
            <a:r>
              <a:rPr lang="en-US" altLang="sr-Latn-RS" sz="2800" dirty="0" smtClean="0"/>
              <a:t> 1. </a:t>
            </a:r>
            <a:r>
              <a:rPr lang="en-US" altLang="sr-Latn-RS" sz="2800" dirty="0" err="1" smtClean="0"/>
              <a:t>ovog</a:t>
            </a:r>
            <a:r>
              <a:rPr lang="en-US" altLang="sr-Latn-RS" sz="2800" dirty="0" smtClean="0"/>
              <a:t> </a:t>
            </a:r>
            <a:r>
              <a:rPr lang="en-US" altLang="sr-Latn-RS" sz="2800" dirty="0" err="1" smtClean="0"/>
              <a:t>člana</a:t>
            </a:r>
            <a:r>
              <a:rPr lang="en-US" altLang="sr-Latn-RS" sz="2800" dirty="0" smtClean="0"/>
              <a:t>, </a:t>
            </a:r>
            <a:r>
              <a:rPr lang="en-US" altLang="sr-Latn-RS" sz="2800" dirty="0" err="1" smtClean="0"/>
              <a:t>merodavno</a:t>
            </a:r>
            <a:r>
              <a:rPr lang="en-US" altLang="sr-Latn-RS" sz="2800" dirty="0" smtClean="0"/>
              <a:t> je </a:t>
            </a:r>
            <a:r>
              <a:rPr lang="en-US" altLang="sr-Latn-RS" sz="2800" dirty="0" err="1" smtClean="0"/>
              <a:t>pravo</a:t>
            </a:r>
            <a:r>
              <a:rPr lang="en-US" altLang="sr-Latn-RS" sz="2800" dirty="0" smtClean="0"/>
              <a:t> </a:t>
            </a:r>
            <a:r>
              <a:rPr lang="en-US" altLang="sr-Latn-RS" sz="2800" dirty="0" err="1" smtClean="0"/>
              <a:t>područja</a:t>
            </a:r>
            <a:r>
              <a:rPr lang="en-US" altLang="sr-Latn-RS" sz="2800" dirty="0" smtClean="0"/>
              <a:t> u </a:t>
            </a:r>
            <a:r>
              <a:rPr lang="en-US" altLang="sr-Latn-RS" sz="2800" dirty="0" err="1" smtClean="0"/>
              <a:t>toj</a:t>
            </a:r>
            <a:r>
              <a:rPr lang="en-US" altLang="sr-Latn-RS" sz="2800" dirty="0" smtClean="0"/>
              <a:t> </a:t>
            </a:r>
            <a:r>
              <a:rPr lang="en-US" altLang="sr-Latn-RS" sz="2800" dirty="0" err="1" smtClean="0"/>
              <a:t>državi</a:t>
            </a:r>
            <a:r>
              <a:rPr lang="en-US" altLang="sr-Latn-RS" sz="2800" dirty="0" smtClean="0"/>
              <a:t> </a:t>
            </a:r>
            <a:r>
              <a:rPr lang="en-US" altLang="sr-Latn-RS" sz="2800" dirty="0" err="1" smtClean="0"/>
              <a:t>sa</a:t>
            </a:r>
            <a:r>
              <a:rPr lang="en-US" altLang="sr-Latn-RS" sz="2800" dirty="0" smtClean="0"/>
              <a:t> </a:t>
            </a:r>
            <a:r>
              <a:rPr lang="en-US" altLang="sr-Latn-RS" sz="2800" dirty="0" err="1" smtClean="0"/>
              <a:t>kojim</a:t>
            </a:r>
            <a:r>
              <a:rPr lang="en-US" altLang="sr-Latn-RS" sz="2800" dirty="0" smtClean="0"/>
              <a:t> </a:t>
            </a:r>
            <a:r>
              <a:rPr lang="en-US" altLang="sr-Latn-RS" sz="2800" b="1" u="sng" dirty="0" err="1" smtClean="0">
                <a:solidFill>
                  <a:srgbClr val="FF0000"/>
                </a:solidFill>
              </a:rPr>
              <a:t>postoji</a:t>
            </a:r>
            <a:r>
              <a:rPr lang="en-US" altLang="sr-Latn-RS" sz="2800" b="1" u="sng" dirty="0" smtClean="0">
                <a:solidFill>
                  <a:srgbClr val="FF0000"/>
                </a:solidFill>
              </a:rPr>
              <a:t> </a:t>
            </a:r>
            <a:r>
              <a:rPr lang="en-US" altLang="sr-Latn-RS" sz="2800" b="1" u="sng" dirty="0" err="1" smtClean="0">
                <a:solidFill>
                  <a:srgbClr val="FF0000"/>
                </a:solidFill>
              </a:rPr>
              <a:t>najbliža</a:t>
            </a:r>
            <a:r>
              <a:rPr lang="en-US" altLang="sr-Latn-RS" sz="2800" b="1" u="sng" dirty="0" smtClean="0">
                <a:solidFill>
                  <a:srgbClr val="FF0000"/>
                </a:solidFill>
              </a:rPr>
              <a:t> </a:t>
            </a:r>
            <a:r>
              <a:rPr lang="en-US" altLang="sr-Latn-RS" sz="2800" b="1" u="sng" dirty="0" err="1" smtClean="0">
                <a:solidFill>
                  <a:srgbClr val="FF0000"/>
                </a:solidFill>
              </a:rPr>
              <a:t>veza</a:t>
            </a:r>
            <a:r>
              <a:rPr lang="sr-Latn-CS" altLang="sr-Latn-RS" sz="2800" dirty="0" smtClean="0"/>
              <a:t>”</a:t>
            </a:r>
            <a:r>
              <a:rPr lang="en-US" altLang="sr-Latn-RS" sz="2800" dirty="0" smtClean="0"/>
              <a:t>.</a:t>
            </a:r>
          </a:p>
        </p:txBody>
      </p:sp>
      <p:sp>
        <p:nvSpPr>
          <p:cNvPr id="15366" name="Date Placeholder 5"/>
          <p:cNvSpPr>
            <a:spLocks noGrp="1"/>
          </p:cNvSpPr>
          <p:nvPr>
            <p:ph type="dt" sz="quarter" idx="10"/>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rIns="91440"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fld id="{D10AA5B6-A920-43F6-B178-262E4E132220}" type="datetime1">
              <a:rPr lang="sr-Latn-CS" altLang="sr-Latn-RS" smtClean="0">
                <a:solidFill>
                  <a:schemeClr val="tx2"/>
                </a:solidFill>
              </a:rPr>
              <a:pPr fontAlgn="base">
                <a:spcBef>
                  <a:spcPct val="0"/>
                </a:spcBef>
                <a:spcAft>
                  <a:spcPct val="0"/>
                </a:spcAft>
                <a:defRPr/>
              </a:pPr>
              <a:t>17.3.2020</a:t>
            </a:fld>
            <a:endParaRPr lang="sr-Latn-CS" altLang="sr-Latn-RS" smtClean="0">
              <a:solidFill>
                <a:schemeClr val="tx2"/>
              </a:solidFill>
            </a:endParaRPr>
          </a:p>
        </p:txBody>
      </p:sp>
      <p:sp>
        <p:nvSpPr>
          <p:cNvPr id="15367" name="Slide Number Placeholder 6"/>
          <p:cNvSpPr>
            <a:spLocks noGrp="1"/>
          </p:cNvSpPr>
          <p:nvPr>
            <p:ph type="sldNum" sz="quarter" idx="12"/>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fld id="{A089A811-CD8D-4D73-AC71-DB052DD3102E}" type="slidenum">
              <a:rPr lang="sr-Latn-CS" altLang="sr-Latn-RS" smtClean="0">
                <a:solidFill>
                  <a:schemeClr val="tx2"/>
                </a:solidFill>
              </a:rPr>
              <a:pPr fontAlgn="base">
                <a:spcBef>
                  <a:spcPct val="0"/>
                </a:spcBef>
                <a:spcAft>
                  <a:spcPct val="0"/>
                </a:spcAft>
                <a:defRPr/>
              </a:pPr>
              <a:t>4</a:t>
            </a:fld>
            <a:endParaRPr lang="sr-Latn-CS" altLang="sr-Latn-RS" smtClean="0">
              <a:solidFill>
                <a:schemeClr val="tx2"/>
              </a:solidFill>
            </a:endParaRPr>
          </a:p>
        </p:txBody>
      </p:sp>
      <p:sp>
        <p:nvSpPr>
          <p:cNvPr id="15368" name="Footer Placeholder 7"/>
          <p:cNvSpPr>
            <a:spLocks noGrp="1"/>
          </p:cNvSpPr>
          <p:nvPr>
            <p:ph type="ftr" sz="quarter" idx="11"/>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rIns="91440"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r>
              <a:rPr lang="sr-Latn-CS" altLang="sr-Latn-RS" smtClean="0">
                <a:solidFill>
                  <a:schemeClr val="tx2"/>
                </a:solidFill>
              </a:rPr>
              <a:t>Mina Pavlović, Pravni fakultet Kragujevac</a:t>
            </a:r>
          </a:p>
        </p:txBody>
      </p:sp>
    </p:spTree>
    <p:extLst>
      <p:ext uri="{BB962C8B-B14F-4D97-AF65-F5344CB8AC3E}">
        <p14:creationId xmlns:p14="http://schemas.microsoft.com/office/powerpoint/2010/main" xmlns="" val="4639786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sr-Latn-CS" dirty="0" smtClean="0"/>
              <a:t>S</a:t>
            </a:r>
            <a:r>
              <a:rPr lang="sr-Latn-RS" dirty="0" smtClean="0"/>
              <a:t>lučaj broj 7 sa sajta</a:t>
            </a:r>
            <a:endParaRPr lang="en-US" dirty="0"/>
          </a:p>
        </p:txBody>
      </p:sp>
      <p:sp>
        <p:nvSpPr>
          <p:cNvPr id="3" name="Content Placeholder 2"/>
          <p:cNvSpPr>
            <a:spLocks noGrp="1"/>
          </p:cNvSpPr>
          <p:nvPr>
            <p:ph idx="1"/>
          </p:nvPr>
        </p:nvSpPr>
        <p:spPr/>
        <p:txBody>
          <a:bodyPr>
            <a:normAutofit/>
          </a:bodyPr>
          <a:lstStyle/>
          <a:p>
            <a:pPr marL="274320" indent="-274320" algn="just" eaLnBrk="1" fontAlgn="auto" hangingPunct="1">
              <a:spcAft>
                <a:spcPts val="0"/>
              </a:spcAft>
              <a:buFont typeface="Wingdings 2"/>
              <a:buChar char=""/>
              <a:defRPr/>
            </a:pPr>
            <a:r>
              <a:rPr lang="sr-Cyrl-CS" dirty="0" smtClean="0"/>
              <a:t>A, državljanin SAD, živeo je do 2003. godine u saveznoj državi Njujork. Tada dolazi u Beograd da se bavi istraživanjem staroslovenskog jezika. U ugovoru koji je zaključio sa vladom SAD stoji da je njegov boravak u Srbiji ograničen na pet godina. 2005. godine A je svom prijatelju B pozajmio novac. Kao garanciju za vraćanje zajma B je dopustio da se na njegovoj kući u </a:t>
            </a:r>
            <a:r>
              <a:rPr lang="sr-Latn-RS" dirty="0" smtClean="0"/>
              <a:t>Beogradu</a:t>
            </a:r>
            <a:r>
              <a:rPr lang="sr-Cyrl-CS" dirty="0" smtClean="0"/>
              <a:t> upiše hipoteka u korist A. 2006. godine A gine u saobraćajnoj nesreći u Beogradu. Iza sebe je ostavio, pored gore navedenog, novac na računima beogradskih banaka. Prema kom pravu će sud u Beogradu da raspodeli zaostavštinu?</a:t>
            </a:r>
            <a:endParaRPr lang="en-US" dirty="0" smtClean="0"/>
          </a:p>
          <a:p>
            <a:pPr marL="274320" indent="-274320" eaLnBrk="1" fontAlgn="auto" hangingPunct="1">
              <a:spcAft>
                <a:spcPts val="0"/>
              </a:spcAft>
              <a:buFont typeface="Wingdings 2"/>
              <a:buChar char=""/>
              <a:defRPr/>
            </a:pPr>
            <a:endParaRPr lang="en-US" dirty="0" smtClean="0"/>
          </a:p>
          <a:p>
            <a:pPr marL="274320" indent="-274320" eaLnBrk="1" fontAlgn="auto" hangingPunct="1">
              <a:spcAft>
                <a:spcPts val="0"/>
              </a:spcAft>
              <a:buFont typeface="Wingdings 2"/>
              <a:buChar char=""/>
              <a:defRPr/>
            </a:pPr>
            <a:endParaRPr lang="en-US" dirty="0"/>
          </a:p>
        </p:txBody>
      </p:sp>
      <p:sp>
        <p:nvSpPr>
          <p:cNvPr id="17412" name="Date Placeholder 3"/>
          <p:cNvSpPr>
            <a:spLocks noGrp="1"/>
          </p:cNvSpPr>
          <p:nvPr>
            <p:ph type="dt" sz="quarter" idx="10"/>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rIns="91440"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fld id="{BF5C9866-CD06-400B-B3C6-0199E6FF1515}" type="datetime1">
              <a:rPr lang="sr-Latn-CS" altLang="sr-Latn-RS" smtClean="0">
                <a:solidFill>
                  <a:schemeClr val="tx2"/>
                </a:solidFill>
              </a:rPr>
              <a:pPr fontAlgn="base">
                <a:spcBef>
                  <a:spcPct val="0"/>
                </a:spcBef>
                <a:spcAft>
                  <a:spcPct val="0"/>
                </a:spcAft>
                <a:defRPr/>
              </a:pPr>
              <a:t>17.3.2020</a:t>
            </a:fld>
            <a:endParaRPr lang="sr-Latn-CS" altLang="sr-Latn-RS" smtClean="0">
              <a:solidFill>
                <a:schemeClr val="tx2"/>
              </a:solidFill>
            </a:endParaRPr>
          </a:p>
        </p:txBody>
      </p:sp>
      <p:sp>
        <p:nvSpPr>
          <p:cNvPr id="17413" name="Slide Number Placeholder 4"/>
          <p:cNvSpPr>
            <a:spLocks noGrp="1"/>
          </p:cNvSpPr>
          <p:nvPr>
            <p:ph type="sldNum" sz="quarter" idx="12"/>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fld id="{B745FB9F-216A-43ED-88A3-00ABD5FEE96A}" type="slidenum">
              <a:rPr lang="sr-Latn-CS" altLang="sr-Latn-RS" smtClean="0">
                <a:solidFill>
                  <a:schemeClr val="tx2"/>
                </a:solidFill>
              </a:rPr>
              <a:pPr fontAlgn="base">
                <a:spcBef>
                  <a:spcPct val="0"/>
                </a:spcBef>
                <a:spcAft>
                  <a:spcPct val="0"/>
                </a:spcAft>
                <a:defRPr/>
              </a:pPr>
              <a:t>5</a:t>
            </a:fld>
            <a:endParaRPr lang="sr-Latn-CS" altLang="sr-Latn-RS" smtClean="0">
              <a:solidFill>
                <a:schemeClr val="tx2"/>
              </a:solidFill>
            </a:endParaRPr>
          </a:p>
        </p:txBody>
      </p:sp>
      <p:sp>
        <p:nvSpPr>
          <p:cNvPr id="17414" name="Footer Placeholder 5"/>
          <p:cNvSpPr>
            <a:spLocks noGrp="1"/>
          </p:cNvSpPr>
          <p:nvPr>
            <p:ph type="ftr" sz="quarter" idx="11"/>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rIns="91440"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r>
              <a:rPr lang="sr-Latn-CS" altLang="sr-Latn-RS" smtClean="0">
                <a:solidFill>
                  <a:schemeClr val="tx2"/>
                </a:solidFill>
              </a:rPr>
              <a:t>Mina Pavlović, Pravni fakultet Kragujevac</a:t>
            </a:r>
          </a:p>
        </p:txBody>
      </p:sp>
    </p:spTree>
    <p:extLst>
      <p:ext uri="{BB962C8B-B14F-4D97-AF65-F5344CB8AC3E}">
        <p14:creationId xmlns:p14="http://schemas.microsoft.com/office/powerpoint/2010/main" xmlns="" val="1537990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80068"/>
          </a:xfrm>
        </p:spPr>
        <p:txBody>
          <a:bodyPr/>
          <a:lstStyle/>
          <a:p>
            <a:pPr eaLnBrk="1" fontAlgn="auto" hangingPunct="1">
              <a:spcAft>
                <a:spcPts val="0"/>
              </a:spcAft>
              <a:defRPr/>
            </a:pPr>
            <a:r>
              <a:rPr lang="sr-Latn-RS" dirty="0" smtClean="0"/>
              <a:t>napomena</a:t>
            </a:r>
            <a:endParaRPr lang="en-US" dirty="0"/>
          </a:p>
        </p:txBody>
      </p:sp>
      <p:sp>
        <p:nvSpPr>
          <p:cNvPr id="3" name="Content Placeholder 2"/>
          <p:cNvSpPr>
            <a:spLocks noGrp="1"/>
          </p:cNvSpPr>
          <p:nvPr>
            <p:ph idx="1"/>
          </p:nvPr>
        </p:nvSpPr>
        <p:spPr>
          <a:xfrm>
            <a:off x="214313" y="1071563"/>
            <a:ext cx="7858125" cy="5384800"/>
          </a:xfrm>
        </p:spPr>
        <p:txBody>
          <a:bodyPr/>
          <a:lstStyle/>
          <a:p>
            <a:pPr algn="just" eaLnBrk="1" hangingPunct="1">
              <a:lnSpc>
                <a:spcPct val="80000"/>
              </a:lnSpc>
            </a:pPr>
            <a:r>
              <a:rPr lang="sr-Cyrl-CS" altLang="sr-Latn-RS" sz="2200" dirty="0" smtClean="0"/>
              <a:t>Anglosaksonska prava čine razliku između nasleđivanja pokretne i nepokretne stvari imovine. Merodavno pravo za nasleđivanje pokretnih stvari (</a:t>
            </a:r>
            <a:r>
              <a:rPr lang="sr-Cyrl-CS" altLang="sr-Latn-RS" sz="2200" i="1" dirty="0" smtClean="0"/>
              <a:t>Personal property ili Movables</a:t>
            </a:r>
            <a:r>
              <a:rPr lang="sr-Cyrl-CS" altLang="sr-Latn-RS" sz="2200" dirty="0" smtClean="0"/>
              <a:t>) se utvrđuje na osnovu poslednjeg prebivališta ostavioca, dok se merodavno pravo za nasleđivanje nepokretnosti (</a:t>
            </a:r>
            <a:r>
              <a:rPr lang="sr-Cyrl-CS" altLang="sr-Latn-RS" sz="2200" i="1" dirty="0" smtClean="0"/>
              <a:t>Real property ili Immovables</a:t>
            </a:r>
            <a:r>
              <a:rPr lang="sr-Cyrl-CS" altLang="sr-Latn-RS" sz="2200" dirty="0" smtClean="0"/>
              <a:t>) određuje na osnovu lex rei sitae.</a:t>
            </a:r>
            <a:endParaRPr lang="en-US" altLang="sr-Latn-RS" sz="2200" dirty="0" smtClean="0"/>
          </a:p>
          <a:p>
            <a:pPr algn="just" eaLnBrk="1" hangingPunct="1">
              <a:lnSpc>
                <a:spcPct val="80000"/>
              </a:lnSpc>
            </a:pPr>
            <a:r>
              <a:rPr lang="sr-Cyrl-CS" altLang="sr-Latn-RS" sz="2200" dirty="0" smtClean="0"/>
              <a:t>U SAD, kao uostalom i većini anglosaksonskih država čije pravno područje, po pravilu, nije jedinstveno, ne postoji unifikovano koliziono pravo. Kolizionopravna rešenja su sadržana u pravu svake države članice pojedinačno, ali su, i pored toga, međusobno usklađena. Tako pravo države Njujork (para. 3-5. 1. </a:t>
            </a:r>
            <a:r>
              <a:rPr lang="sr-Cyrl-CS" altLang="sr-Latn-RS" sz="2200" i="1" dirty="0" smtClean="0"/>
              <a:t>Estates, Powers and Trusts Law </a:t>
            </a:r>
            <a:r>
              <a:rPr lang="sr-Cyrl-CS" altLang="sr-Latn-RS" sz="2200" dirty="0" smtClean="0"/>
              <a:t>iz 1966. g.) u pogledu zakonskog nasleđivanja sadrži gore navedene tačke vezivanja.</a:t>
            </a:r>
            <a:endParaRPr lang="en-US" altLang="sr-Latn-RS" sz="2200" dirty="0" smtClean="0"/>
          </a:p>
          <a:p>
            <a:pPr algn="just" eaLnBrk="1" hangingPunct="1">
              <a:lnSpc>
                <a:spcPct val="80000"/>
              </a:lnSpc>
            </a:pPr>
            <a:r>
              <a:rPr lang="sr-Cyrl-CS" altLang="sr-Latn-RS" sz="2200" dirty="0" smtClean="0"/>
              <a:t>Par. 103. </a:t>
            </a:r>
            <a:r>
              <a:rPr lang="sr-Cyrl-CS" altLang="sr-Latn-RS" sz="2200" i="1" dirty="0" smtClean="0"/>
              <a:t>New York Surogate's court proceedings Act</a:t>
            </a:r>
            <a:r>
              <a:rPr lang="sr-Cyrl-CS" altLang="sr-Latn-RS" sz="2200" dirty="0" smtClean="0"/>
              <a:t>: »Voljni domicil (domicile of choice) je određeni, stalni i glavni dom kome se lice, koje inače na drugom mestu privremeno živi, stalno voljno vraća».</a:t>
            </a:r>
            <a:endParaRPr lang="en-US" altLang="sr-Latn-RS" sz="2200" dirty="0" smtClean="0"/>
          </a:p>
          <a:p>
            <a:pPr eaLnBrk="1" hangingPunct="1">
              <a:lnSpc>
                <a:spcPct val="80000"/>
              </a:lnSpc>
            </a:pPr>
            <a:endParaRPr lang="en-US" altLang="sr-Latn-RS" sz="1700" dirty="0" smtClean="0"/>
          </a:p>
        </p:txBody>
      </p:sp>
      <p:sp>
        <p:nvSpPr>
          <p:cNvPr id="18436" name="Date Placeholder 3"/>
          <p:cNvSpPr>
            <a:spLocks noGrp="1"/>
          </p:cNvSpPr>
          <p:nvPr>
            <p:ph type="dt" sz="quarter" idx="10"/>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rIns="91440"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fld id="{C690860A-9E91-4FED-99DE-073869905904}" type="datetime1">
              <a:rPr lang="sr-Latn-CS" altLang="sr-Latn-RS" smtClean="0">
                <a:solidFill>
                  <a:schemeClr val="tx2"/>
                </a:solidFill>
              </a:rPr>
              <a:pPr fontAlgn="base">
                <a:spcBef>
                  <a:spcPct val="0"/>
                </a:spcBef>
                <a:spcAft>
                  <a:spcPct val="0"/>
                </a:spcAft>
                <a:defRPr/>
              </a:pPr>
              <a:t>17.3.2020</a:t>
            </a:fld>
            <a:endParaRPr lang="sr-Latn-CS" altLang="sr-Latn-RS" smtClean="0">
              <a:solidFill>
                <a:schemeClr val="tx2"/>
              </a:solidFill>
            </a:endParaRPr>
          </a:p>
        </p:txBody>
      </p:sp>
      <p:sp>
        <p:nvSpPr>
          <p:cNvPr id="18437" name="Slide Number Placeholder 4"/>
          <p:cNvSpPr>
            <a:spLocks noGrp="1"/>
          </p:cNvSpPr>
          <p:nvPr>
            <p:ph type="sldNum" sz="quarter" idx="12"/>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fld id="{7339DF11-2612-480B-94B4-C8B42823DDDB}" type="slidenum">
              <a:rPr lang="sr-Latn-CS" altLang="sr-Latn-RS" smtClean="0">
                <a:solidFill>
                  <a:schemeClr val="tx2"/>
                </a:solidFill>
              </a:rPr>
              <a:pPr fontAlgn="base">
                <a:spcBef>
                  <a:spcPct val="0"/>
                </a:spcBef>
                <a:spcAft>
                  <a:spcPct val="0"/>
                </a:spcAft>
                <a:defRPr/>
              </a:pPr>
              <a:t>6</a:t>
            </a:fld>
            <a:endParaRPr lang="sr-Latn-CS" altLang="sr-Latn-RS" smtClean="0">
              <a:solidFill>
                <a:schemeClr val="tx2"/>
              </a:solidFill>
            </a:endParaRPr>
          </a:p>
        </p:txBody>
      </p:sp>
      <p:sp>
        <p:nvSpPr>
          <p:cNvPr id="18438" name="Footer Placeholder 5"/>
          <p:cNvSpPr>
            <a:spLocks noGrp="1"/>
          </p:cNvSpPr>
          <p:nvPr>
            <p:ph type="ftr" sz="quarter" idx="11"/>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rIns="91440" numCol="1" anchorCtr="0" compatLnSpc="1">
            <a:prstTxWarp prst="textNoShape">
              <a:avLst/>
            </a:prstTxWarp>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pPr fontAlgn="base">
              <a:spcBef>
                <a:spcPct val="0"/>
              </a:spcBef>
              <a:spcAft>
                <a:spcPct val="0"/>
              </a:spcAft>
              <a:defRPr/>
            </a:pPr>
            <a:r>
              <a:rPr lang="sr-Latn-CS" altLang="sr-Latn-RS" smtClean="0">
                <a:solidFill>
                  <a:schemeClr val="tx2"/>
                </a:solidFill>
              </a:rPr>
              <a:t>Mina Pavlović, Pravni fakultet Kragujevac</a:t>
            </a:r>
          </a:p>
        </p:txBody>
      </p:sp>
    </p:spTree>
    <p:extLst>
      <p:ext uri="{BB962C8B-B14F-4D97-AF65-F5344CB8AC3E}">
        <p14:creationId xmlns:p14="http://schemas.microsoft.com/office/powerpoint/2010/main" xmlns="" val="30234286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5918" y="1071546"/>
            <a:ext cx="6815142" cy="1893888"/>
          </a:xfrm>
        </p:spPr>
        <p:txBody>
          <a:bodyPr>
            <a:normAutofit fontScale="90000"/>
          </a:bodyPr>
          <a:lstStyle/>
          <a:p>
            <a:pPr algn="r">
              <a:defRPr/>
            </a:pPr>
            <a:r>
              <a:rPr lang="sr-Latn-CS" sz="3600" i="1" u="sng" dirty="0" smtClean="0">
                <a:solidFill>
                  <a:schemeClr val="accent3"/>
                </a:solidFill>
              </a:rPr>
              <a:t>Međunarodno privatno pravo</a:t>
            </a:r>
            <a:r>
              <a:rPr lang="sr-Latn-CS" i="1" u="sng" dirty="0" smtClean="0"/>
              <a:t/>
            </a:r>
            <a:br>
              <a:rPr lang="sr-Latn-CS" i="1" u="sng" dirty="0" smtClean="0"/>
            </a:br>
            <a:r>
              <a:rPr lang="sr-Latn-CS" i="1" u="sng" dirty="0" smtClean="0"/>
              <a:t/>
            </a:r>
            <a:br>
              <a:rPr lang="sr-Latn-CS" i="1" u="sng" dirty="0" smtClean="0"/>
            </a:br>
            <a:r>
              <a:rPr lang="sr-Latn-RS" dirty="0" smtClean="0"/>
              <a:t>Mobilni sukob zakona</a:t>
            </a:r>
            <a:r>
              <a:rPr lang="sr-Latn-CS" dirty="0" smtClean="0"/>
              <a:t> </a:t>
            </a:r>
            <a:br>
              <a:rPr lang="sr-Latn-CS" dirty="0" smtClean="0"/>
            </a:br>
            <a:endParaRPr lang="sr-Latn-RS" dirty="0"/>
          </a:p>
        </p:txBody>
      </p:sp>
      <p:sp>
        <p:nvSpPr>
          <p:cNvPr id="8195" name="Subtitle 2"/>
          <p:cNvSpPr>
            <a:spLocks noGrp="1"/>
          </p:cNvSpPr>
          <p:nvPr>
            <p:ph type="subTitle" idx="1"/>
          </p:nvPr>
        </p:nvSpPr>
        <p:spPr>
          <a:xfrm>
            <a:off x="2286000" y="5003800"/>
            <a:ext cx="6172200" cy="1371600"/>
          </a:xfrm>
        </p:spPr>
        <p:txBody>
          <a:bodyPr/>
          <a:lstStyle/>
          <a:p>
            <a:pPr algn="ctr"/>
            <a:r>
              <a:rPr lang="sr-Latn-RS" dirty="0" smtClean="0"/>
              <a:t>Mina Pavlović</a:t>
            </a:r>
          </a:p>
          <a:p>
            <a:pPr algn="r"/>
            <a:r>
              <a:rPr lang="en-US" i="1" dirty="0" smtClean="0">
                <a:solidFill>
                  <a:srgbClr val="0070C0"/>
                </a:solidFill>
                <a:hlinkClick r:id="rId2"/>
              </a:rPr>
              <a:t>mstancic@jura.kg.ac.rs</a:t>
            </a:r>
            <a:endParaRPr lang="sr-Latn-RS" i="1" dirty="0" smtClean="0">
              <a:solidFill>
                <a:srgbClr val="0070C0"/>
              </a:solidFill>
            </a:endParaRPr>
          </a:p>
          <a:p>
            <a:pPr algn="ctr"/>
            <a:endParaRPr lang="en-US" dirty="0" smtClean="0"/>
          </a:p>
          <a:p>
            <a:pPr algn="ctr"/>
            <a:endParaRPr lang="sr-Latn-C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sr-Latn-RS" dirty="0" smtClean="0"/>
              <a:t>Postavljanje problema – Pojam</a:t>
            </a:r>
            <a:endParaRPr lang="sr-Latn-RS" dirty="0"/>
          </a:p>
        </p:txBody>
      </p:sp>
      <p:sp>
        <p:nvSpPr>
          <p:cNvPr id="12291" name="Content Placeholder 2"/>
          <p:cNvSpPr>
            <a:spLocks noGrp="1"/>
          </p:cNvSpPr>
          <p:nvPr>
            <p:ph sz="quarter" idx="1"/>
          </p:nvPr>
        </p:nvSpPr>
        <p:spPr>
          <a:xfrm>
            <a:off x="468313" y="1341438"/>
            <a:ext cx="7456487" cy="5516562"/>
          </a:xfrm>
        </p:spPr>
        <p:txBody>
          <a:bodyPr/>
          <a:lstStyle/>
          <a:p>
            <a:pPr algn="just"/>
            <a:r>
              <a:rPr lang="sr-Latn-CS" b="1" dirty="0" smtClean="0"/>
              <a:t>Primer 1</a:t>
            </a:r>
            <a:r>
              <a:rPr lang="sr-Latn-CS" dirty="0" smtClean="0"/>
              <a:t>: Jedno lice je... </a:t>
            </a:r>
          </a:p>
          <a:p>
            <a:pPr marL="0" indent="0" algn="just">
              <a:buNone/>
            </a:pPr>
            <a:r>
              <a:rPr lang="sr-Latn-CS" dirty="0" smtClean="0"/>
              <a:t>...do svoje 19. godine - državljanin države X (puna poslovna sposobnost se stiče sa 18 godina)</a:t>
            </a:r>
          </a:p>
          <a:p>
            <a:pPr marL="0" indent="0" algn="just">
              <a:buNone/>
            </a:pPr>
            <a:r>
              <a:rPr lang="sr-Latn-CS" dirty="0" smtClean="0"/>
              <a:t>...zatim - državljanstvo države Y (puna poslovna sposobnost sa 21. godinom).</a:t>
            </a:r>
          </a:p>
          <a:p>
            <a:pPr marL="0" indent="0" algn="just">
              <a:buNone/>
            </a:pPr>
            <a:r>
              <a:rPr lang="sr-Latn-CS" dirty="0" smtClean="0"/>
              <a:t>Koje je pravo merodavno za sticanje poslovne sposobnosti ovog lica?</a:t>
            </a:r>
          </a:p>
          <a:p>
            <a:pPr algn="just"/>
            <a:r>
              <a:rPr lang="sr-Latn-CS" dirty="0" smtClean="0"/>
              <a:t>Čl. 14. st. 1. ZRSZ→državljanstvo je </a:t>
            </a:r>
            <a:r>
              <a:rPr lang="sr-Latn-CS" b="1" u="sng" dirty="0" smtClean="0">
                <a:solidFill>
                  <a:srgbClr val="FF0000"/>
                </a:solidFill>
              </a:rPr>
              <a:t>promenjiva</a:t>
            </a:r>
            <a:r>
              <a:rPr lang="sr-Latn-CS" dirty="0" smtClean="0"/>
              <a:t> tačka vezivanja→koja upućuje na dva prava u različitim vremenskim trenucima – u jednom trenutku na pravo države X (inicijalni/raniji merodavni statut), a u drugom trenutku na pravo države Y (novi/aktuelni merodavni statut).</a:t>
            </a:r>
          </a:p>
        </p:txBody>
      </p:sp>
      <p:sp>
        <p:nvSpPr>
          <p:cNvPr id="4" name="Date Placeholder 3"/>
          <p:cNvSpPr>
            <a:spLocks noGrp="1"/>
          </p:cNvSpPr>
          <p:nvPr>
            <p:ph type="dt" sz="half" idx="10"/>
          </p:nvPr>
        </p:nvSpPr>
        <p:spPr/>
        <p:txBody>
          <a:bodyPr/>
          <a:lstStyle/>
          <a:p>
            <a:pPr>
              <a:defRPr/>
            </a:pPr>
            <a:fld id="{335689CD-0EFA-44AE-9742-44A62B1C5A09}"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8</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291">
                                            <p:txEl>
                                              <p:pRg st="4" end="4"/>
                                            </p:txEl>
                                          </p:spTgt>
                                        </p:tgtEl>
                                        <p:attrNameLst>
                                          <p:attrName>style.visibility</p:attrName>
                                        </p:attrNameLst>
                                      </p:cBhvr>
                                      <p:to>
                                        <p:strVal val="visible"/>
                                      </p:to>
                                    </p:set>
                                    <p:anim calcmode="lin" valueType="num">
                                      <p:cBhvr additive="base">
                                        <p:cTn id="31" dur="5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2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Pojam</a:t>
            </a:r>
            <a:endParaRPr lang="sr-Latn-CS" dirty="0"/>
          </a:p>
        </p:txBody>
      </p:sp>
      <p:sp>
        <p:nvSpPr>
          <p:cNvPr id="3" name="Content Placeholder 2"/>
          <p:cNvSpPr>
            <a:spLocks noGrp="1"/>
          </p:cNvSpPr>
          <p:nvPr>
            <p:ph sz="quarter" idx="1"/>
          </p:nvPr>
        </p:nvSpPr>
        <p:spPr>
          <a:xfrm>
            <a:off x="428596" y="1600200"/>
            <a:ext cx="7496204" cy="5257800"/>
          </a:xfrm>
        </p:spPr>
        <p:txBody>
          <a:bodyPr/>
          <a:lstStyle/>
          <a:p>
            <a:pPr algn="just" eaLnBrk="1" hangingPunct="1">
              <a:buFont typeface="Wingdings 2" pitchFamily="18" charset="2"/>
              <a:buNone/>
            </a:pPr>
            <a:r>
              <a:rPr lang="en-US" dirty="0" err="1" smtClean="0"/>
              <a:t>Kod</a:t>
            </a:r>
            <a:r>
              <a:rPr lang="en-US" dirty="0" smtClean="0"/>
              <a:t> </a:t>
            </a:r>
            <a:r>
              <a:rPr lang="en-US" dirty="0" err="1" smtClean="0"/>
              <a:t>kojih</a:t>
            </a:r>
            <a:r>
              <a:rPr lang="en-US" dirty="0" smtClean="0"/>
              <a:t> </a:t>
            </a:r>
            <a:r>
              <a:rPr lang="en-US" dirty="0" err="1" smtClean="0"/>
              <a:t>tačaka</a:t>
            </a:r>
            <a:r>
              <a:rPr lang="en-US" dirty="0" smtClean="0"/>
              <a:t> </a:t>
            </a:r>
            <a:r>
              <a:rPr lang="en-US" dirty="0" err="1" smtClean="0"/>
              <a:t>vezivanja</a:t>
            </a:r>
            <a:r>
              <a:rPr lang="en-US" dirty="0" smtClean="0"/>
              <a:t> se </a:t>
            </a:r>
            <a:r>
              <a:rPr lang="en-US" dirty="0" err="1" smtClean="0"/>
              <a:t>javlja</a:t>
            </a:r>
            <a:r>
              <a:rPr lang="en-US" dirty="0" smtClean="0"/>
              <a:t> problem </a:t>
            </a:r>
            <a:r>
              <a:rPr lang="sr-Latn-RS" i="1" dirty="0" smtClean="0"/>
              <a:t>mobilnog sukoba zakona</a:t>
            </a:r>
            <a:r>
              <a:rPr lang="en-US" dirty="0" smtClean="0"/>
              <a:t>?</a:t>
            </a:r>
            <a:endParaRPr lang="sr-Latn-CS" dirty="0" smtClean="0"/>
          </a:p>
          <a:p>
            <a:pPr algn="just" eaLnBrk="1" hangingPunct="1">
              <a:buNone/>
            </a:pPr>
            <a:r>
              <a:rPr lang="sr-Latn-CS" dirty="0" smtClean="0"/>
              <a:t>Pojam? </a:t>
            </a:r>
          </a:p>
          <a:p>
            <a:pPr algn="just" eaLnBrk="1" hangingPunct="1">
              <a:buNone/>
            </a:pPr>
            <a:r>
              <a:rPr lang="sr-Latn-CS" dirty="0" smtClean="0"/>
              <a:t>	↓</a:t>
            </a:r>
          </a:p>
          <a:p>
            <a:pPr algn="just" eaLnBrk="1" hangingPunct="1">
              <a:buNone/>
            </a:pPr>
            <a:r>
              <a:rPr lang="sr-Latn-CS" dirty="0" smtClean="0"/>
              <a:t>Specifična kombinacija sukoba zakona u prostoru i vremenu koji nastaje kada se protekom vremena menjaju činjenice na kojima se zasniva promenjiva tačka vezivanja odgovarajuće kolizione norme, te koliziona norma vodi sukcesivno (u različitim vremenskim trenucima) do različitih pravnih poredaka, merodavnim za jedan privatnopravni odnos sa međunarodnim elementom.</a:t>
            </a:r>
          </a:p>
          <a:p>
            <a:endParaRPr lang="sr-Latn-CS" dirty="0"/>
          </a:p>
        </p:txBody>
      </p:sp>
      <p:sp>
        <p:nvSpPr>
          <p:cNvPr id="4" name="Date Placeholder 3"/>
          <p:cNvSpPr>
            <a:spLocks noGrp="1"/>
          </p:cNvSpPr>
          <p:nvPr>
            <p:ph type="dt" sz="half" idx="10"/>
          </p:nvPr>
        </p:nvSpPr>
        <p:spPr/>
        <p:txBody>
          <a:bodyPr/>
          <a:lstStyle/>
          <a:p>
            <a:pPr>
              <a:defRPr/>
            </a:pPr>
            <a:fld id="{A2C7AAB4-B25B-421E-A4A0-4F232D5C79FD}" type="datetime1">
              <a:rPr lang="sr-Latn-CS" smtClean="0"/>
              <a:pPr>
                <a:defRPr/>
              </a:pPr>
              <a:t>17.3.2020</a:t>
            </a:fld>
            <a:endParaRPr lang="en-US"/>
          </a:p>
        </p:txBody>
      </p:sp>
      <p:sp>
        <p:nvSpPr>
          <p:cNvPr id="5" name="Slide Number Placeholder 4"/>
          <p:cNvSpPr>
            <a:spLocks noGrp="1"/>
          </p:cNvSpPr>
          <p:nvPr>
            <p:ph type="sldNum" sz="quarter" idx="11"/>
          </p:nvPr>
        </p:nvSpPr>
        <p:spPr/>
        <p:txBody>
          <a:bodyPr/>
          <a:lstStyle/>
          <a:p>
            <a:pPr>
              <a:defRPr/>
            </a:pPr>
            <a:fld id="{198D6D9C-5BF2-4A37-AE2F-1BAC7B35E99E}" type="slidenum">
              <a:rPr lang="en-US" smtClean="0"/>
              <a:pPr>
                <a:defRPr/>
              </a:pPr>
              <a:t>9</a:t>
            </a:fld>
            <a:endParaRPr lang="en-US"/>
          </a:p>
        </p:txBody>
      </p:sp>
      <p:sp>
        <p:nvSpPr>
          <p:cNvPr id="6" name="Footer Placeholder 5"/>
          <p:cNvSpPr>
            <a:spLocks noGrp="1"/>
          </p:cNvSpPr>
          <p:nvPr>
            <p:ph type="ftr" sz="quarter" idx="12"/>
          </p:nvPr>
        </p:nvSpPr>
        <p:spPr/>
        <p:txBody>
          <a:bodyPr/>
          <a:lstStyle/>
          <a:p>
            <a:pPr>
              <a:defRPr/>
            </a:pPr>
            <a:r>
              <a:rPr lang="en-US" smtClean="0"/>
              <a:t>Mina Pavlović, Pravni fakultet Kragujevac</a:t>
            </a: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2252</TotalTime>
  <Words>1662</Words>
  <Application>Microsoft Office PowerPoint</Application>
  <PresentationFormat>On-screen Show (4:3)</PresentationFormat>
  <Paragraphs>162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Međunarodno privatno pravo </vt:lpstr>
      <vt:lpstr>Druga kvalifikacija u domaćem MPP i renvoi</vt:lpstr>
      <vt:lpstr>Složeni pravni poredak</vt:lpstr>
      <vt:lpstr>ZRSZ</vt:lpstr>
      <vt:lpstr>Slučaj broj 7 sa sajta</vt:lpstr>
      <vt:lpstr>napomena</vt:lpstr>
      <vt:lpstr>Međunarodno privatno pravo  Mobilni sukob zakona  </vt:lpstr>
      <vt:lpstr>Postavljanje problema – Pojam</vt:lpstr>
      <vt:lpstr>Pojam</vt:lpstr>
      <vt:lpstr>Način rešavanja conflit mobile</vt:lpstr>
      <vt:lpstr>Konstelacije činjenica </vt:lpstr>
      <vt:lpstr>Okončana činjenična stanja</vt:lpstr>
      <vt:lpstr>Otvorena činjenična stanja</vt:lpstr>
      <vt:lpstr>Mešovita činjenična stanja</vt:lpstr>
      <vt:lpstr>Slučaj broj 9 sa sajta</vt:lpstr>
      <vt:lpstr>napomene</vt:lpstr>
      <vt:lpstr>napomena</vt:lpstr>
      <vt:lpstr>napomena</vt:lpstr>
      <vt:lpstr>Čl. 36. ZRSZ</vt:lpstr>
      <vt:lpstr>Hvala na pažnji!  Stay home!</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Confilct mobile</dc:title>
  <dc:creator>Mina</dc:creator>
  <cp:lastModifiedBy>Stancic</cp:lastModifiedBy>
  <cp:revision>240</cp:revision>
  <cp:lastPrinted>2019-03-11T13:49:07Z</cp:lastPrinted>
  <dcterms:created xsi:type="dcterms:W3CDTF">2015-03-29T19:25:22Z</dcterms:created>
  <dcterms:modified xsi:type="dcterms:W3CDTF">2020-03-17T14:28:00Z</dcterms:modified>
</cp:coreProperties>
</file>