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14"/>
  </p:notesMasterIdLst>
  <p:sldIdLst>
    <p:sldId id="280" r:id="rId2"/>
    <p:sldId id="259" r:id="rId3"/>
    <p:sldId id="271" r:id="rId4"/>
    <p:sldId id="272" r:id="rId5"/>
    <p:sldId id="273" r:id="rId6"/>
    <p:sldId id="260" r:id="rId7"/>
    <p:sldId id="274" r:id="rId8"/>
    <p:sldId id="261" r:id="rId9"/>
    <p:sldId id="262" r:id="rId10"/>
    <p:sldId id="281" r:id="rId11"/>
    <p:sldId id="282" r:id="rId12"/>
    <p:sldId id="27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AF16F-BD3D-4E29-8E1E-AECC511D8FA2}" type="datetimeFigureOut">
              <a:rPr lang="en-US" smtClean="0"/>
              <a:pPr/>
              <a:t>3/24/2020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64ED8-F4F8-497F-8488-B71D5B8F6E2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771986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B041609E-42FD-4E9B-96ED-45D90F693C1F}" type="datetime1">
              <a:rPr lang="sr-Latn-CS" smtClean="0"/>
              <a:pPr>
                <a:defRPr/>
              </a:pPr>
              <a:t>24.3.2020</a:t>
            </a:fld>
            <a:endParaRPr lang="sr-Latn-C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sr-Latn-CS" smtClean="0"/>
              <a:t>Mina Pavlović, Pravni fakultet Kragujevac</a:t>
            </a:r>
            <a:endParaRPr lang="sr-Latn-C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E3A61F0B-0469-402C-AE50-5498CA8E3EB5}" type="slidenum">
              <a:rPr lang="sr-Latn-CS" smtClean="0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EE8E00-2F4B-492F-86E9-EC686F9FF08D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7537E-1098-43E0-BABB-42E9B6A6D4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F2F9D4-AE6D-4B7A-9035-20218B87C3E9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FD2BE5-CEAF-4171-98A2-F8307C69BAF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D901508B-5000-4730-873F-8444F44943E7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E571CA06-C207-4445-A0CE-A7FE9275B959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36C27551-1DA2-421F-BB38-50A2C31245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7DE4E6-B239-40E4-828D-F563EE45F123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659CB-585D-46BC-AD48-B8F613FEC4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57A070-B577-4F36-81DC-EE2EEFE66BC7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20B1D-3968-49F9-9B5C-2CFE7DDE12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4681876E-5936-45EB-88A2-C5FBD3079567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107B7031-E530-422F-AAE5-4B03530D9C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F27312-3D4F-41F6-8CD0-62A7194F99E4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E21CC-C38D-4D20-9561-3D22C2E6B0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7E885FC1-9302-4378-86A4-0206136D0E0B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E462E7AE-DD33-473B-BD3E-9A9D00EE03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571410D-081B-4E79-BBD5-A45BA471DF05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1226226-D1DC-4ADE-9B9A-4B7C324FBFB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91192E0-7B94-4278-999E-C9F055AF834E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00C8F07-F34C-42CC-955F-F6413F8E33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stancic@jura.kg.ac.r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852" y="1071546"/>
            <a:ext cx="7643866" cy="189388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sr-Latn-CS" sz="3600" i="1" u="sng" dirty="0" smtClean="0">
                <a:solidFill>
                  <a:schemeClr val="accent3"/>
                </a:solidFill>
              </a:rPr>
              <a:t>Međunarodno privatno pravo</a:t>
            </a:r>
            <a:r>
              <a:rPr lang="sr-Latn-CS" sz="3600" dirty="0" smtClean="0">
                <a:solidFill>
                  <a:schemeClr val="accent3"/>
                </a:solidFill>
              </a:rPr>
              <a:t/>
            </a:r>
            <a:br>
              <a:rPr lang="sr-Latn-CS" sz="3600" dirty="0" smtClean="0">
                <a:solidFill>
                  <a:schemeClr val="accent3"/>
                </a:solidFill>
              </a:rPr>
            </a:br>
            <a:endParaRPr lang="sr-Latn-RS" sz="3600" dirty="0">
              <a:solidFill>
                <a:schemeClr val="accent3"/>
              </a:solidFill>
            </a:endParaRP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r-Latn-RS" dirty="0" smtClean="0"/>
              <a:t>Mina Pavlović</a:t>
            </a:r>
          </a:p>
          <a:p>
            <a:pPr algn="r"/>
            <a:r>
              <a:rPr lang="en-US" i="1" dirty="0" smtClean="0">
                <a:solidFill>
                  <a:srgbClr val="0070C0"/>
                </a:solidFill>
                <a:hlinkClick r:id="rId2"/>
              </a:rPr>
              <a:t>mstancic@jura.kg.ac.rs</a:t>
            </a:r>
            <a:endParaRPr lang="sr-Latn-RS" i="1" dirty="0" smtClean="0">
              <a:solidFill>
                <a:srgbClr val="0070C0"/>
              </a:solidFill>
            </a:endParaRPr>
          </a:p>
          <a:p>
            <a:pPr algn="ctr"/>
            <a:endParaRPr lang="en-US" dirty="0" smtClean="0"/>
          </a:p>
          <a:p>
            <a:pPr algn="ctr"/>
            <a:endParaRPr lang="sr-Latn-C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DBE777-25E3-460D-A87A-161FAF300AC7}" type="datetime1">
              <a:rPr lang="sr-Latn-CS" smtClean="0"/>
              <a:pPr>
                <a:defRPr/>
              </a:pPr>
              <a:t>24.3.2020</a:t>
            </a:fld>
            <a:endParaRPr lang="sr-Latn-C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r-Latn-CS" smtClean="0"/>
              <a:t>Mina Pavlović, Pravni fakultet Kragujevac</a:t>
            </a:r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61F0B-0469-402C-AE50-5498CA8E3EB5}" type="slidenum">
              <a:rPr lang="sr-Latn-CS" smtClean="0"/>
              <a:pPr>
                <a:defRPr/>
              </a:pPr>
              <a:t>1</a:t>
            </a:fld>
            <a:endParaRPr lang="sr-Latn-CS"/>
          </a:p>
        </p:txBody>
      </p:sp>
      <p:sp>
        <p:nvSpPr>
          <p:cNvPr id="4" name="Rectangle 3"/>
          <p:cNvSpPr/>
          <p:nvPr/>
        </p:nvSpPr>
        <p:spPr>
          <a:xfrm>
            <a:off x="3652485" y="3244334"/>
            <a:ext cx="2730235" cy="7232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00100" lvl="1" indent="-342900" eaLnBrk="0" hangingPunct="0">
              <a:spcBef>
                <a:spcPts val="600"/>
              </a:spcBef>
              <a:buClr>
                <a:schemeClr val="accent1"/>
              </a:buClr>
              <a:buSzPct val="70000"/>
            </a:pPr>
            <a:endParaRPr lang="sr-Latn-CS" b="1" dirty="0">
              <a:solidFill>
                <a:schemeClr val="tx2"/>
              </a:solidFill>
              <a:latin typeface="+mn-lt"/>
              <a:cs typeface="+mn-cs"/>
            </a:endParaRPr>
          </a:p>
          <a:p>
            <a:pPr marL="800100" lvl="1" indent="-342900"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Arial" pitchFamily="34" charset="0"/>
              <a:buChar char="•"/>
            </a:pPr>
            <a:r>
              <a:rPr lang="sr-Latn-CS" b="1" dirty="0">
                <a:solidFill>
                  <a:schemeClr val="tx2"/>
                </a:solidFill>
                <a:latin typeface="+mn-lt"/>
                <a:cs typeface="+mn-cs"/>
              </a:rPr>
              <a:t>Javni </a:t>
            </a:r>
            <a:r>
              <a:rPr lang="sr-Latn-CS" b="1" dirty="0" smtClean="0">
                <a:solidFill>
                  <a:schemeClr val="tx2"/>
                </a:solidFill>
                <a:latin typeface="+mn-lt"/>
                <a:cs typeface="+mn-cs"/>
              </a:rPr>
              <a:t>poredak</a:t>
            </a:r>
            <a:endParaRPr lang="sr-Latn-CS" b="1" dirty="0">
              <a:solidFill>
                <a:schemeClr val="tx2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Slučaj 15. sa spiska slučajeva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A, državljanin Srbije, i B, državljanka države </a:t>
            </a:r>
            <a:r>
              <a:rPr lang="sr-Latn-CS" dirty="0" smtClean="0"/>
              <a:t>X, </a:t>
            </a:r>
            <a:r>
              <a:rPr lang="sr-Cyrl-CS" dirty="0" smtClean="0"/>
              <a:t>žele da zaključe brak u Beogradu. A ima 19 godina, a B dvadeset. Međutim, verenici nisu sigurni da to mogu da učine, obzirom da pravo države </a:t>
            </a:r>
            <a:r>
              <a:rPr lang="sr-Latn-CS" dirty="0" smtClean="0"/>
              <a:t>X </a:t>
            </a:r>
            <a:r>
              <a:rPr lang="sr-Cyrl-CS" dirty="0" smtClean="0"/>
              <a:t>predviđa da se sposobnost za sklapanje braka stiče sa 20 godina. Kako će postupiti matičar u Beogradu?</a:t>
            </a:r>
            <a:endParaRPr lang="sr-Latn-CS" dirty="0" smtClean="0"/>
          </a:p>
          <a:p>
            <a:r>
              <a:rPr lang="sr-Cyrl-CS" i="1" dirty="0" smtClean="0"/>
              <a:t>Napomena: pretpostaviti da je koliziona norma za zaključenje države </a:t>
            </a:r>
            <a:r>
              <a:rPr lang="sr-Latn-CS" i="1" dirty="0" smtClean="0"/>
              <a:t>X </a:t>
            </a:r>
            <a:r>
              <a:rPr lang="sr-Cyrl-CS" i="1" dirty="0" smtClean="0"/>
              <a:t>ista kao kod nas.</a:t>
            </a:r>
            <a:endParaRPr lang="sr-Latn-CS" dirty="0" smtClean="0"/>
          </a:p>
          <a:p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D901508B-5000-4730-873F-8444F44943E7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Slučaj </a:t>
            </a:r>
            <a:r>
              <a:rPr lang="en-US" b="1" dirty="0" smtClean="0"/>
              <a:t>16</a:t>
            </a:r>
            <a:r>
              <a:rPr lang="sr-Cyrl-CS" b="1" dirty="0" smtClean="0"/>
              <a:t>.</a:t>
            </a:r>
            <a:r>
              <a:rPr lang="sr-Latn-RS" b="1" dirty="0" smtClean="0"/>
              <a:t> sa spiska slučajeva</a:t>
            </a:r>
            <a:r>
              <a:rPr lang="sr-Latn-CS" dirty="0" smtClean="0"/>
              <a:t/>
            </a:r>
            <a:br>
              <a:rPr lang="sr-Latn-CS" dirty="0" smtClean="0"/>
            </a:b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sr-Cyrl-CS" dirty="0" smtClean="0"/>
              <a:t>M, državljanin Ruske federacije, inače poreklom iz Srbije, živi u Moskvi. Za vreme boravka u Srbiji, M sretne svoju sestru od strica, T, koja je državljanka Srbije sa prebivalištem u Švajcarskoj, i sa njom započene ljubavnu romansu. M i T se sele za Rusiju i započinju zajednički život. Nakon nekoliko godina, T stekne državljanstvo Ruske federacije, tako da postaje bipatrid. M i T odlučuju da se nastane u Srbiji i da svoju vezu ozakone pred matičarem u Beogradu. </a:t>
            </a:r>
            <a:endParaRPr lang="sr-Latn-CS" dirty="0" smtClean="0"/>
          </a:p>
          <a:p>
            <a:r>
              <a:rPr lang="sr-Cyrl-CS" dirty="0" smtClean="0"/>
              <a:t>Kako će postupiti matičar?</a:t>
            </a:r>
            <a:endParaRPr lang="sr-Latn-CS" dirty="0" smtClean="0"/>
          </a:p>
          <a:p>
            <a:r>
              <a:rPr lang="sr-Cyrl-CS" i="1" dirty="0" smtClean="0"/>
              <a:t>Napomena: pretpostaviti da je koliziona norma za zaključenje braka Ruske federacije ista kao kod nas.</a:t>
            </a:r>
            <a:endParaRPr lang="sr-Latn-C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D901508B-5000-4730-873F-8444F44943E7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Latn-RS" dirty="0" smtClean="0"/>
              <a:t>Hvala na pažnji!</a:t>
            </a:r>
            <a:br>
              <a:rPr lang="sr-Latn-RS" dirty="0" smtClean="0"/>
            </a:br>
            <a:r>
              <a:rPr lang="sr-Latn-RS" dirty="0" smtClean="0"/>
              <a:t>Za dodatnja pitanja obratite se na: </a:t>
            </a:r>
            <a:br>
              <a:rPr lang="sr-Latn-RS" dirty="0" smtClean="0"/>
            </a:br>
            <a:r>
              <a:rPr lang="en-US" dirty="0" smtClean="0"/>
              <a:t>mstancic@jura.kg.ac.rs</a:t>
            </a:r>
            <a:endParaRPr lang="sr-Latn-C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60DEAB-4539-420C-A1BB-6DF2BF63F1BF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C27551-1DA2-421F-BB38-50A2C31245A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J</a:t>
            </a:r>
            <a:r>
              <a:rPr lang="x-none" dirty="0" smtClean="0"/>
              <a:t>avni poredak</a:t>
            </a:r>
            <a:endParaRPr lang="en-US" dirty="0"/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428625" y="1643063"/>
            <a:ext cx="7467600" cy="4873625"/>
          </a:xfrm>
        </p:spPr>
        <p:txBody>
          <a:bodyPr/>
          <a:lstStyle/>
          <a:p>
            <a:pPr algn="just" eaLnBrk="1" hangingPunct="1"/>
            <a:r>
              <a:rPr lang="sr-Latn-CS" dirty="0" smtClean="0"/>
              <a:t>Pojam?</a:t>
            </a:r>
          </a:p>
          <a:p>
            <a:pPr algn="just" eaLnBrk="1" hangingPunct="1"/>
            <a:r>
              <a:rPr lang="sr-Latn-CS" dirty="0" smtClean="0"/>
              <a:t>Da li je izuzetak?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sr-Latn-CS" dirty="0" smtClean="0"/>
              <a:t>			↓↓↓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sr-Latn-CS" dirty="0" smtClean="0"/>
              <a:t>(Setimo se </a:t>
            </a:r>
            <a:r>
              <a:rPr lang="sr-Latn-CS" dirty="0" err="1" smtClean="0"/>
              <a:t>kolizionopravne</a:t>
            </a:r>
            <a:r>
              <a:rPr lang="sr-Latn-CS" dirty="0" smtClean="0"/>
              <a:t> pravičnosti)</a:t>
            </a:r>
          </a:p>
          <a:p>
            <a:pPr algn="just" eaLnBrk="1" hangingPunct="1"/>
            <a:r>
              <a:rPr lang="sr-Latn-CS" dirty="0" smtClean="0"/>
              <a:t>Šta utiče na domaći javni poredak?</a:t>
            </a:r>
            <a:endParaRPr lang="en-US" dirty="0" smtClean="0"/>
          </a:p>
          <a:p>
            <a:pPr algn="just" eaLnBrk="1" hangingPunct="1"/>
            <a:r>
              <a:rPr lang="sr-Latn-CS" dirty="0" smtClean="0"/>
              <a:t>Relativnost javnog poretka (sadržajno, vremenski); senzibilitet.</a:t>
            </a:r>
            <a:endParaRPr lang="en-US" dirty="0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en-US" dirty="0" err="1" smtClean="0"/>
              <a:t>Uslovi</a:t>
            </a:r>
            <a:r>
              <a:rPr lang="en-US" dirty="0" smtClean="0"/>
              <a:t>:</a:t>
            </a:r>
          </a:p>
          <a:p>
            <a:pPr lvl="1" algn="just" eaLnBrk="1" hangingPunct="1">
              <a:buFont typeface="Wingdings 2" pitchFamily="18" charset="2"/>
              <a:buNone/>
            </a:pPr>
            <a:r>
              <a:rPr lang="en-US" dirty="0" smtClean="0">
                <a:solidFill>
                  <a:schemeClr val="accent3"/>
                </a:solidFill>
              </a:rPr>
              <a:t>1) </a:t>
            </a:r>
            <a:r>
              <a:rPr lang="sr-Latn-CS" dirty="0" smtClean="0">
                <a:solidFill>
                  <a:schemeClr val="accent3"/>
                </a:solidFill>
              </a:rPr>
              <a:t>Primena u konkretnom slučaju</a:t>
            </a:r>
            <a:endParaRPr lang="en-US" dirty="0" smtClean="0">
              <a:solidFill>
                <a:schemeClr val="accent3"/>
              </a:solidFill>
            </a:endParaRPr>
          </a:p>
          <a:p>
            <a:pPr lvl="1" algn="just" eaLnBrk="1" hangingPunct="1">
              <a:buFont typeface="Wingdings 2" pitchFamily="18" charset="2"/>
              <a:buNone/>
            </a:pPr>
            <a:r>
              <a:rPr lang="en-US" dirty="0" smtClean="0">
                <a:solidFill>
                  <a:schemeClr val="accent3"/>
                </a:solidFill>
              </a:rPr>
              <a:t>2) </a:t>
            </a:r>
            <a:r>
              <a:rPr lang="sr-Latn-CS" dirty="0" smtClean="0">
                <a:solidFill>
                  <a:schemeClr val="accent3"/>
                </a:solidFill>
              </a:rPr>
              <a:t>Bliska veza sa domaćim pravnim poretkom</a:t>
            </a:r>
            <a:endParaRPr lang="en-US" dirty="0" smtClean="0">
              <a:solidFill>
                <a:schemeClr val="accent3"/>
              </a:solidFill>
            </a:endParaRPr>
          </a:p>
          <a:p>
            <a:pPr lvl="1" algn="just" eaLnBrk="1" hangingPunct="1">
              <a:buFont typeface="Wingdings 2" pitchFamily="18" charset="2"/>
              <a:buNone/>
            </a:pPr>
            <a:r>
              <a:rPr lang="en-US" dirty="0" smtClean="0">
                <a:solidFill>
                  <a:schemeClr val="accent3"/>
                </a:solidFill>
              </a:rPr>
              <a:t>3) </a:t>
            </a:r>
            <a:r>
              <a:rPr lang="sr-Latn-CS" dirty="0" smtClean="0">
                <a:solidFill>
                  <a:schemeClr val="accent3"/>
                </a:solidFill>
              </a:rPr>
              <a:t>Odstupanje u meri u kojoj je nužno</a:t>
            </a:r>
            <a:endParaRPr lang="en-US" dirty="0" smtClean="0">
              <a:solidFill>
                <a:schemeClr val="accent3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A95B5706-34FB-4AEF-9C16-EA4F9FAFA661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dirty="0" smtClean="0"/>
              <a:t>Primena u konkretnom slučaju</a:t>
            </a:r>
            <a:endParaRPr lang="sr-Latn-CS" dirty="0"/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0" y="1357298"/>
            <a:ext cx="8215338" cy="5786478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sr-Latn-CS" b="1" dirty="0" smtClean="0">
                <a:solidFill>
                  <a:schemeClr val="accent3"/>
                </a:solidFill>
              </a:rPr>
              <a:t>Primer 1 (u knjizi):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sr-Latn-CS" dirty="0" smtClean="0"/>
              <a:t>Državljanin Egipta “pušta” svoju suprugu (“</a:t>
            </a:r>
            <a:r>
              <a:rPr lang="sr-Latn-CS" dirty="0" err="1" smtClean="0"/>
              <a:t>talak</a:t>
            </a:r>
            <a:r>
              <a:rPr lang="sr-Latn-CS" dirty="0" smtClean="0"/>
              <a:t>”), takođe državljanku Egipta, </a:t>
            </a:r>
            <a:r>
              <a:rPr lang="sr-Latn-CS" b="1" dirty="0" smtClean="0"/>
              <a:t>na što ona pristaje</a:t>
            </a:r>
            <a:r>
              <a:rPr lang="sr-Latn-CS" dirty="0" smtClean="0"/>
              <a:t>. Na taj način se prema pravu Egipta bračni drugovi valjano razvode. Razvedeni suprug želi da se nakon toga venča sa državljankom Srbije u Novom Pazaru. Matičar mora da odluči, da li ovde postoji bračna smetnja ranijeg braka koji još uvek traje?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sr-Latn-RS" dirty="0" smtClean="0"/>
              <a:t>Rešenje </a:t>
            </a:r>
            <a:r>
              <a:rPr lang="sr-Latn-RS" dirty="0" smtClean="0"/>
              <a:t>nije suprotno domaćem javnom poretku, jer su se sporazumno razveli</a:t>
            </a:r>
            <a:endParaRPr lang="sr-Latn-CS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sr-Latn-CS" b="1" dirty="0" smtClean="0">
                <a:solidFill>
                  <a:schemeClr val="accent3"/>
                </a:solidFill>
              </a:rPr>
              <a:t>Primer 2: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sr-Latn-CS" dirty="0" smtClean="0"/>
              <a:t>Državljanin države X umire. Pravo države X ne previđa mogućnost nasleđivanja od strane vanbračne dece. </a:t>
            </a:r>
            <a:r>
              <a:rPr lang="sr-Latn-CS" dirty="0" err="1" smtClean="0"/>
              <a:t>Ostavinski</a:t>
            </a:r>
            <a:r>
              <a:rPr lang="sr-Latn-CS" dirty="0" smtClean="0"/>
              <a:t> postupak se vodi u Srbiji, a on nije imao vanbračne dece.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sr-Latn-CS" b="1" dirty="0" smtClean="0">
                <a:solidFill>
                  <a:srgbClr val="FF0000"/>
                </a:solidFill>
              </a:rPr>
              <a:t>Rešenje</a:t>
            </a:r>
            <a:r>
              <a:rPr lang="sr-Latn-CS" dirty="0" smtClean="0"/>
              <a:t>: nema povrede domaćeg javnog poretka jer ostavilac nije imao vanbračne dece.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10FB7AC-2D95-4162-9C1F-E9FCF6B567C1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dirty="0" smtClean="0"/>
              <a:t>Bliska veza sa domaćim pravnim poretkom</a:t>
            </a:r>
            <a:endParaRPr lang="sr-Latn-CS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None/>
            </a:pPr>
            <a:r>
              <a:rPr lang="sr-Latn-CS" b="1" dirty="0" smtClean="0">
                <a:solidFill>
                  <a:schemeClr val="accent3"/>
                </a:solidFill>
              </a:rPr>
              <a:t>Primer:</a:t>
            </a:r>
          </a:p>
          <a:p>
            <a:pPr marL="0" indent="0" algn="just" eaLnBrk="1" hangingPunct="1">
              <a:buNone/>
            </a:pPr>
            <a:r>
              <a:rPr lang="sr-Latn-CS" dirty="0" smtClean="0"/>
              <a:t>Hans i Frederik su registrovani </a:t>
            </a:r>
            <a:r>
              <a:rPr lang="sr-Latn-CS" dirty="0" err="1" smtClean="0"/>
              <a:t>istopolni</a:t>
            </a:r>
            <a:r>
              <a:rPr lang="sr-Latn-CS" dirty="0" smtClean="0"/>
              <a:t> </a:t>
            </a:r>
            <a:r>
              <a:rPr lang="sr-Latn-CS" dirty="0" err="1" smtClean="0"/>
              <a:t>parnteri</a:t>
            </a:r>
            <a:r>
              <a:rPr lang="sr-Latn-CS" dirty="0" smtClean="0"/>
              <a:t>. U ostavinskom postupku iza Hansa, ostavioca stranog državljanin, a koji je ostavio novac u jednoj </a:t>
            </a:r>
            <a:r>
              <a:rPr lang="sr-Latn-CS" b="1" dirty="0" smtClean="0"/>
              <a:t>domaćoj</a:t>
            </a:r>
            <a:r>
              <a:rPr lang="sr-Latn-CS" dirty="0" smtClean="0"/>
              <a:t> banci, merodavno strano pravo propisuje da pravo na nasleđivanje ima ostaviočev registrovani istopolni partner, s kojim je Hans stupio u registrovano istopolno partnerstvo u državi čije je pravo merodavno i koji je državljanin iste te strane države. </a:t>
            </a:r>
          </a:p>
          <a:p>
            <a:pPr marL="0" indent="0" algn="just" eaLnBrk="1" hangingPunct="1">
              <a:buNone/>
            </a:pPr>
            <a:r>
              <a:rPr lang="sr-Latn-CS" dirty="0" smtClean="0"/>
              <a:t> </a:t>
            </a:r>
            <a:r>
              <a:rPr lang="sr-Latn-CS" b="1" dirty="0" smtClean="0">
                <a:solidFill>
                  <a:srgbClr val="FF0000"/>
                </a:solidFill>
              </a:rPr>
              <a:t>Rešenje</a:t>
            </a:r>
            <a:r>
              <a:rPr lang="sr-Latn-CS" dirty="0" smtClean="0"/>
              <a:t>: ne postoji bliska veza sa domaćim pravnim poretkom.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2EFC3F9F-2908-4FD4-A5BA-E5F9B1ED2DEC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RS" dirty="0" smtClean="0"/>
              <a:t>Odstupanje u meri u kojoj je nužno</a:t>
            </a:r>
            <a:r>
              <a:rPr lang="en-US" dirty="0" smtClean="0"/>
              <a:t/>
            </a:r>
            <a:br>
              <a:rPr lang="en-US" dirty="0" smtClean="0"/>
            </a:br>
            <a:endParaRPr lang="sr-Latn-CS" dirty="0"/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>
              <a:buNone/>
            </a:pPr>
            <a:r>
              <a:rPr lang="sr-Latn-CS" b="1" dirty="0" smtClean="0">
                <a:solidFill>
                  <a:schemeClr val="accent3"/>
                </a:solidFill>
              </a:rPr>
              <a:t>Primer:</a:t>
            </a:r>
          </a:p>
          <a:p>
            <a:pPr marL="0" indent="0" algn="just" eaLnBrk="1" hangingPunct="1">
              <a:buNone/>
            </a:pPr>
            <a:r>
              <a:rPr lang="sr-Latn-CS" dirty="0" smtClean="0"/>
              <a:t>Merodavno pravo za naknadu štete je pravo države Pensilvanije. Pravo Pensilvanije </a:t>
            </a:r>
            <a:r>
              <a:rPr lang="sr-Latn-CS" dirty="0" smtClean="0"/>
              <a:t>poznaje</a:t>
            </a:r>
            <a:r>
              <a:rPr lang="sr-Latn-CS" dirty="0" smtClean="0"/>
              <a:t> </a:t>
            </a:r>
            <a:r>
              <a:rPr lang="sr-Latn-CS" dirty="0" smtClean="0"/>
              <a:t>institut </a:t>
            </a:r>
            <a:r>
              <a:rPr lang="sr-Latn-CS" i="1" dirty="0" smtClean="0"/>
              <a:t>punitive damage</a:t>
            </a:r>
            <a:r>
              <a:rPr lang="sr-Latn-CS" dirty="0" smtClean="0"/>
              <a:t> (stvarna šteta+kaznena naknada štete), koja može biti nekoliko puta veća od stvarne štete.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sr-Latn-CS" dirty="0" smtClean="0"/>
              <a:t>Ovaj institut se kosi sa načelo reparacije, te se smatra protivnim našem javnom poretku. </a:t>
            </a: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sr-Latn-CS" b="1" dirty="0" smtClean="0">
                <a:solidFill>
                  <a:srgbClr val="FF0000"/>
                </a:solidFill>
              </a:rPr>
              <a:t>Rešenje</a:t>
            </a:r>
            <a:r>
              <a:rPr lang="sr-Latn-CS" dirty="0" smtClean="0"/>
              <a:t>: odstupiće se samo od odredbe koja se odnosi na kaznenu štetu, a ostale odredbe koje se odnose na uslove odgovornosti, za oblike naknade i visinu stvarne štete, primeniće se.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CB8A53DC-6653-494D-98E6-04E90AD8F248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</a:t>
            </a:r>
            <a:r>
              <a:rPr lang="x-none" dirty="0" smtClean="0"/>
              <a:t>ravo rs</a:t>
            </a:r>
            <a:endParaRPr lang="en-US" dirty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 eaLnBrk="1" hangingPunct="1">
              <a:buNone/>
            </a:pP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posledice</a:t>
            </a:r>
            <a:r>
              <a:rPr lang="en-US" dirty="0" smtClean="0"/>
              <a:t> </a:t>
            </a:r>
            <a:r>
              <a:rPr lang="en-US" dirty="0" err="1" smtClean="0"/>
              <a:t>upotrebe</a:t>
            </a:r>
            <a:r>
              <a:rPr lang="en-US" dirty="0" smtClean="0"/>
              <a:t> </a:t>
            </a:r>
            <a:r>
              <a:rPr lang="en-US" dirty="0" err="1" smtClean="0"/>
              <a:t>klauzule</a:t>
            </a:r>
            <a:r>
              <a:rPr lang="en-US" dirty="0" smtClean="0"/>
              <a:t> </a:t>
            </a:r>
            <a:r>
              <a:rPr lang="en-US" dirty="0" err="1" smtClean="0"/>
              <a:t>javnog</a:t>
            </a:r>
            <a:r>
              <a:rPr lang="en-US" dirty="0" smtClean="0"/>
              <a:t> </a:t>
            </a:r>
            <a:r>
              <a:rPr lang="en-US" dirty="0" err="1" smtClean="0"/>
              <a:t>poretka</a:t>
            </a:r>
            <a:r>
              <a:rPr lang="en-US" dirty="0" smtClean="0"/>
              <a:t>? (v. </a:t>
            </a:r>
            <a:r>
              <a:rPr lang="en-US" dirty="0" err="1" smtClean="0"/>
              <a:t>čl</a:t>
            </a:r>
            <a:r>
              <a:rPr lang="en-US" dirty="0" smtClean="0"/>
              <a:t>. 4. ZMPP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čl</a:t>
            </a:r>
            <a:r>
              <a:rPr lang="en-US" dirty="0" smtClean="0"/>
              <a:t>. 91. ZMPP</a:t>
            </a:r>
            <a:r>
              <a:rPr lang="sr-Latn-CS" dirty="0" smtClean="0"/>
              <a:t>)</a:t>
            </a:r>
            <a:endParaRPr lang="en-US" dirty="0" smtClean="0"/>
          </a:p>
          <a:p>
            <a:pPr algn="just" eaLnBrk="1" hangingPunct="1"/>
            <a:r>
              <a:rPr lang="en-US" b="1" dirty="0" err="1" smtClean="0"/>
              <a:t>Član</a:t>
            </a:r>
            <a:r>
              <a:rPr lang="en-US" b="1" dirty="0" smtClean="0"/>
              <a:t> 4: “</a:t>
            </a:r>
            <a:r>
              <a:rPr lang="en-US" dirty="0" smtClean="0"/>
              <a:t>Ne </a:t>
            </a:r>
            <a:r>
              <a:rPr lang="en-US" dirty="0" err="1" smtClean="0"/>
              <a:t>primenjuje</a:t>
            </a:r>
            <a:r>
              <a:rPr lang="en-US" dirty="0" smtClean="0"/>
              <a:t> se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bi </a:t>
            </a:r>
            <a:r>
              <a:rPr lang="en-US" dirty="0" err="1" smtClean="0"/>
              <a:t>njegovo</a:t>
            </a:r>
            <a:r>
              <a:rPr lang="en-US" dirty="0" smtClean="0"/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dejstvo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suprotno</a:t>
            </a:r>
            <a:r>
              <a:rPr lang="en-US" dirty="0" smtClean="0"/>
              <a:t> </a:t>
            </a:r>
            <a:r>
              <a:rPr lang="en-US" dirty="0" err="1" smtClean="0"/>
              <a:t>Ustavom</a:t>
            </a:r>
            <a:r>
              <a:rPr lang="en-US" dirty="0" smtClean="0"/>
              <a:t> SRJ </a:t>
            </a:r>
            <a:r>
              <a:rPr lang="en-US" dirty="0" err="1" smtClean="0"/>
              <a:t>utvrđenim</a:t>
            </a:r>
            <a:r>
              <a:rPr lang="en-US" dirty="0" smtClean="0"/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osnovama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društvenog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uređenja</a:t>
            </a:r>
            <a:r>
              <a:rPr lang="en-US" u="sng" dirty="0" smtClean="0"/>
              <a:t>”.</a:t>
            </a:r>
          </a:p>
          <a:p>
            <a:pPr algn="just" eaLnBrk="1" hangingPunct="1"/>
            <a:r>
              <a:rPr lang="en-US" b="1" dirty="0" err="1" smtClean="0"/>
              <a:t>Čl</a:t>
            </a:r>
            <a:r>
              <a:rPr lang="en-US" b="1" dirty="0" smtClean="0"/>
              <a:t>. 91</a:t>
            </a:r>
            <a:r>
              <a:rPr lang="en-US" dirty="0" smtClean="0"/>
              <a:t>:“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 smtClean="0"/>
              <a:t>sudska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neće</a:t>
            </a:r>
            <a:r>
              <a:rPr lang="en-US" dirty="0" smtClean="0"/>
              <a:t> se </a:t>
            </a:r>
            <a:r>
              <a:rPr lang="en-US" dirty="0" err="1" smtClean="0"/>
              <a:t>priznati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b="1" u="sng" dirty="0" smtClean="0">
                <a:solidFill>
                  <a:srgbClr val="FF0000"/>
                </a:solidFill>
              </a:rPr>
              <a:t>u </a:t>
            </a:r>
            <a:r>
              <a:rPr lang="en-US" b="1" u="sng" dirty="0" err="1" smtClean="0">
                <a:solidFill>
                  <a:srgbClr val="FF0000"/>
                </a:solidFill>
              </a:rPr>
              <a:t>suprotnosti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Ustavom</a:t>
            </a:r>
            <a:r>
              <a:rPr lang="en-US" dirty="0" smtClean="0"/>
              <a:t> SRJ </a:t>
            </a:r>
            <a:r>
              <a:rPr lang="en-US" dirty="0" err="1" smtClean="0"/>
              <a:t>utvrđenim</a:t>
            </a:r>
            <a:r>
              <a:rPr lang="en-US" dirty="0" smtClean="0"/>
              <a:t> </a:t>
            </a:r>
            <a:r>
              <a:rPr lang="en-US" dirty="0" err="1" smtClean="0"/>
              <a:t>osnovama</a:t>
            </a:r>
            <a:r>
              <a:rPr lang="en-US" dirty="0" smtClean="0"/>
              <a:t> </a:t>
            </a:r>
            <a:r>
              <a:rPr lang="en-US" dirty="0" err="1" smtClean="0"/>
              <a:t>društvenog</a:t>
            </a:r>
            <a:r>
              <a:rPr lang="en-US" dirty="0" smtClean="0"/>
              <a:t> </a:t>
            </a:r>
            <a:r>
              <a:rPr lang="en-US" dirty="0" err="1" smtClean="0"/>
              <a:t>uređenja</a:t>
            </a:r>
            <a:r>
              <a:rPr lang="en-US" dirty="0" smtClean="0"/>
              <a:t>”.</a:t>
            </a:r>
          </a:p>
          <a:p>
            <a:pPr algn="just"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E2FD003F-D3EC-49B9-BE18-943A72EEDF80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dirty="0" smtClean="0"/>
              <a:t>N</a:t>
            </a:r>
            <a:r>
              <a:rPr lang="sr-Latn-RS" dirty="0" smtClean="0"/>
              <a:t>a kraju...</a:t>
            </a:r>
            <a:endParaRPr lang="sr-Latn-CS" dirty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r-Latn-CS" dirty="0" smtClean="0"/>
              <a:t>Negativno dejstvo javnog poretka</a:t>
            </a:r>
          </a:p>
          <a:p>
            <a:pPr eaLnBrk="1" hangingPunct="1"/>
            <a:r>
              <a:rPr lang="sr-Latn-CS" dirty="0" smtClean="0"/>
              <a:t>Pozitivno dejstvo javnog poretka</a:t>
            </a:r>
          </a:p>
          <a:p>
            <a:pPr eaLnBrk="1" hangingPunct="1"/>
            <a:r>
              <a:rPr lang="sr-Latn-CS" dirty="0" smtClean="0"/>
              <a:t>Specijalna klauzula javnog poretka (npr. čl. 32. st. 2. ZRSZ; čl. 35. st. 3. i 4.)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7177979D-CAD5-4193-870D-96BF1722B064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</a:t>
            </a:r>
            <a:r>
              <a:rPr lang="x-none" smtClean="0"/>
              <a:t>lučaj 12</a:t>
            </a:r>
            <a:r>
              <a:rPr lang="sr-Latn-RS" dirty="0" smtClean="0"/>
              <a:t> (na sajtu)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endParaRPr lang="en-US" dirty="0" smtClean="0"/>
          </a:p>
          <a:p>
            <a:pPr algn="just" eaLnBrk="1" hangingPunct="1"/>
            <a:r>
              <a:rPr lang="sr-Latn-CS" dirty="0" smtClean="0"/>
              <a:t>Marko, </a:t>
            </a:r>
            <a:r>
              <a:rPr lang="sr-Latn-CS" dirty="0" err="1" smtClean="0"/>
              <a:t>bipatrid</a:t>
            </a:r>
            <a:r>
              <a:rPr lang="sr-Latn-CS" dirty="0" smtClean="0"/>
              <a:t>, državljanin Srbije i državljanin Izraela sa domicilom u Švajcarskoj, želi da sklopi brak sa Marijom, španskom državljankom, u Beogradu. Međutim, verenici se plaše da ne mogu da zaključe brak u Srbiji, jer su čuli da pravo države Izrael ne dopušta sklapanje brakova između lica različite veroispovesti. Kako će postupiti matičar u Srbiji?</a:t>
            </a:r>
          </a:p>
          <a:p>
            <a:pPr algn="just" eaLnBrk="1" hangingPunct="1"/>
            <a:r>
              <a:rPr lang="en-US" dirty="0" err="1" smtClean="0"/>
              <a:t>Napomena</a:t>
            </a:r>
            <a:r>
              <a:rPr lang="en-US" dirty="0" smtClean="0"/>
              <a:t>: </a:t>
            </a:r>
            <a:r>
              <a:rPr lang="en-US" dirty="0" err="1" smtClean="0"/>
              <a:t>pretpostaviti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je </a:t>
            </a:r>
            <a:r>
              <a:rPr lang="en-US" dirty="0" err="1" smtClean="0"/>
              <a:t>koliziona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Španije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Izraela</a:t>
            </a:r>
            <a:r>
              <a:rPr lang="en-US" dirty="0" smtClean="0"/>
              <a:t> </a:t>
            </a:r>
            <a:r>
              <a:rPr lang="en-US" dirty="0" err="1" smtClean="0"/>
              <a:t>ista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naša</a:t>
            </a:r>
            <a:r>
              <a:rPr lang="en-US" dirty="0" smtClean="0"/>
              <a:t>.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dirty="0" smtClean="0"/>
          </a:p>
          <a:p>
            <a:pPr algn="just"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D9257F54-64B3-4D6A-A512-3508ACD0BB2F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</a:t>
            </a:r>
            <a:r>
              <a:rPr lang="x-none" smtClean="0"/>
              <a:t>lučaj 13</a:t>
            </a:r>
            <a:r>
              <a:rPr lang="sr-Latn-RS" dirty="0" smtClean="0"/>
              <a:t> (na sajtu)</a:t>
            </a:r>
            <a:endParaRPr lang="en-US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/>
            <a:r>
              <a:rPr lang="sr-Latn-CS" dirty="0" smtClean="0"/>
              <a:t>Irački državljanin je </a:t>
            </a:r>
            <a:r>
              <a:rPr lang="sr-Latn-CS" dirty="0" err="1" smtClean="0"/>
              <a:t>pravovaljano</a:t>
            </a:r>
            <a:r>
              <a:rPr lang="sr-Latn-CS" dirty="0" smtClean="0"/>
              <a:t> zaključio tri braka u Iraku. Dok je bio </a:t>
            </a:r>
            <a:r>
              <a:rPr lang="sr-Latn-CS" dirty="0" err="1" smtClean="0"/>
              <a:t>zaposlenen</a:t>
            </a:r>
            <a:r>
              <a:rPr lang="sr-Latn-CS" dirty="0" smtClean="0"/>
              <a:t> u ambasadi Iraka u Beogradu, kupio je stan na Dorćolu i poslovni prostor na Banovom brdu. Nakon njegove smrti, pokreće se </a:t>
            </a:r>
            <a:r>
              <a:rPr lang="sr-Latn-CS" dirty="0" err="1" smtClean="0"/>
              <a:t>ostavinski</a:t>
            </a:r>
            <a:r>
              <a:rPr lang="sr-Latn-CS" dirty="0" smtClean="0"/>
              <a:t> postupak u Srbiji za raspodelu njegove nepokretne </a:t>
            </a:r>
            <a:r>
              <a:rPr lang="sr-Latn-CS" dirty="0" err="1" smtClean="0"/>
              <a:t>zaostavštie</a:t>
            </a:r>
            <a:r>
              <a:rPr lang="sr-Latn-CS" dirty="0" smtClean="0"/>
              <a:t> koja se nalazi u Beogradu. Za nasleđivanje je, shodno čl. 30. ZRSZ, merodavno iračko pravo, prema kome se sve tri žene, pored njegove dece, pozivaju na nasleđe. Kako će postupiti sud u Srbiji?</a:t>
            </a:r>
            <a:endParaRPr lang="en-US" dirty="0" smtClean="0"/>
          </a:p>
          <a:p>
            <a:pPr algn="just"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0EC9CFBC-9E35-4CBD-9907-87841483CBEB}" type="datetime1">
              <a:rPr lang="sr-Latn-CS" smtClean="0"/>
              <a:pPr>
                <a:defRPr/>
              </a:pPr>
              <a:t>24.3.2020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0BC12DE-E63A-4F64-8B68-24BA8E03E69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Mina Pavlović, Pravni fakultet Kragujevac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979</TotalTime>
  <Words>928</Words>
  <Application>Microsoft Office PowerPoint</Application>
  <PresentationFormat>On-screen Show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Međunarodno privatno pravo </vt:lpstr>
      <vt:lpstr>Javni poredak</vt:lpstr>
      <vt:lpstr>Primena u konkretnom slučaju</vt:lpstr>
      <vt:lpstr>Bliska veza sa domaćim pravnim poretkom</vt:lpstr>
      <vt:lpstr>Odstupanje u meri u kojoj je nužno </vt:lpstr>
      <vt:lpstr>Pravo rs</vt:lpstr>
      <vt:lpstr>Na kraju...</vt:lpstr>
      <vt:lpstr>Slučaj 12 (na sajtu)</vt:lpstr>
      <vt:lpstr>Slučaj 13 (na sajtu)</vt:lpstr>
      <vt:lpstr>Slučaj 15. sa spiska slučajeva </vt:lpstr>
      <vt:lpstr>Slučaj 16. sa spiska slučajeva </vt:lpstr>
      <vt:lpstr>Hvala na pažnji! Za dodatnja pitanja obratite se na:  mstancic@jura.kg.ac.rs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Javni poredak</dc:title>
  <dc:creator>Mina</dc:creator>
  <cp:lastModifiedBy>Stancic</cp:lastModifiedBy>
  <cp:revision>128</cp:revision>
  <dcterms:created xsi:type="dcterms:W3CDTF">2015-04-06T20:11:49Z</dcterms:created>
  <dcterms:modified xsi:type="dcterms:W3CDTF">2020-03-24T15:52:03Z</dcterms:modified>
</cp:coreProperties>
</file>