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76" r:id="rId2"/>
    <p:sldId id="278" r:id="rId3"/>
    <p:sldId id="261" r:id="rId4"/>
    <p:sldId id="257" r:id="rId5"/>
    <p:sldId id="262" r:id="rId6"/>
    <p:sldId id="263" r:id="rId7"/>
    <p:sldId id="264" r:id="rId8"/>
    <p:sldId id="265" r:id="rId9"/>
    <p:sldId id="266" r:id="rId10"/>
    <p:sldId id="267" r:id="rId11"/>
    <p:sldId id="260" r:id="rId12"/>
    <p:sldId id="268" r:id="rId13"/>
    <p:sldId id="258" r:id="rId14"/>
    <p:sldId id="269" r:id="rId15"/>
    <p:sldId id="270" r:id="rId16"/>
    <p:sldId id="271" r:id="rId17"/>
    <p:sldId id="272" r:id="rId18"/>
    <p:sldId id="259" r:id="rId19"/>
    <p:sldId id="273" r:id="rId20"/>
    <p:sldId id="275" r:id="rId21"/>
    <p:sldId id="277" r:id="rId22"/>
  </p:sldIdLst>
  <p:sldSz cx="9144000" cy="6858000" type="screen4x3"/>
  <p:notesSz cx="6794500" cy="9906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69" autoAdjust="0"/>
    <p:restoredTop sz="94673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08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304C3-352B-4E60-B3C0-FB27A4164489}" type="datetimeFigureOut">
              <a:rPr lang="sr-Latn-RS" smtClean="0"/>
              <a:pPr/>
              <a:t>8.4.2020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CEC36-E415-4713-B1A2-F25F061FFE25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1982447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AB493-EDF7-4A01-B427-8D37BA7BD436}" type="datetimeFigureOut">
              <a:rPr lang="sr-Latn-RS" smtClean="0"/>
              <a:pPr/>
              <a:t>8.4.2020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B2D74-734B-480B-BCD7-DB34482C6A82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312147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3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3029354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12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22092415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13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26088526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14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4190816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15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1470093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16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4057769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17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18569508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18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4989325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19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4059960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4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923114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5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3400092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6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3705409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7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2657939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8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2915141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9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2190076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10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2702019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B2D74-734B-480B-BCD7-DB34482C6A82}" type="slidenum">
              <a:rPr lang="sr-Latn-RS" smtClean="0"/>
              <a:pPr/>
              <a:t>11</a:t>
            </a:fld>
            <a:endParaRPr lang="sr-Latn-RS"/>
          </a:p>
        </p:txBody>
      </p:sp>
    </p:spTree>
    <p:extLst>
      <p:ext uri="{BB962C8B-B14F-4D97-AF65-F5344CB8AC3E}">
        <p14:creationId xmlns="" xmlns:p14="http://schemas.microsoft.com/office/powerpoint/2010/main" val="283687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126CEFC-4242-4EAE-A7CF-CA5B4D25D971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9E74B-2783-4341-8E0C-B41C083151A7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D71EF-9CC4-4582-A87D-3045997DDFDA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804B7D7-8E60-469F-94F8-731C8B9B75C1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4F1F4C8-1615-49CF-983B-09F29F5C2B25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9DC9A-015E-4517-8BD7-F3B63371FBDE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651A6-6DA8-4EE2-92DD-17DDB7CC2529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EC9754-2B5E-4238-A08A-9201C01A5892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6019-FA9B-4C46-B8C1-748122368DA2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E37380-39A0-48BE-A372-8BF2D8CBE52E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3C9209-CBBE-4003-ABF1-91E14B460CBA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C4E32B-D717-427C-84D1-8B09F40FB023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BB1670-43F9-4DCE-BBA0-CDC1478B0992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stancic@jura.kg.ac.r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52" y="1071546"/>
            <a:ext cx="7643866" cy="189388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sr-Latn-CS" sz="3600" i="1" u="sng" dirty="0" smtClean="0">
                <a:solidFill>
                  <a:schemeClr val="accent3"/>
                </a:solidFill>
              </a:rPr>
              <a:t>Međunarodno privatno pravo</a:t>
            </a:r>
            <a:r>
              <a:rPr lang="sr-Latn-CS" sz="3600" dirty="0" smtClean="0">
                <a:solidFill>
                  <a:schemeClr val="accent3"/>
                </a:solidFill>
              </a:rPr>
              <a:t/>
            </a:r>
            <a:br>
              <a:rPr lang="sr-Latn-CS" sz="3600" dirty="0" smtClean="0">
                <a:solidFill>
                  <a:schemeClr val="accent3"/>
                </a:solidFill>
              </a:rPr>
            </a:br>
            <a:endParaRPr lang="sr-Latn-RS" sz="3600" dirty="0">
              <a:solidFill>
                <a:schemeClr val="accent3"/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Mina Pavlović</a:t>
            </a:r>
          </a:p>
          <a:p>
            <a:pPr algn="r"/>
            <a:r>
              <a:rPr lang="en-US" i="1" dirty="0" smtClean="0">
                <a:solidFill>
                  <a:srgbClr val="0070C0"/>
                </a:solidFill>
                <a:hlinkClick r:id="rId2"/>
              </a:rPr>
              <a:t>mstancic@jura.kg.ac.rs</a:t>
            </a:r>
            <a:endParaRPr lang="sr-Latn-RS" i="1" dirty="0" smtClean="0">
              <a:solidFill>
                <a:srgbClr val="0070C0"/>
              </a:solidFill>
            </a:endParaRPr>
          </a:p>
          <a:p>
            <a:pPr algn="ctr"/>
            <a:endParaRPr lang="en-US" dirty="0" smtClean="0"/>
          </a:p>
          <a:p>
            <a:pPr algn="ctr"/>
            <a:endParaRPr lang="sr-Latn-C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714480" y="3244334"/>
            <a:ext cx="69701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sz="3200" b="1" i="1" dirty="0" smtClean="0">
                <a:solidFill>
                  <a:schemeClr val="accent1">
                    <a:lumMod val="75000"/>
                  </a:schemeClr>
                </a:solidFill>
              </a:rPr>
              <a:t>Prilagođavanje, transpozicija i supstitucija</a:t>
            </a:r>
            <a:endParaRPr lang="sr-Latn-CS" b="1" i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Princip vladavine prava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vi-VN" b="1" dirty="0" smtClean="0"/>
              <a:t>Član 3</a:t>
            </a:r>
            <a:r>
              <a:rPr lang="sr-Latn-RS" b="1" dirty="0" smtClean="0"/>
              <a:t> Ustava RS</a:t>
            </a:r>
            <a:endParaRPr lang="vi-VN" b="1" dirty="0" smtClean="0"/>
          </a:p>
          <a:p>
            <a:pPr marL="0" indent="0" algn="just">
              <a:buNone/>
            </a:pPr>
            <a:r>
              <a:rPr lang="sr-Latn-RS" dirty="0" smtClean="0"/>
              <a:t>“</a:t>
            </a:r>
            <a:r>
              <a:rPr lang="vi-VN" dirty="0" smtClean="0"/>
              <a:t>Vladavina prava je osnovna pretpostavka Ustava i počiva na neotuđivim ljudskim pravima.</a:t>
            </a:r>
          </a:p>
          <a:p>
            <a:pPr marL="0" indent="0" algn="just">
              <a:buNone/>
            </a:pPr>
            <a:r>
              <a:rPr lang="vi-VN" dirty="0" smtClean="0"/>
              <a:t>Vladavina prava se ostvaruje </a:t>
            </a:r>
            <a:endParaRPr lang="sr-Latn-RS" dirty="0" smtClean="0"/>
          </a:p>
          <a:p>
            <a:pPr marL="365760" lvl="1" indent="0" algn="just"/>
            <a:r>
              <a:rPr lang="vi-VN" dirty="0" smtClean="0"/>
              <a:t>slobodnim i neposrednim izborima, </a:t>
            </a:r>
            <a:endParaRPr lang="sr-Latn-RS" dirty="0" smtClean="0"/>
          </a:p>
          <a:p>
            <a:pPr marL="365760" lvl="1" indent="0" algn="just"/>
            <a:r>
              <a:rPr lang="vi-VN" dirty="0" smtClean="0"/>
              <a:t>ustavnim jemstvima ljudskih i manjinskih prava, </a:t>
            </a:r>
            <a:endParaRPr lang="sr-Latn-RS" dirty="0" smtClean="0"/>
          </a:p>
          <a:p>
            <a:pPr marL="365760" lvl="1" indent="0" algn="just"/>
            <a:r>
              <a:rPr lang="vi-VN" dirty="0" smtClean="0"/>
              <a:t>podelom vlasti, </a:t>
            </a:r>
            <a:endParaRPr lang="sr-Latn-RS" dirty="0" smtClean="0"/>
          </a:p>
          <a:p>
            <a:pPr marL="365760" lvl="1" indent="0" algn="just"/>
            <a:r>
              <a:rPr lang="vi-VN" dirty="0" smtClean="0"/>
              <a:t>nezavisnom sudskom vlašću i </a:t>
            </a:r>
            <a:endParaRPr lang="sr-Latn-RS" dirty="0" smtClean="0"/>
          </a:p>
          <a:p>
            <a:pPr marL="365760" lvl="1" indent="0" algn="just"/>
            <a:r>
              <a:rPr lang="vi-VN" dirty="0" smtClean="0"/>
              <a:t>povinovanjem vlasti Ustavu i zakonu</a:t>
            </a:r>
            <a:r>
              <a:rPr lang="sr-Latn-RS" dirty="0" smtClean="0"/>
              <a:t>”</a:t>
            </a:r>
            <a:r>
              <a:rPr lang="vi-VN" dirty="0" smtClean="0"/>
              <a:t>.</a:t>
            </a:r>
          </a:p>
          <a:p>
            <a:pPr algn="just"/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6C8B14-F2A0-4A16-BEB1-01DA4F74ED33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10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3. Načini prilagođavanje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sr-Latn-RS" b="1" dirty="0" smtClean="0"/>
              <a:t>1) </a:t>
            </a:r>
            <a:r>
              <a:rPr lang="sr-Latn-RS" b="1" dirty="0" smtClean="0">
                <a:solidFill>
                  <a:srgbClr val="FF0000"/>
                </a:solidFill>
              </a:rPr>
              <a:t>Kolizionopravno</a:t>
            </a:r>
            <a:r>
              <a:rPr lang="sr-Latn-RS" dirty="0" smtClean="0"/>
              <a:t> prilagođavanje</a:t>
            </a:r>
          </a:p>
          <a:p>
            <a:pPr algn="just">
              <a:buNone/>
            </a:pPr>
            <a:r>
              <a:rPr lang="sr-Latn-RS" dirty="0" smtClean="0"/>
              <a:t>				↓</a:t>
            </a:r>
          </a:p>
          <a:p>
            <a:pPr algn="just"/>
            <a:r>
              <a:rPr lang="sr-Latn-CS" dirty="0" smtClean="0"/>
              <a:t>M</a:t>
            </a:r>
            <a:r>
              <a:rPr lang="sr-Latn-RS" dirty="0" smtClean="0"/>
              <a:t>odifikacija kolizionih normi ili stvaranjem novih kolizionih normi</a:t>
            </a:r>
          </a:p>
          <a:p>
            <a:pPr algn="just">
              <a:buNone/>
            </a:pPr>
            <a:r>
              <a:rPr lang="sr-Latn-RS" b="1" dirty="0" smtClean="0"/>
              <a:t>2) </a:t>
            </a:r>
            <a:r>
              <a:rPr lang="sr-Latn-RS" b="1" dirty="0" smtClean="0">
                <a:solidFill>
                  <a:srgbClr val="FF0000"/>
                </a:solidFill>
              </a:rPr>
              <a:t>Materijalnopravno</a:t>
            </a:r>
            <a:r>
              <a:rPr lang="sr-Latn-RS" dirty="0" smtClean="0"/>
              <a:t> prilagođavanje</a:t>
            </a:r>
          </a:p>
          <a:p>
            <a:pPr algn="just">
              <a:buNone/>
            </a:pPr>
            <a:r>
              <a:rPr lang="sr-Latn-RS" dirty="0" smtClean="0"/>
              <a:t>				↓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dirty="0" smtClean="0"/>
              <a:t>O</a:t>
            </a:r>
            <a:r>
              <a:rPr lang="sr-Latn-RS" dirty="0" smtClean="0"/>
              <a:t>graničavanjem ili dopunjavanjem polja primene merodavne materijalnopravne norme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dirty="0" smtClean="0"/>
              <a:t>S</a:t>
            </a:r>
            <a:r>
              <a:rPr lang="sr-Latn-RS" dirty="0" smtClean="0"/>
              <a:t>vesna neprimena merodavnih materijalnopravnih normi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dirty="0" smtClean="0"/>
              <a:t>S</a:t>
            </a:r>
            <a:r>
              <a:rPr lang="sr-Latn-RS" dirty="0" smtClean="0"/>
              <a:t>tvaranje novih materijalnopravnih normi</a:t>
            </a:r>
          </a:p>
          <a:p>
            <a:pPr algn="just">
              <a:buNone/>
            </a:pPr>
            <a:r>
              <a:rPr lang="sr-Latn-RS" dirty="0" smtClean="0"/>
              <a:t>Kojem od ova dva pristupa dati prednost? </a:t>
            </a:r>
          </a:p>
          <a:p>
            <a:pPr algn="just">
              <a:buNone/>
            </a:pPr>
            <a:r>
              <a:rPr lang="sr-Latn-RS" i="1" dirty="0"/>
              <a:t>-</a:t>
            </a:r>
            <a:r>
              <a:rPr lang="sr-Latn-RS" i="1" dirty="0" smtClean="0"/>
              <a:t>tzv. “</a:t>
            </a:r>
            <a:r>
              <a:rPr lang="sr-Latn-CS" i="1" dirty="0" smtClean="0"/>
              <a:t>p</a:t>
            </a:r>
            <a:r>
              <a:rPr lang="sr-Latn-RS" i="1" dirty="0" smtClean="0"/>
              <a:t>rincip zakona najmanjeg otpora”</a:t>
            </a:r>
          </a:p>
          <a:p>
            <a:pPr algn="just"/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83112C-9702-4757-A664-0BF642E8509D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11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Rešenje dva slučaja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7467600" cy="48737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Slučaj “udovice” </a:t>
            </a:r>
            <a:r>
              <a:rPr lang="sr-Latn-RS" dirty="0" smtClean="0"/>
              <a:t>– </a:t>
            </a:r>
            <a:r>
              <a:rPr lang="sr-Latn-RS" b="1" u="sng" dirty="0" smtClean="0"/>
              <a:t>kolizionopravnim </a:t>
            </a:r>
            <a:r>
              <a:rPr lang="sr-Latn-RS" dirty="0" smtClean="0"/>
              <a:t>prilagođavanjem, tj. </a:t>
            </a:r>
            <a:r>
              <a:rPr lang="sr-Latn-CS" dirty="0" smtClean="0"/>
              <a:t>m</a:t>
            </a:r>
            <a:r>
              <a:rPr lang="sr-Latn-RS" dirty="0" smtClean="0"/>
              <a:t>odifikacijom kolizione norme za bračnoimovinski režim</a:t>
            </a:r>
          </a:p>
          <a:p>
            <a:pPr marL="0" indent="0" algn="just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Slučaj “pretpostavke očinstva”</a:t>
            </a:r>
            <a:r>
              <a:rPr lang="sr-Latn-RS" dirty="0" smtClean="0"/>
              <a:t>-   </a:t>
            </a:r>
            <a:r>
              <a:rPr lang="sr-Latn-RS" b="1" u="sng" dirty="0" smtClean="0"/>
              <a:t>materijalnopravnim</a:t>
            </a:r>
            <a:r>
              <a:rPr lang="sr-Latn-RS" dirty="0" smtClean="0"/>
              <a:t> prilagođavanjem, tj. stvaranjem nove materijalnopravne norme.</a:t>
            </a:r>
          </a:p>
          <a:p>
            <a:pPr algn="just">
              <a:buNone/>
            </a:pPr>
            <a:r>
              <a:rPr lang="sr-Latn-RS" dirty="0" smtClean="0"/>
              <a:t>To je moguće na dva načina: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dirty="0" smtClean="0"/>
              <a:t>K</a:t>
            </a:r>
            <a:r>
              <a:rPr lang="sr-Latn-RS" dirty="0" smtClean="0"/>
              <a:t>reiranjem </a:t>
            </a:r>
            <a:r>
              <a:rPr lang="sr-Latn-RS" u="sng" dirty="0" smtClean="0"/>
              <a:t>materijalnopravne pretpostavke</a:t>
            </a:r>
            <a:r>
              <a:rPr lang="sr-Latn-RS" dirty="0" smtClean="0"/>
              <a:t> (npr. “ocem deteta smatra se ono lice čije očinstvo...verovatnije, dok se suprotno ne dokaže”)</a:t>
            </a:r>
          </a:p>
          <a:p>
            <a:pPr algn="just">
              <a:buFont typeface="Wingdings" pitchFamily="2" charset="2"/>
              <a:buChar char="Ø"/>
            </a:pPr>
            <a:r>
              <a:rPr lang="sr-Latn-CS" dirty="0" smtClean="0"/>
              <a:t>K</a:t>
            </a:r>
            <a:r>
              <a:rPr lang="sr-Latn-RS" dirty="0" smtClean="0"/>
              <a:t>reiranjem </a:t>
            </a:r>
            <a:r>
              <a:rPr lang="sr-Latn-RS" u="sng" dirty="0" smtClean="0"/>
              <a:t>materijalnopravne norme</a:t>
            </a:r>
            <a:r>
              <a:rPr lang="sr-Latn-RS" dirty="0" smtClean="0"/>
              <a:t>  (npr. “u slučaju protivrečnosti pretpostavki očinstva...”)</a:t>
            </a: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09540BD-62F8-45B4-94E4-95B7D7C00E00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12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Transpozicija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sr-Latn-RS" b="1" dirty="0" smtClean="0">
                <a:solidFill>
                  <a:schemeClr val="accent1">
                    <a:lumMod val="75000"/>
                  </a:schemeClr>
                </a:solidFill>
              </a:rPr>
              <a:t>Osnovni problem</a:t>
            </a:r>
            <a:r>
              <a:rPr lang="sr-Latn-RS" dirty="0" smtClean="0"/>
              <a:t>: određivanje merodavnih normi domaćeg pravnog poretka koje treba primeniti na nepoznati pravni institut?</a:t>
            </a:r>
          </a:p>
          <a:p>
            <a:pPr algn="just"/>
            <a:r>
              <a:rPr lang="sr-Latn-RS" dirty="0" smtClean="0"/>
              <a:t>Pojam?</a:t>
            </a:r>
          </a:p>
          <a:p>
            <a:pPr algn="just"/>
            <a:r>
              <a:rPr lang="sr-Latn-RS" dirty="0" smtClean="0"/>
              <a:t>Koje su to transpozicione situacije?</a:t>
            </a:r>
          </a:p>
          <a:p>
            <a:pPr marL="822960" lvl="1" indent="-457200" algn="just">
              <a:buAutoNum type="arabicParenR"/>
            </a:pPr>
            <a:r>
              <a:rPr lang="sr-Latn-RS" dirty="0" smtClean="0"/>
              <a:t>“ponašanje u skladu sa pogrešnim pravom”</a:t>
            </a:r>
          </a:p>
          <a:p>
            <a:pPr marL="822960" lvl="1" indent="-457200" algn="just">
              <a:buAutoNum type="arabicParenR"/>
            </a:pPr>
            <a:r>
              <a:rPr lang="sr-Latn-CS" dirty="0" smtClean="0"/>
              <a:t>P</a:t>
            </a:r>
            <a:r>
              <a:rPr lang="sr-Latn-RS" dirty="0" smtClean="0"/>
              <a:t>rost mobilni sukob zakona kod stvarnih prava na pokretnim stvarima</a:t>
            </a:r>
          </a:p>
          <a:p>
            <a:pPr algn="just"/>
            <a:r>
              <a:rPr lang="sr-Latn-RS" dirty="0" smtClean="0"/>
              <a:t>Šta je test funkcionalne ekvivalentnosti?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16DADD-CDA6-4438-963F-254B2B69E01C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13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Ponašanje u skladu sa pogrešnim pravom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215370" cy="48737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r-Latn-RS" b="1" dirty="0" smtClean="0">
                <a:solidFill>
                  <a:schemeClr val="accent1">
                    <a:lumMod val="75000"/>
                  </a:schemeClr>
                </a:solidFill>
              </a:rPr>
              <a:t>Primer (</a:t>
            </a:r>
            <a:r>
              <a:rPr lang="sr-Latn-RS" b="1" i="1" dirty="0" smtClean="0">
                <a:solidFill>
                  <a:schemeClr val="accent1">
                    <a:lumMod val="75000"/>
                  </a:schemeClr>
                </a:solidFill>
              </a:rPr>
              <a:t>executor</a:t>
            </a:r>
            <a:r>
              <a:rPr lang="sr-Latn-RS" b="1" dirty="0" smtClean="0">
                <a:solidFill>
                  <a:schemeClr val="accent1">
                    <a:lumMod val="75000"/>
                  </a:schemeClr>
                </a:solidFill>
              </a:rPr>
              <a:t> testamenta prema anglosaksonskom pravu)</a:t>
            </a:r>
            <a:r>
              <a:rPr lang="sr-Latn-RS" dirty="0" smtClean="0"/>
              <a:t>:</a:t>
            </a:r>
          </a:p>
          <a:p>
            <a:pPr marL="0" indent="0" algn="just">
              <a:buNone/>
            </a:pPr>
            <a:r>
              <a:rPr lang="sr-Latn-RS" dirty="0" smtClean="0"/>
              <a:t>Zaveštalac, naš državljanin, sastavio je testament na engleskom jeziku, upotrebljavajući pojmove anglosaksonskog prava i postavio lice za </a:t>
            </a:r>
            <a:r>
              <a:rPr lang="sr-Latn-RS" i="1" dirty="0" smtClean="0"/>
              <a:t>executor</a:t>
            </a:r>
            <a:r>
              <a:rPr lang="sr-Latn-RS" dirty="0" smtClean="0"/>
              <a:t>–a svoje nepokretne zaostavštine koja se nalazi u Srbiji.  Merodavno pravo</a:t>
            </a:r>
            <a:r>
              <a:rPr lang="sr-Latn-RS" dirty="0" smtClean="0"/>
              <a:t>? U skladu sa čl. 30. ZRSZ merodavno je pravo Srbije za nasleđivanje.</a:t>
            </a:r>
            <a:endParaRPr lang="sr-Latn-RS" dirty="0" smtClean="0"/>
          </a:p>
          <a:p>
            <a:pPr marL="0" indent="0" algn="just">
              <a:buNone/>
            </a:pPr>
            <a:r>
              <a:rPr lang="sr-Latn-RS" dirty="0" smtClean="0"/>
              <a:t>Problem je što naše pravo ne poznaje institut </a:t>
            </a:r>
            <a:r>
              <a:rPr lang="sr-Latn-RS" i="1" dirty="0" smtClean="0"/>
              <a:t>executor</a:t>
            </a:r>
            <a:r>
              <a:rPr lang="sr-Latn-RS" dirty="0" smtClean="0"/>
              <a:t>  zaostavštine. </a:t>
            </a:r>
            <a:endParaRPr lang="sr-Latn-RS" dirty="0" smtClean="0"/>
          </a:p>
          <a:p>
            <a:pPr marL="0" indent="0" algn="just">
              <a:buNone/>
            </a:pPr>
            <a:r>
              <a:rPr lang="sr-Latn-RS" dirty="0" smtClean="0"/>
              <a:t>	↓↓↓↓</a:t>
            </a:r>
          </a:p>
          <a:p>
            <a:pPr marL="0" indent="0" algn="just">
              <a:buNone/>
            </a:pPr>
            <a:r>
              <a:rPr lang="sr-Latn-RS" dirty="0" smtClean="0"/>
              <a:t>Da li se </a:t>
            </a:r>
            <a:r>
              <a:rPr lang="sr-Latn-RS" i="1" dirty="0" smtClean="0"/>
              <a:t>executor</a:t>
            </a:r>
            <a:r>
              <a:rPr lang="sr-Latn-RS" i="1" dirty="0" smtClean="0"/>
              <a:t> </a:t>
            </a:r>
            <a:r>
              <a:rPr lang="sr-Latn-RS" dirty="0" smtClean="0"/>
              <a:t>zaostavštine može transponovati u neku od ustanova domaćeg (merodavnog) naslednog prava?</a:t>
            </a:r>
            <a:endParaRPr lang="sr-Latn-CS" dirty="0" smtClean="0"/>
          </a:p>
          <a:p>
            <a:pPr>
              <a:buNone/>
            </a:pP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0FDAC89-67B0-467A-B8E4-7CB4BC91D24E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14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Sprovođenje transpozicije iz Primera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/>
            <a:r>
              <a:rPr lang="sr-Latn-RS" dirty="0" smtClean="0"/>
              <a:t>Čl. 135. st. 1. ZON:</a:t>
            </a:r>
          </a:p>
          <a:p>
            <a:pPr marL="0" indent="0" algn="just">
              <a:buNone/>
            </a:pPr>
            <a:r>
              <a:rPr lang="sr-Latn-RS" dirty="0" smtClean="0"/>
              <a:t>“</a:t>
            </a:r>
            <a:r>
              <a:rPr lang="sr-Latn-CS" dirty="0" smtClean="0"/>
              <a:t>Odredbe zaveštanja treba tumačiti prema pravoj nameri zaveštaočevoj.</a:t>
            </a:r>
            <a:r>
              <a:rPr lang="sr-Latn-RS" dirty="0" smtClean="0"/>
              <a:t>”</a:t>
            </a:r>
          </a:p>
          <a:p>
            <a:pPr marL="0" indent="0" algn="just">
              <a:buNone/>
            </a:pPr>
            <a:r>
              <a:rPr lang="sr-Latn-RS" dirty="0" smtClean="0">
                <a:solidFill>
                  <a:schemeClr val="accent1">
                    <a:lumMod val="75000"/>
                  </a:schemeClr>
                </a:solidFill>
              </a:rPr>
              <a:t>Napomena: </a:t>
            </a:r>
            <a:r>
              <a:rPr lang="sr-Latn-RS" dirty="0" smtClean="0"/>
              <a:t>U anglosaksonskom pravu zaostavština prvo prelazi na odgovarajućeg “posrednika” u svojinu, a zatim on raspoređuje zaostavštinu naslednicima po principu singularne sukcesije. Kada posrednika postavlja zaveštalac, tada se on naziva </a:t>
            </a:r>
            <a:r>
              <a:rPr lang="sr-Latn-RS" i="1" dirty="0" smtClean="0"/>
              <a:t>executor</a:t>
            </a:r>
            <a:r>
              <a:rPr lang="sr-Latn-RS" dirty="0" smtClean="0"/>
              <a:t>. </a:t>
            </a:r>
          </a:p>
          <a:p>
            <a:pPr marL="0" indent="0" algn="just">
              <a:buNone/>
            </a:pPr>
            <a:r>
              <a:rPr lang="sr-Latn-RS" i="1" dirty="0" smtClean="0"/>
              <a:t>Executor</a:t>
            </a:r>
            <a:r>
              <a:rPr lang="sr-Latn-RS" dirty="0" smtClean="0"/>
              <a:t> je vlasnik zaostavštine dok ona ne pređe u ruke naslednicima, ima zadatak da upravlja zaostavštinom, da plaća poreze, da poverioce zaveštaoca namiri iz zaostavštine i da sprovede poslednju volju ostavioca. </a:t>
            </a: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BC598E9-0C8C-41D9-8B79-A25A7710C9DF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Izvršilac testamenta (172-175 ZON)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vi-VN" b="1" dirty="0" smtClean="0"/>
              <a:t>Član 172</a:t>
            </a:r>
            <a:endParaRPr lang="sr-Latn-RS" b="1" dirty="0" smtClean="0"/>
          </a:p>
          <a:p>
            <a:pPr marL="0" indent="0" algn="just">
              <a:buNone/>
            </a:pPr>
            <a:r>
              <a:rPr lang="sr-Latn-RS" dirty="0" smtClean="0"/>
              <a:t>„</a:t>
            </a:r>
            <a:r>
              <a:rPr lang="vi-VN" dirty="0" smtClean="0"/>
              <a:t>U zaveštanju može biti određen jedan ili više izvršilaca zaveštanja.</a:t>
            </a:r>
          </a:p>
          <a:p>
            <a:pPr marL="0" indent="0" algn="just">
              <a:buNone/>
            </a:pPr>
            <a:r>
              <a:rPr lang="vi-VN" dirty="0" smtClean="0"/>
              <a:t>Izvršilac zaveštanja može biti svako ko je poslovno potpuno sposoban.</a:t>
            </a:r>
          </a:p>
          <a:p>
            <a:pPr marL="0" indent="0" algn="just">
              <a:buNone/>
            </a:pPr>
            <a:r>
              <a:rPr lang="vi-VN" dirty="0" smtClean="0"/>
              <a:t>Izvršilac zaveštanja ne mora se primiti te dužnosti.</a:t>
            </a:r>
          </a:p>
          <a:p>
            <a:pPr marL="0" indent="0" algn="just">
              <a:buNone/>
            </a:pPr>
            <a:r>
              <a:rPr lang="vi-VN" dirty="0" smtClean="0"/>
              <a:t>Kad zaveštanjem nije određen izvršilac ili je određen a ne primi se dužnosti, izvršioca može postaviti sud, ako nađe da je to neophodno, a naročito ako je zaveštalac odredio naloge, uslove ili rokove</a:t>
            </a:r>
            <a:r>
              <a:rPr lang="sr-Latn-RS" dirty="0" smtClean="0"/>
              <a:t>“</a:t>
            </a:r>
            <a:r>
              <a:rPr lang="vi-VN" dirty="0" smtClean="0"/>
              <a:t>.</a:t>
            </a:r>
            <a:endParaRPr lang="vi-VN" b="1" dirty="0" smtClean="0"/>
          </a:p>
          <a:p>
            <a:pPr algn="just"/>
            <a:r>
              <a:rPr lang="vi-VN" b="1" dirty="0" smtClean="0"/>
              <a:t>Član 173</a:t>
            </a:r>
          </a:p>
          <a:p>
            <a:pPr marL="0" indent="0" algn="just">
              <a:buNone/>
            </a:pPr>
            <a:r>
              <a:rPr lang="sr-Latn-RS" dirty="0" smtClean="0"/>
              <a:t>„</a:t>
            </a:r>
            <a:r>
              <a:rPr lang="vi-VN" dirty="0" smtClean="0"/>
              <a:t>Kad zaveštalac nije što drugo odredio, dužnost je izvršioca zaveštanja naročito da se stara o čuvanju zaostavštine, da njome upravlja, da se stara o isplati dugova i isporuka i uopšte da se stara da zaveštanje bude izvršeno onako kako je zaveštalac hteo.</a:t>
            </a:r>
          </a:p>
          <a:p>
            <a:pPr marL="0" indent="0" algn="just">
              <a:buNone/>
            </a:pPr>
            <a:r>
              <a:rPr lang="vi-VN" dirty="0" smtClean="0"/>
              <a:t>Ako ima više izvršilaca, oni zajedno vrše poverene im dužnosti ako iz zaveštanja ne sledi što drugo.</a:t>
            </a:r>
            <a:r>
              <a:rPr lang="sr-Latn-RS" dirty="0" smtClean="0"/>
              <a:t>“</a:t>
            </a:r>
            <a:endParaRPr lang="vi-VN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4A1BC4-F2B3-4435-8103-1B4FDE5A74F2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16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Nakon sprovedene transpozicije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Dolazi do transponovanja </a:t>
            </a:r>
            <a:r>
              <a:rPr lang="sr-Latn-RS" i="1" dirty="0" smtClean="0"/>
              <a:t>executor-</a:t>
            </a:r>
            <a:r>
              <a:rPr lang="sr-Latn-RS" dirty="0" smtClean="0"/>
              <a:t>a u domaćeg izvršioca </a:t>
            </a:r>
            <a:r>
              <a:rPr lang="sr-Latn-RS" dirty="0" smtClean="0"/>
              <a:t>testamenta (pozitivan test funkcionalne ekvivalentnosti)</a:t>
            </a:r>
            <a:endParaRPr lang="sr-Latn-RS" dirty="0" smtClean="0"/>
          </a:p>
          <a:p>
            <a:r>
              <a:rPr lang="sr-Latn-RS" dirty="0" smtClean="0"/>
              <a:t>Nakon transponovanja→pravni </a:t>
            </a:r>
            <a:r>
              <a:rPr lang="sr-Latn-RS" dirty="0" smtClean="0"/>
              <a:t>položaj i funkcije </a:t>
            </a:r>
            <a:r>
              <a:rPr lang="sr-Latn-RS" i="1" dirty="0" smtClean="0"/>
              <a:t>executor</a:t>
            </a:r>
            <a:r>
              <a:rPr lang="sr-Latn-RS" dirty="0" smtClean="0"/>
              <a:t>-a određuje se u skladu sa našim merodavnim naslednim pravom (čl. </a:t>
            </a:r>
            <a:r>
              <a:rPr lang="sr-Latn-RS" dirty="0" smtClean="0"/>
              <a:t>172-175. </a:t>
            </a:r>
            <a:r>
              <a:rPr lang="sr-Latn-RS" dirty="0" smtClean="0"/>
              <a:t>ZON)</a:t>
            </a: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856D08-8213-40FE-B1E3-30D8131ED7F5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17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Supstitucija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RS" dirty="0" smtClean="0"/>
              <a:t>Pojam?</a:t>
            </a:r>
          </a:p>
          <a:p>
            <a:pPr algn="just"/>
            <a:r>
              <a:rPr lang="sr-Latn-RS" dirty="0" smtClean="0"/>
              <a:t>Pitanje – da li se strani pravni odnos ili preduzeta pravna radnja može supstituisati u pravni odnos ili pravnu radnju iz dispozicije merodavne domaće materijalnopravne </a:t>
            </a:r>
            <a:r>
              <a:rPr lang="sr-Latn-RS" dirty="0" smtClean="0"/>
              <a:t>norme? </a:t>
            </a:r>
            <a:endParaRPr lang="sr-Latn-RS" dirty="0" smtClean="0"/>
          </a:p>
          <a:p>
            <a:pPr algn="just"/>
            <a:r>
              <a:rPr lang="sr-Latn-RS" dirty="0" smtClean="0"/>
              <a:t>U kojim slučajevima dolazi do potrebe za supstitucijom?:</a:t>
            </a:r>
          </a:p>
          <a:p>
            <a:pPr marL="822960" lvl="1" indent="-457200" algn="just">
              <a:buAutoNum type="arabicParenR"/>
            </a:pPr>
            <a:r>
              <a:rPr lang="sr-Latn-CS" dirty="0" smtClean="0"/>
              <a:t>R</a:t>
            </a:r>
            <a:r>
              <a:rPr lang="sr-Latn-RS" dirty="0" smtClean="0"/>
              <a:t>ešavanje prethodnog pitanja</a:t>
            </a:r>
          </a:p>
          <a:p>
            <a:pPr marL="822960" lvl="1" indent="-457200" algn="just">
              <a:buAutoNum type="arabicParenR"/>
            </a:pPr>
            <a:r>
              <a:rPr lang="sr-Latn-CS" dirty="0" smtClean="0"/>
              <a:t>K</a:t>
            </a:r>
            <a:r>
              <a:rPr lang="sr-Latn-RS" dirty="0" smtClean="0"/>
              <a:t>ada materijalnopravne norme građanskog prava imaju uticaja na tok sudskog postupka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9E11A51-7ABB-4C51-8D08-85286C78EB3E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/>
          <a:lstStyle/>
          <a:p>
            <a:pPr algn="just"/>
            <a:r>
              <a:rPr lang="sr-Latn-RS" dirty="0" smtClean="0"/>
              <a:t>Supstitucija kod rešavanja prethodnog pitanja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RS" b="1" dirty="0" smtClean="0">
                <a:solidFill>
                  <a:schemeClr val="accent1">
                    <a:lumMod val="75000"/>
                  </a:schemeClr>
                </a:solidFill>
              </a:rPr>
              <a:t>Primer: </a:t>
            </a:r>
            <a:r>
              <a:rPr lang="sr-Latn-RS" dirty="0" smtClean="0"/>
              <a:t>Ostavilac, srpski i austrijski državljanin, iza sebe je ostavio ćerku (srpsku državljanku) i usvojenog sina (austrijskog državljanina). Usvojenje je prethodno pitanje i punovažno je zasnovano u skladu sa austrijskim pravom. </a:t>
            </a:r>
            <a:r>
              <a:rPr lang="sr-Latn-RS" dirty="0" smtClean="0"/>
              <a:t>Za nasleđivanje je merodavno srpsko pravo (u skladu sa čl. 30. ZRSZ)</a:t>
            </a:r>
            <a:endParaRPr lang="sr-Latn-RS" dirty="0" smtClean="0"/>
          </a:p>
          <a:p>
            <a:pPr marL="0" indent="0" algn="just"/>
            <a:r>
              <a:rPr lang="vi-VN" b="1" dirty="0" smtClean="0"/>
              <a:t>Član 34</a:t>
            </a:r>
            <a:r>
              <a:rPr lang="sr-Latn-RS" b="1" dirty="0" smtClean="0"/>
              <a:t>. st. 1. ZON:</a:t>
            </a:r>
            <a:endParaRPr lang="vi-VN" b="1" dirty="0" smtClean="0"/>
          </a:p>
          <a:p>
            <a:pPr marL="0" indent="0" algn="just">
              <a:buNone/>
            </a:pPr>
            <a:r>
              <a:rPr lang="sr-Latn-RS" dirty="0" smtClean="0"/>
              <a:t>“</a:t>
            </a:r>
            <a:r>
              <a:rPr lang="vi-VN" b="1" u="sng" dirty="0" smtClean="0">
                <a:solidFill>
                  <a:srgbClr val="FF0000"/>
                </a:solidFill>
              </a:rPr>
              <a:t>Usvojenik iz potpunog usvojenja</a:t>
            </a:r>
            <a:r>
              <a:rPr lang="vi-VN" dirty="0" smtClean="0"/>
              <a:t>, njegovi potomci i njegovi usvojenici iz potpunog usvojenja i njihovi potomci nasleđuju usvojioca i njegove srodnike isto kao što deca i njihovi potomci nasleđuju svoje roditelje i njihove srodnike</a:t>
            </a:r>
            <a:r>
              <a:rPr lang="sr-Latn-RS" dirty="0" smtClean="0"/>
              <a:t>”</a:t>
            </a:r>
            <a:r>
              <a:rPr lang="vi-VN" dirty="0" smtClean="0"/>
              <a:t>.</a:t>
            </a:r>
            <a:endParaRPr lang="sr-Latn-RS" dirty="0" smtClean="0"/>
          </a:p>
          <a:p>
            <a:pPr marL="0" indent="0" algn="just">
              <a:buNone/>
            </a:pPr>
            <a:r>
              <a:rPr lang="sr-Latn-RS" b="1" dirty="0" smtClean="0"/>
              <a:t>Čl. 9. st. 1. ZON</a:t>
            </a:r>
            <a:r>
              <a:rPr lang="sr-Latn-RS" dirty="0" smtClean="0"/>
              <a:t>:</a:t>
            </a:r>
          </a:p>
          <a:p>
            <a:pPr marL="0" indent="0" algn="just">
              <a:buNone/>
            </a:pPr>
            <a:r>
              <a:rPr lang="sr-Latn-RS" dirty="0" smtClean="0"/>
              <a:t>„</a:t>
            </a:r>
            <a:r>
              <a:rPr lang="sr-Latn-RS" dirty="0"/>
              <a:t>Prvi nasledni red čine </a:t>
            </a:r>
            <a:r>
              <a:rPr lang="sr-Latn-RS" b="1" u="sng" dirty="0">
                <a:solidFill>
                  <a:srgbClr val="FF0000"/>
                </a:solidFill>
              </a:rPr>
              <a:t>ostaviočevi potomci</a:t>
            </a:r>
            <a:r>
              <a:rPr lang="sr-Latn-RS" u="sng" dirty="0"/>
              <a:t> </a:t>
            </a:r>
            <a:r>
              <a:rPr lang="sr-Latn-RS" dirty="0"/>
              <a:t>i njegov bračni drug. </a:t>
            </a:r>
            <a:r>
              <a:rPr lang="sr-Latn-RS" dirty="0" smtClean="0"/>
              <a:t>“</a:t>
            </a:r>
            <a:endParaRPr lang="vi-VN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F23BBB-A380-4773-9542-7E32380CFDED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19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b="1" u="sng" dirty="0" smtClean="0"/>
              <a:t>Materija predviđena za VII nedelju vežbi iz nastavnog predmeta Međunarodno privatno pravo </a:t>
            </a:r>
            <a:r>
              <a:rPr lang="sr-Latn-RS" b="1" u="sng" dirty="0" smtClean="0"/>
              <a:t>- OAS </a:t>
            </a:r>
            <a:r>
              <a:rPr lang="sr-Latn-RS" b="1" u="sng" dirty="0" smtClean="0"/>
              <a:t>i UPB</a:t>
            </a:r>
            <a:endParaRPr lang="sr-Latn-CS" dirty="0" smtClean="0"/>
          </a:p>
          <a:p>
            <a:r>
              <a:rPr lang="sr-Latn-RS" dirty="0" smtClean="0"/>
              <a:t>Izvor literature: Slavko Đorđević, Zlatan Meškić, Međunarodno privatno pravo I – opšti deo, Kragujevac 2016.</a:t>
            </a:r>
            <a:endParaRPr lang="sr-Latn-CS" dirty="0" smtClean="0"/>
          </a:p>
          <a:p>
            <a:pPr>
              <a:buNone/>
            </a:pPr>
            <a:r>
              <a:rPr lang="sr-Latn-RS" dirty="0" smtClean="0"/>
              <a:t>1. </a:t>
            </a:r>
            <a:r>
              <a:rPr lang="sr-Latn-RS" b="1" dirty="0" smtClean="0"/>
              <a:t>Prilagođavanje (str. 154-167.)</a:t>
            </a:r>
            <a:endParaRPr lang="sr-Latn-CS" dirty="0" smtClean="0"/>
          </a:p>
          <a:p>
            <a:pPr>
              <a:buNone/>
            </a:pPr>
            <a:r>
              <a:rPr lang="sr-Latn-RS" b="1" dirty="0" smtClean="0"/>
              <a:t>2. </a:t>
            </a:r>
            <a:r>
              <a:rPr lang="en-US" b="1" dirty="0" err="1" smtClean="0"/>
              <a:t>Transpozicija</a:t>
            </a:r>
            <a:r>
              <a:rPr lang="en-US" b="1" dirty="0" smtClean="0"/>
              <a:t> (S. </a:t>
            </a:r>
            <a:r>
              <a:rPr lang="en-US" b="1" dirty="0" err="1" smtClean="0"/>
              <a:t>Đorđević</a:t>
            </a:r>
            <a:r>
              <a:rPr lang="en-US" b="1" dirty="0" smtClean="0"/>
              <a:t>, Z. </a:t>
            </a:r>
            <a:r>
              <a:rPr lang="en-US" b="1" dirty="0" err="1" smtClean="0"/>
              <a:t>Meškić</a:t>
            </a:r>
            <a:r>
              <a:rPr lang="en-US" b="1" dirty="0" smtClean="0"/>
              <a:t>, str. 168-175)</a:t>
            </a:r>
            <a:endParaRPr lang="sr-Latn-CS" dirty="0" smtClean="0"/>
          </a:p>
          <a:p>
            <a:pPr>
              <a:buNone/>
            </a:pPr>
            <a:r>
              <a:rPr lang="sr-Latn-RS" b="1" dirty="0" smtClean="0"/>
              <a:t>3. </a:t>
            </a:r>
            <a:r>
              <a:rPr lang="en-US" b="1" dirty="0" err="1" smtClean="0"/>
              <a:t>Supstitucija</a:t>
            </a:r>
            <a:r>
              <a:rPr lang="en-US" b="1" dirty="0" smtClean="0"/>
              <a:t> (S. </a:t>
            </a:r>
            <a:r>
              <a:rPr lang="en-US" b="1" dirty="0" err="1" smtClean="0"/>
              <a:t>Đorđević</a:t>
            </a:r>
            <a:r>
              <a:rPr lang="en-US" b="1" dirty="0" smtClean="0"/>
              <a:t>, Z. </a:t>
            </a:r>
            <a:r>
              <a:rPr lang="en-US" b="1" dirty="0" err="1" smtClean="0"/>
              <a:t>Meškić</a:t>
            </a:r>
            <a:r>
              <a:rPr lang="en-US" b="1" dirty="0" smtClean="0"/>
              <a:t>, str. 175-179)</a:t>
            </a:r>
            <a:endParaRPr lang="sr-Latn-CS" dirty="0" smtClean="0"/>
          </a:p>
          <a:p>
            <a:pPr>
              <a:buNone/>
            </a:pP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804B7D7-8E60-469F-94F8-731C8B9B75C1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2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Sprovođenje supstitucije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RS" dirty="0" smtClean="0"/>
              <a:t>Srpsko pravo načelno ima </a:t>
            </a:r>
            <a:r>
              <a:rPr lang="sr-Latn-RS" dirty="0"/>
              <a:t>u vidu usvojenika iz usvojenja koje je nastalo u skladu sa našim pravom. </a:t>
            </a:r>
            <a:r>
              <a:rPr lang="sr-Latn-RS" dirty="0" smtClean="0"/>
              <a:t>→ Da </a:t>
            </a:r>
            <a:r>
              <a:rPr lang="sr-Latn-RS" dirty="0"/>
              <a:t>li se austrijsko usvojenje može supstituisati u naše usvojenje</a:t>
            </a:r>
            <a:r>
              <a:rPr lang="sr-Latn-RS" dirty="0" smtClean="0"/>
              <a:t>???</a:t>
            </a:r>
            <a:endParaRPr lang="sr-Latn-RS" dirty="0" smtClean="0"/>
          </a:p>
          <a:p>
            <a:pPr algn="just"/>
            <a:r>
              <a:rPr lang="sr-Latn-RS" dirty="0" smtClean="0"/>
              <a:t>Da li austrijsko usvojenje daje takav kvalitet veza i odnosa kao i domaće usvojenje, da bi se usvojenik iz usvojenja (nastalog prema austrijskom pravu) mogao smatrati usvojenikom u smislu naših naslednopravnih normi (čl. 9. st. 1. ZON u vezi sa čl. 34. st. 1. ZON</a:t>
            </a:r>
            <a:r>
              <a:rPr lang="sr-Latn-RS" dirty="0" smtClean="0"/>
              <a:t>)?</a:t>
            </a:r>
          </a:p>
          <a:p>
            <a:pPr algn="just"/>
            <a:r>
              <a:rPr lang="sr-Latn-RS" dirty="0" smtClean="0"/>
              <a:t>Ako je test funkcionalne ekvivivalentnosti pozitivan, onda je supstitucija moguća i usvojeni sin će naslediti. </a:t>
            </a:r>
            <a:endParaRPr lang="sr-Latn-CS" dirty="0"/>
          </a:p>
          <a:p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7887997-DC0E-4D13-AB98-43125E7725B0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20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223807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dirty="0" smtClean="0"/>
              <a:t>Hvala na pažnji!</a:t>
            </a: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60DEAB-4539-420C-A1BB-6DF2BF63F1BF}" type="datetime1">
              <a:rPr lang="sr-Latn-CS" smtClean="0"/>
              <a:pPr>
                <a:defRPr/>
              </a:pPr>
              <a:t>8.4.2020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C27551-1DA2-421F-BB38-50A2C31245A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Prilagođavanje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RS" dirty="0" smtClean="0"/>
              <a:t>Ako se više različitih </a:t>
            </a:r>
            <a:r>
              <a:rPr lang="sr-Latn-RS" dirty="0" smtClean="0"/>
              <a:t>merodavnih pravnih poredaka</a:t>
            </a:r>
          </a:p>
          <a:p>
            <a:pPr marL="0" indent="0" algn="just">
              <a:buNone/>
            </a:pPr>
            <a:r>
              <a:rPr lang="sr-Latn-RS" dirty="0" smtClean="0"/>
              <a:t>			</a:t>
            </a:r>
            <a:r>
              <a:rPr lang="sr-Latn-RS" b="1" dirty="0" smtClean="0">
                <a:solidFill>
                  <a:srgbClr val="002060"/>
                </a:solidFill>
              </a:rPr>
              <a:t>↓↓↓↓↓↓</a:t>
            </a:r>
            <a:r>
              <a:rPr lang="sr-Latn-RS" dirty="0" smtClean="0"/>
              <a:t> </a:t>
            </a:r>
            <a:r>
              <a:rPr lang="sr-Latn-RS" b="1" i="1" dirty="0" smtClean="0">
                <a:solidFill>
                  <a:srgbClr val="002060"/>
                </a:solidFill>
              </a:rPr>
              <a:t>primenjuje </a:t>
            </a:r>
          </a:p>
          <a:p>
            <a:pPr marL="0" indent="0" algn="just">
              <a:buNone/>
            </a:pPr>
            <a:r>
              <a:rPr lang="sr-Latn-RS" dirty="0" smtClean="0"/>
              <a:t>na pravna pitanja koja proizilaze iz činjeničnog stanja sa elementom inostranosti </a:t>
            </a:r>
          </a:p>
          <a:p>
            <a:pPr marL="0" indent="0" algn="just">
              <a:buNone/>
            </a:pPr>
            <a:r>
              <a:rPr lang="sr-Latn-RS" dirty="0" smtClean="0"/>
              <a:t>			</a:t>
            </a:r>
            <a:r>
              <a:rPr lang="sr-Latn-RS" b="1" dirty="0" smtClean="0">
                <a:solidFill>
                  <a:srgbClr val="002060"/>
                </a:solidFill>
              </a:rPr>
              <a:t>↓↓↓↓↓</a:t>
            </a:r>
            <a:r>
              <a:rPr lang="sr-Latn-RS" dirty="0" smtClean="0"/>
              <a:t> </a:t>
            </a:r>
            <a:r>
              <a:rPr lang="sr-Latn-RS" b="1" i="1" dirty="0" smtClean="0">
                <a:solidFill>
                  <a:srgbClr val="002060"/>
                </a:solidFill>
              </a:rPr>
              <a:t>dolazi do</a:t>
            </a:r>
          </a:p>
          <a:p>
            <a:pPr marL="0" indent="0" algn="just">
              <a:buNone/>
            </a:pPr>
            <a:r>
              <a:rPr lang="sr-Latn-RS" dirty="0" smtClean="0"/>
              <a:t>kombinovane primene pravnih normi ovih pravnih poredaka</a:t>
            </a:r>
          </a:p>
          <a:p>
            <a:pPr marL="0" indent="0" algn="just">
              <a:buNone/>
            </a:pPr>
            <a:r>
              <a:rPr lang="sr-Latn-RS" dirty="0" smtClean="0"/>
              <a:t>			</a:t>
            </a:r>
            <a:r>
              <a:rPr lang="sr-Latn-RS" b="1" dirty="0" smtClean="0">
                <a:solidFill>
                  <a:srgbClr val="002060"/>
                </a:solidFill>
              </a:rPr>
              <a:t>↓↓↓↓↓↓</a:t>
            </a:r>
            <a:r>
              <a:rPr lang="sr-Latn-RS" dirty="0" smtClean="0"/>
              <a:t> </a:t>
            </a:r>
            <a:r>
              <a:rPr lang="sr-Latn-RS" b="1" i="1" u="sng" dirty="0" smtClean="0">
                <a:solidFill>
                  <a:srgbClr val="002060"/>
                </a:solidFill>
              </a:rPr>
              <a:t>može voditi!!!!!</a:t>
            </a:r>
          </a:p>
          <a:p>
            <a:pPr marL="0" indent="0" algn="just">
              <a:buNone/>
            </a:pPr>
            <a:r>
              <a:rPr lang="sr-Latn-CS" dirty="0" smtClean="0"/>
              <a:t>m</a:t>
            </a:r>
            <a:r>
              <a:rPr lang="sr-Latn-RS" dirty="0" smtClean="0"/>
              <a:t>aterijalnopravni rezultat koji odstupa od rezultata koji bi se dobili, kada bi se bilo koji od njih u celini primenio na celokupno činjenično stanje (nazivaju se </a:t>
            </a:r>
            <a:r>
              <a:rPr lang="sr-Latn-RS" b="1" dirty="0" smtClean="0">
                <a:solidFill>
                  <a:srgbClr val="FF0000"/>
                </a:solidFill>
              </a:rPr>
              <a:t>protivrečnostima p. normi</a:t>
            </a:r>
            <a:r>
              <a:rPr lang="sr-Latn-RS" dirty="0" smtClean="0"/>
              <a:t>)</a:t>
            </a:r>
          </a:p>
          <a:p>
            <a:pPr algn="just"/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EF53BF4-11D9-4605-A994-D22C0D6B6E21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3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r-Latn-RS" dirty="0" smtClean="0"/>
              <a:t>Da li ovakve situacije možemo „prilagoditi“????????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RS" dirty="0" smtClean="0"/>
              <a:t>Pojam?</a:t>
            </a:r>
          </a:p>
          <a:p>
            <a:pPr algn="just"/>
            <a:r>
              <a:rPr lang="sr-Latn-RS" dirty="0"/>
              <a:t>T</a:t>
            </a:r>
            <a:r>
              <a:rPr lang="sr-Latn-RS" dirty="0" smtClean="0"/>
              <a:t>ri osnovna pitanja:</a:t>
            </a:r>
          </a:p>
          <a:p>
            <a:pPr marL="457200" indent="-457200" algn="just">
              <a:buAutoNum type="arabicParenR"/>
            </a:pPr>
            <a:r>
              <a:rPr lang="sr-Latn-RS" dirty="0" smtClean="0"/>
              <a:t>Kakvi rezultati  primene različitih pravnih poredaka uzrokuju prilagođavanje?</a:t>
            </a:r>
          </a:p>
          <a:p>
            <a:pPr marL="457200" indent="-457200" algn="just">
              <a:buAutoNum type="arabicParenR"/>
            </a:pPr>
            <a:r>
              <a:rPr lang="sr-Latn-RS" dirty="0" smtClean="0"/>
              <a:t>Da li je prilagođavanje dopušteno i ako da, koji je njegov pravni osnov?</a:t>
            </a:r>
          </a:p>
          <a:p>
            <a:pPr marL="457200" indent="-457200" algn="just">
              <a:buAutoNum type="arabicParenR"/>
            </a:pPr>
            <a:r>
              <a:rPr lang="sr-Latn-RS" dirty="0" smtClean="0"/>
              <a:t>Kako se vrši prilagođavanje?</a:t>
            </a:r>
          </a:p>
          <a:p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2D2260-238C-4B4F-B68D-D780620B2A5B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4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1. Protivrečnosti pravnih normi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sr-Latn-RS" dirty="0" smtClean="0"/>
              <a:t>1) </a:t>
            </a:r>
            <a:r>
              <a:rPr lang="sr-Latn-RS" b="1" dirty="0" smtClean="0">
                <a:solidFill>
                  <a:srgbClr val="FF0000"/>
                </a:solidFill>
              </a:rPr>
              <a:t>Teleološke protivrečnosti </a:t>
            </a:r>
            <a:r>
              <a:rPr lang="sr-Latn-RS" dirty="0" smtClean="0"/>
              <a:t>(slučaj “udovice” – kombinovana primena naslednog i bračnoimovinskog statuta)</a:t>
            </a:r>
          </a:p>
          <a:p>
            <a:pPr algn="just">
              <a:buNone/>
            </a:pPr>
            <a:endParaRPr lang="sr-Latn-RS" dirty="0" smtClean="0"/>
          </a:p>
          <a:p>
            <a:pPr algn="just">
              <a:buNone/>
            </a:pPr>
            <a:r>
              <a:rPr lang="sr-Latn-RS" dirty="0" smtClean="0"/>
              <a:t>2) </a:t>
            </a:r>
            <a:r>
              <a:rPr lang="sr-Latn-RS" b="1" dirty="0" smtClean="0">
                <a:solidFill>
                  <a:srgbClr val="FF0000"/>
                </a:solidFill>
              </a:rPr>
              <a:t>Logičke protivrečnosti </a:t>
            </a:r>
            <a:r>
              <a:rPr lang="sr-Latn-RS" dirty="0" smtClean="0"/>
              <a:t>(slučaj “pretpostavke  postojanja očinstva”)</a:t>
            </a: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4FB230-40A6-4364-9FD2-791F5A1B7B9D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sr-Latn-RS" dirty="0" smtClean="0"/>
              <a:t>Slučaj “udovice” (kombinovana primena naslednog i bračno-imovinskog statuta)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r-Latn-RS" dirty="0" smtClean="0"/>
              <a:t>Ostavilac, mađarski državljanin ima suprugu, srpsku državljanku. Živi u Beču i ima jedno dete. Veliki deo imovine nalazi se u Srbiji. Srpski sudovi postavljaju pitanje: koliko udovica treba da dobije od njegove zaostavštine (naslednopravno pitanje), a koliko od bračne imovine (bračno-imovinsko pitanje)?</a:t>
            </a:r>
          </a:p>
          <a:p>
            <a:pPr marL="0" indent="0" algn="just">
              <a:buNone/>
            </a:pPr>
            <a:r>
              <a:rPr lang="sr-Latn-RS" dirty="0" smtClean="0"/>
              <a:t>Nasledni statut je mađarsko pravo, a bračno-imovinski je  austrijsko. </a:t>
            </a:r>
          </a:p>
          <a:p>
            <a:pPr marL="0" indent="0" algn="just">
              <a:buNone/>
            </a:pPr>
            <a:r>
              <a:rPr lang="sr-Latn-RS" dirty="0" smtClean="0"/>
              <a:t>Kombinovanom primenom ova dva prava udovica dobija samo pravo plodouživanja na zaostavštini svog preminulog supruga.</a:t>
            </a:r>
          </a:p>
          <a:p>
            <a:pPr marL="0" indent="0" algn="just">
              <a:buNone/>
            </a:pPr>
            <a:r>
              <a:rPr lang="sr-Latn-RS" dirty="0" smtClean="0"/>
              <a:t>Da je primenjeno samo mađarsko odnosno samo austrijsko pravo dobila bi ½ bračne imovine, odnosno </a:t>
            </a:r>
            <a:r>
              <a:rPr lang="sr-Latn-RS" sz="2000" dirty="0" smtClean="0"/>
              <a:t>1/3</a:t>
            </a:r>
            <a:r>
              <a:rPr lang="sr-Latn-RS" dirty="0" smtClean="0"/>
              <a:t> zaostavštine. </a:t>
            </a:r>
          </a:p>
          <a:p>
            <a:pPr marL="0" indent="0" algn="just">
              <a:buNone/>
            </a:pPr>
            <a:r>
              <a:rPr lang="sr-Latn-RS" dirty="0" smtClean="0"/>
              <a:t>Znači da je nastala </a:t>
            </a:r>
            <a:r>
              <a:rPr lang="sr-Latn-RS" b="1" dirty="0" smtClean="0">
                <a:solidFill>
                  <a:srgbClr val="FF0000"/>
                </a:solidFill>
              </a:rPr>
              <a:t>teleološka protivrečnost pravnih normi.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E5FD5FE-2C81-4AD2-8777-4B692A3EE1D4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6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 logičke protivrečnosti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7567642" cy="52578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sr-Latn-RS" b="1" dirty="0" smtClean="0">
                <a:solidFill>
                  <a:schemeClr val="accent1">
                    <a:lumMod val="75000"/>
                  </a:schemeClr>
                </a:solidFill>
              </a:rPr>
              <a:t>Primer</a:t>
            </a:r>
            <a:r>
              <a:rPr lang="sr-Latn-RS" dirty="0" smtClean="0">
                <a:solidFill>
                  <a:schemeClr val="accent1">
                    <a:lumMod val="75000"/>
                  </a:schemeClr>
                </a:solidFill>
              </a:rPr>
              <a:t>: Majka deteta je u vreme začeća bila u braku sa engleskim državljaninom, ali je u trenutku njegovog rođenja bila udata za srpskog državljanina.</a:t>
            </a:r>
          </a:p>
          <a:p>
            <a:pPr algn="just">
              <a:buNone/>
            </a:pPr>
            <a:r>
              <a:rPr lang="sr-Latn-RS" dirty="0" smtClean="0"/>
              <a:t>Prema čl. 41. ZMPP merodavno je srpsko pravo (za našeg državljanina), za pitanje utvrđivanja očinstva.</a:t>
            </a:r>
          </a:p>
          <a:p>
            <a:pPr algn="just">
              <a:buNone/>
            </a:pPr>
            <a:r>
              <a:rPr lang="sr-Latn-RS" i="1" dirty="0" smtClean="0"/>
              <a:t>Čl. 45. st. 3. Porodičnog Zakona RS:</a:t>
            </a:r>
          </a:p>
          <a:p>
            <a:pPr algn="just">
              <a:buNone/>
            </a:pPr>
            <a:r>
              <a:rPr lang="sr-Latn-RS" i="1" dirty="0" smtClean="0"/>
              <a:t>“</a:t>
            </a:r>
            <a:r>
              <a:rPr lang="vi-VN" i="1" dirty="0" smtClean="0"/>
              <a:t>Ocem deteta koje je rođeno u novom braku smatra se muž majke deteta iz tog braka.</a:t>
            </a:r>
            <a:r>
              <a:rPr lang="sr-Latn-RS" i="1" dirty="0" smtClean="0"/>
              <a:t>”</a:t>
            </a:r>
          </a:p>
          <a:p>
            <a:pPr algn="just">
              <a:buNone/>
            </a:pPr>
            <a:r>
              <a:rPr lang="sr-Latn-RS" dirty="0" smtClean="0"/>
              <a:t>Prema čl. 41. ZMPP merodavno je englesko pravo (za engleskog državljanina).</a:t>
            </a:r>
          </a:p>
          <a:p>
            <a:pPr algn="just">
              <a:buNone/>
            </a:pPr>
            <a:r>
              <a:rPr lang="sr-Latn-RS" i="1" dirty="0" smtClean="0"/>
              <a:t>Pravilo engleskog prava za utvrđivanje očinstva:</a:t>
            </a:r>
          </a:p>
          <a:p>
            <a:pPr algn="just">
              <a:buNone/>
            </a:pPr>
            <a:r>
              <a:rPr lang="sr-Latn-RS" i="1" dirty="0" smtClean="0"/>
              <a:t>“Ocem deteta smatra se muž majke deteta sa kojim je ona bila u braku u vreme njegovog začeća”.</a:t>
            </a:r>
          </a:p>
          <a:p>
            <a:pPr algn="just">
              <a:buNone/>
            </a:pPr>
            <a:r>
              <a:rPr lang="sr-Latn-RS" dirty="0" smtClean="0"/>
              <a:t>Nastala je </a:t>
            </a:r>
            <a:r>
              <a:rPr lang="sr-Latn-RS" b="1" dirty="0" smtClean="0">
                <a:solidFill>
                  <a:srgbClr val="FF0000"/>
                </a:solidFill>
              </a:rPr>
              <a:t>logička protivrečnost </a:t>
            </a:r>
            <a:r>
              <a:rPr lang="sr-Latn-RS" dirty="0" smtClean="0"/>
              <a:t>(kombinovana primena dva različita pravna poretka vodi do rezultata koji </a:t>
            </a:r>
            <a:r>
              <a:rPr lang="sr-Latn-RS" dirty="0" smtClean="0"/>
              <a:t>je logički nemoguć.)</a:t>
            </a: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C33823-4A46-4A2F-8E34-B07A8B78FE67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7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2. Dopuštenost prilagođavanja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RS" dirty="0" smtClean="0"/>
              <a:t>Kolizionopravna pravičnost i materijalnopravna pravičnost ne mogu se u celini odvojiti</a:t>
            </a:r>
          </a:p>
          <a:p>
            <a:pPr algn="just"/>
            <a:r>
              <a:rPr lang="sr-Latn-RS" dirty="0" smtClean="0"/>
              <a:t>Protivrečnosti pravnih normi su protivne ustavnopravnim principima jednakosti i vladavine </a:t>
            </a:r>
            <a:r>
              <a:rPr lang="sr-Latn-RS" dirty="0" smtClean="0"/>
              <a:t>prava</a:t>
            </a:r>
          </a:p>
          <a:p>
            <a:pPr algn="just"/>
            <a:r>
              <a:rPr lang="sr-Latn-RS" dirty="0" smtClean="0"/>
              <a:t>Prilagođavanje je dopušteno u domaćem Međunarodnom privatnom pravu</a:t>
            </a:r>
            <a:endParaRPr lang="sr-Latn-R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0E413F-6D68-42B3-A5F7-538F44A96EC6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Princip jednakosti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vi-VN" b="1" dirty="0" smtClean="0"/>
              <a:t>Član 21</a:t>
            </a:r>
            <a:r>
              <a:rPr lang="sr-Latn-RS" b="1" dirty="0" smtClean="0"/>
              <a:t> Ustava RS</a:t>
            </a:r>
            <a:endParaRPr lang="vi-VN" b="1" dirty="0" smtClean="0"/>
          </a:p>
          <a:p>
            <a:pPr algn="just">
              <a:buNone/>
            </a:pPr>
            <a:r>
              <a:rPr lang="sr-Latn-RS" dirty="0" smtClean="0"/>
              <a:t>“</a:t>
            </a:r>
            <a:r>
              <a:rPr lang="vi-VN" dirty="0" smtClean="0"/>
              <a:t>Pred Ustavom i zakonom svi su jednaki.</a:t>
            </a:r>
          </a:p>
          <a:p>
            <a:pPr marL="542925" lvl="1" indent="-177800" algn="just"/>
            <a:r>
              <a:rPr lang="vi-VN" dirty="0" smtClean="0"/>
              <a:t>Svako ima pravo na jednaku zakonsku zaštitu, bez diskriminacije.</a:t>
            </a:r>
          </a:p>
          <a:p>
            <a:pPr marL="542925" lvl="1" indent="-177800" algn="just"/>
            <a:r>
              <a:rPr lang="vi-VN" dirty="0" smtClean="0"/>
              <a:t>Zabranjena je svaka diskriminacija, neposredna ili posredna, po bilo kom osnovu, a naročito po osnovu rase, pola, nacionalne pripadnosti, društvenog porekla, rođenja, veroispovesti, političkog ili drugog uverenja, imovnog stanja, kulture, jezika, starosti i psihičkog ili fizičkog invaliditeta.</a:t>
            </a:r>
          </a:p>
          <a:p>
            <a:pPr marL="542925" lvl="1" indent="-177800" algn="just"/>
            <a:r>
              <a:rPr lang="vi-VN" dirty="0" smtClean="0"/>
              <a:t>Ne smatraju se diskriminacijom posebne mere koje Republika Srbija može uvesti radi postizanja pune ravnopravnosti lica ili grupe lica koja su suštinski u nejednakom položaju sa ostalim građanima</a:t>
            </a:r>
            <a:r>
              <a:rPr lang="sr-Latn-RS" dirty="0" smtClean="0"/>
              <a:t>”</a:t>
            </a:r>
            <a:r>
              <a:rPr lang="vi-VN" dirty="0" smtClean="0"/>
              <a:t>.</a:t>
            </a:r>
            <a:endParaRPr lang="sr-Latn-RS" dirty="0" smtClean="0"/>
          </a:p>
          <a:p>
            <a:pPr algn="just">
              <a:buNone/>
            </a:pPr>
            <a:endParaRPr lang="vi-VN" dirty="0" smtClean="0"/>
          </a:p>
          <a:p>
            <a:pPr algn="just"/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F220CDC-9B19-49FF-8531-7F1C2B808855}" type="datetime1">
              <a:rPr lang="sr-Latn-CS" smtClean="0"/>
              <a:pPr/>
              <a:t>8.4.2020</a:t>
            </a:fld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EBB1670-43F9-4DCE-BBA0-CDC1478B0992}" type="slidenum">
              <a:rPr lang="sr-Latn-CS" smtClean="0"/>
              <a:pPr/>
              <a:t>9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r-Latn-CS" smtClean="0"/>
              <a:t>Mina Pavlović, Pravni fakultet Kragujevac</a:t>
            </a:r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581</TotalTime>
  <Words>1596</Words>
  <Application>Microsoft Office PowerPoint</Application>
  <PresentationFormat>On-screen Show (4:3)</PresentationFormat>
  <Paragraphs>202</Paragraphs>
  <Slides>21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Oriel</vt:lpstr>
      <vt:lpstr>Međunarodno privatno pravo </vt:lpstr>
      <vt:lpstr>Slide 2</vt:lpstr>
      <vt:lpstr>Prilagođavanje</vt:lpstr>
      <vt:lpstr>Da li ovakve situacije možemo „prilagoditi“???????? </vt:lpstr>
      <vt:lpstr>1. Protivrečnosti pravnih normi</vt:lpstr>
      <vt:lpstr>Slučaj “udovice” (kombinovana primena naslednog i bračno-imovinskog statuta)</vt:lpstr>
      <vt:lpstr>Primer logičke protivrečnosti</vt:lpstr>
      <vt:lpstr>2. Dopuštenost prilagođavanja</vt:lpstr>
      <vt:lpstr>Princip jednakosti</vt:lpstr>
      <vt:lpstr>Princip vladavine prava</vt:lpstr>
      <vt:lpstr>3. Načini prilagođavanje</vt:lpstr>
      <vt:lpstr>Rešenje dva slučaja</vt:lpstr>
      <vt:lpstr>Transpozicija</vt:lpstr>
      <vt:lpstr>Ponašanje u skladu sa pogrešnim pravom </vt:lpstr>
      <vt:lpstr>Sprovođenje transpozicije iz Primera</vt:lpstr>
      <vt:lpstr>Izvršilac testamenta (172-175 ZON)</vt:lpstr>
      <vt:lpstr>Nakon sprovedene transpozicije</vt:lpstr>
      <vt:lpstr>Supstitucija</vt:lpstr>
      <vt:lpstr>Supstitucija kod rešavanja prethodnog pitanja</vt:lpstr>
      <vt:lpstr>Sprovođenje supstitucije</vt:lpstr>
      <vt:lpstr>Hvala na pažnji!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Prilagođavanje, transpozicija i supstitucija</dc:title>
  <dc:creator>Stancic</dc:creator>
  <cp:lastModifiedBy>Stancic</cp:lastModifiedBy>
  <cp:revision>94</cp:revision>
  <cp:lastPrinted>2019-04-08T08:00:48Z</cp:lastPrinted>
  <dcterms:created xsi:type="dcterms:W3CDTF">2019-02-06T00:02:50Z</dcterms:created>
  <dcterms:modified xsi:type="dcterms:W3CDTF">2020-04-08T12:10:24Z</dcterms:modified>
</cp:coreProperties>
</file>