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29" autoAdjust="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23.03.2020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23.03.2020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23.03.2020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23.03.2020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23.03.2020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23.03.2020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23.03.2020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23.03.2020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23.03.2020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23.03.2020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23.03.2020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FF001-F596-4661-81C0-93109E991F00}" type="datetimeFigureOut">
              <a:rPr lang="en-US" smtClean="0"/>
              <a:pPr/>
              <a:t>23.03.2020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sr-Cyrl-RS" sz="5400" dirty="0" smtClean="0"/>
              <a:t>Право локалне самоуправе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RS" dirty="0" smtClean="0"/>
              <a:t>                      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/>
              <a:t>                           - вежбе (</a:t>
            </a:r>
            <a:r>
              <a:rPr lang="en-US" dirty="0" smtClean="0"/>
              <a:t>V </a:t>
            </a:r>
            <a:r>
              <a:rPr lang="sr-Cyrl-RS" dirty="0" smtClean="0"/>
              <a:t>недеља) -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 algn="r">
              <a:buNone/>
            </a:pPr>
            <a:r>
              <a:rPr lang="sr-Cyrl-RS" dirty="0" smtClean="0"/>
              <a:t>Кијевчанин Ружица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/>
              <a:t>6</a:t>
            </a:r>
            <a:r>
              <a:rPr lang="ru-RU" sz="2400" dirty="0" smtClean="0"/>
              <a:t>. орган државне управе решава по жалби против првостепених управних аката, врши надзор над извршењем управних аката и врши друга права другостепеног органа у управном поступку; </a:t>
            </a:r>
            <a:endParaRPr lang="ru-RU" sz="2400" dirty="0" smtClean="0"/>
          </a:p>
          <a:p>
            <a:pPr algn="just">
              <a:buNone/>
            </a:pPr>
            <a:r>
              <a:rPr lang="ru-RU" sz="2400" dirty="0" smtClean="0"/>
              <a:t>7</a:t>
            </a:r>
            <a:r>
              <a:rPr lang="ru-RU" sz="2400" dirty="0" smtClean="0"/>
              <a:t>. орган државне управе покреће поступак за утврђивање одговорности локалних функционера и другог одговорног лица, издаје наредбе за отклањање утврђених неправилности, итд </a:t>
            </a:r>
            <a:r>
              <a:rPr lang="ru-RU" sz="2400" dirty="0" smtClean="0"/>
              <a:t>.</a:t>
            </a:r>
            <a:endParaRPr lang="ru-RU" sz="2400" dirty="0" smtClean="0"/>
          </a:p>
          <a:p>
            <a:pPr algn="just"/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pPr algn="just"/>
            <a:r>
              <a:rPr lang="en-US" dirty="0" smtClean="0"/>
              <a:t/>
            </a:r>
            <a:br>
              <a:rPr lang="en-US" dirty="0" smtClean="0"/>
            </a:br>
            <a:r>
              <a:rPr lang="sr-Cyrl-RS" sz="2900" dirty="0" smtClean="0"/>
              <a:t>2. </a:t>
            </a:r>
            <a:r>
              <a:rPr lang="ru-RU" sz="2900" b="1" i="1" dirty="0" smtClean="0"/>
              <a:t>посебна </a:t>
            </a:r>
            <a:r>
              <a:rPr lang="ru-RU" sz="2900" b="1" i="1" dirty="0" smtClean="0"/>
              <a:t>надзорна овлашћења у случају поверавања инспекцијских послова</a:t>
            </a:r>
            <a:endParaRPr lang="en-US" sz="29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/>
          </a:bodyPr>
          <a:lstStyle/>
          <a:p>
            <a:pPr algn="just"/>
            <a:r>
              <a:rPr lang="ru-RU" sz="2600" dirty="0" smtClean="0"/>
              <a:t>Органима </a:t>
            </a:r>
            <a:r>
              <a:rPr lang="ru-RU" sz="2600" dirty="0" smtClean="0"/>
              <a:t>локалне самоуправе могу се поверити и поједини послови инспекцијског надзора, које иначе редовно врше министарства преко инспектора. </a:t>
            </a:r>
            <a:endParaRPr lang="ru-RU" sz="2600" dirty="0" smtClean="0"/>
          </a:p>
          <a:p>
            <a:pPr algn="just"/>
            <a:r>
              <a:rPr lang="ru-RU" sz="2600" dirty="0" smtClean="0"/>
              <a:t>Објасните посебна надзорна </a:t>
            </a:r>
            <a:r>
              <a:rPr lang="ru-RU" sz="2600" dirty="0" smtClean="0"/>
              <a:t>овлашћења у случају поверавања инспекцијских </a:t>
            </a:r>
            <a:r>
              <a:rPr lang="ru-RU" sz="2600" dirty="0" smtClean="0"/>
              <a:t>послова и анализирајте познате примере из праксе.</a:t>
            </a:r>
            <a:endParaRPr lang="ru-RU" sz="2600" dirty="0" smtClean="0"/>
          </a:p>
          <a:p>
            <a:pPr algn="just"/>
            <a:endParaRPr lang="en-US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sr-Cyrl-RS" dirty="0" smtClean="0"/>
              <a:t>Локација послова локалне самоуправе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4525963"/>
          </a:xfrm>
        </p:spPr>
        <p:txBody>
          <a:bodyPr>
            <a:normAutofit fontScale="85000"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ru-RU" dirty="0" smtClean="0"/>
              <a:t>п</a:t>
            </a:r>
            <a:r>
              <a:rPr lang="ru-RU" dirty="0" smtClean="0"/>
              <a:t>итање </a:t>
            </a:r>
            <a:r>
              <a:rPr lang="ru-RU" dirty="0" smtClean="0"/>
              <a:t>"локације послова" </a:t>
            </a:r>
            <a:r>
              <a:rPr lang="ru-RU" dirty="0" smtClean="0"/>
              <a:t>важно је </a:t>
            </a:r>
            <a:r>
              <a:rPr lang="ru-RU" dirty="0" smtClean="0"/>
              <a:t>питање односа централне и локалне </a:t>
            </a:r>
            <a:r>
              <a:rPr lang="ru-RU" dirty="0" smtClean="0"/>
              <a:t>управе</a:t>
            </a:r>
            <a:endParaRPr lang="ru-RU" dirty="0" smtClean="0"/>
          </a:p>
          <a:p>
            <a:r>
              <a:rPr lang="ru-RU" dirty="0" smtClean="0"/>
              <a:t>принцип законске </a:t>
            </a:r>
            <a:r>
              <a:rPr lang="ru-RU" dirty="0" smtClean="0"/>
              <a:t>енумерације локалних </a:t>
            </a:r>
            <a:r>
              <a:rPr lang="ru-RU" dirty="0" smtClean="0"/>
              <a:t>послова</a:t>
            </a:r>
            <a:endParaRPr lang="ru-RU" dirty="0" smtClean="0"/>
          </a:p>
          <a:p>
            <a:r>
              <a:rPr lang="ru-RU" dirty="0" smtClean="0"/>
              <a:t>две групе разлога: </a:t>
            </a:r>
            <a:r>
              <a:rPr lang="ru-RU" dirty="0" smtClean="0"/>
              <a:t>технички </a:t>
            </a:r>
            <a:r>
              <a:rPr lang="ru-RU" dirty="0" smtClean="0"/>
              <a:t>и </a:t>
            </a:r>
            <a:r>
              <a:rPr lang="ru-RU" dirty="0" smtClean="0"/>
              <a:t>интересни </a:t>
            </a:r>
            <a:r>
              <a:rPr lang="ru-RU" dirty="0" smtClean="0"/>
              <a:t>разлози</a:t>
            </a:r>
          </a:p>
          <a:p>
            <a:r>
              <a:rPr lang="ru-RU" dirty="0" smtClean="0"/>
              <a:t>послови локалне самоуправе:</a:t>
            </a:r>
          </a:p>
          <a:p>
            <a:pPr>
              <a:buFontTx/>
              <a:buChar char="-"/>
            </a:pPr>
            <a:r>
              <a:rPr lang="ru-RU" dirty="0" smtClean="0"/>
              <a:t>управни послови (сектор власти и сектор служби);</a:t>
            </a:r>
          </a:p>
          <a:p>
            <a:pPr>
              <a:buFontTx/>
              <a:buChar char="-"/>
            </a:pPr>
            <a:r>
              <a:rPr lang="ru-RU" dirty="0" smtClean="0"/>
              <a:t> самостални, поверени и послови који се обављају на основу сагласности надлежних органа држ. управе.</a:t>
            </a:r>
          </a:p>
          <a:p>
            <a:pPr>
              <a:buNone/>
            </a:pPr>
            <a:endParaRPr lang="ru-RU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sr-Cyrl-RS" dirty="0" smtClean="0"/>
              <a:t>Послови </a:t>
            </a:r>
            <a:r>
              <a:rPr lang="sr-Cyrl-RS" dirty="0" smtClean="0"/>
              <a:t>самосталног делокруга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2484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en-US" dirty="0" smtClean="0"/>
          </a:p>
          <a:p>
            <a:pPr algn="just"/>
            <a:r>
              <a:rPr lang="ru-RU" dirty="0" smtClean="0"/>
              <a:t>То су послови од непосредног интереса за чланове локалне заједнице, којима се обезбеђује задовољавање потреба грађана у областима од непосредног интереса за локално становништво: </a:t>
            </a:r>
          </a:p>
          <a:p>
            <a:pPr algn="just">
              <a:buNone/>
            </a:pPr>
            <a:r>
              <a:rPr lang="sr-Cyrl-RS" dirty="0" smtClean="0"/>
              <a:t>     1. регулација</a:t>
            </a:r>
            <a:r>
              <a:rPr lang="sr-Cyrl-RS" dirty="0" smtClean="0"/>
              <a:t>, </a:t>
            </a:r>
          </a:p>
          <a:p>
            <a:pPr algn="just">
              <a:buNone/>
            </a:pPr>
            <a:r>
              <a:rPr lang="ru-RU" dirty="0" smtClean="0"/>
              <a:t>     2. обезбеђење </a:t>
            </a:r>
            <a:r>
              <a:rPr lang="ru-RU" dirty="0" smtClean="0"/>
              <a:t>обављања и развој комуналних </a:t>
            </a:r>
            <a:r>
              <a:rPr lang="ru-RU" dirty="0" smtClean="0"/>
              <a:t>делатности</a:t>
            </a:r>
            <a:r>
              <a:rPr lang="ru-RU" dirty="0" smtClean="0"/>
              <a:t>,</a:t>
            </a:r>
          </a:p>
          <a:p>
            <a:pPr algn="just">
              <a:buNone/>
            </a:pPr>
            <a:r>
              <a:rPr lang="ru-RU" dirty="0" smtClean="0"/>
              <a:t>     3. изградња</a:t>
            </a:r>
            <a:r>
              <a:rPr lang="ru-RU" dirty="0" smtClean="0"/>
              <a:t>, одржавање и коришћење локалних путева и улица и других јавних објеката, </a:t>
            </a:r>
          </a:p>
          <a:p>
            <a:pPr algn="just">
              <a:buNone/>
            </a:pPr>
            <a:r>
              <a:rPr lang="ru-RU" dirty="0" smtClean="0"/>
              <a:t>     4. уређивање </a:t>
            </a:r>
            <a:r>
              <a:rPr lang="ru-RU" dirty="0" smtClean="0"/>
              <a:t>и обезбеђење коришћења градског грађевинског земљишта и пословног простора, </a:t>
            </a:r>
          </a:p>
          <a:p>
            <a:pPr algn="just">
              <a:buNone/>
            </a:pPr>
            <a:r>
              <a:rPr lang="ru-RU" dirty="0" smtClean="0"/>
              <a:t>     5. старање </a:t>
            </a:r>
            <a:r>
              <a:rPr lang="ru-RU" dirty="0" smtClean="0"/>
              <a:t>о задовољавању потреба грађана у области културе, здравства, образовања, јавног </a:t>
            </a:r>
            <a:r>
              <a:rPr lang="ru-RU" dirty="0" smtClean="0"/>
              <a:t>обавештавања</a:t>
            </a:r>
            <a:r>
              <a:rPr lang="ru-RU" dirty="0" smtClean="0"/>
              <a:t>,</a:t>
            </a:r>
          </a:p>
          <a:p>
            <a:pPr algn="just">
              <a:buNone/>
            </a:pPr>
            <a:r>
              <a:rPr lang="ru-RU" dirty="0" smtClean="0"/>
              <a:t>     6. извршавању </a:t>
            </a:r>
            <a:r>
              <a:rPr lang="ru-RU" dirty="0" smtClean="0"/>
              <a:t>општих аката локалне самоуправе и др. </a:t>
            </a:r>
            <a:endParaRPr lang="en-US" dirty="0" smtClean="0"/>
          </a:p>
          <a:p>
            <a:pPr algn="just"/>
            <a:r>
              <a:rPr lang="ru-RU" dirty="0" smtClean="0"/>
              <a:t>Mинистарстава не могу да преузму послове из изворне надлежности органа локалне </a:t>
            </a:r>
            <a:r>
              <a:rPr lang="ru-RU" dirty="0" smtClean="0"/>
              <a:t>самоуправе.</a:t>
            </a:r>
            <a:endParaRPr lang="en-US" dirty="0" smtClean="0"/>
          </a:p>
          <a:p>
            <a:r>
              <a:rPr lang="ru-RU" dirty="0" smtClean="0"/>
              <a:t>надзорна овлашћења центра и одговорност локалне (само)управе и њених локалних служби </a:t>
            </a:r>
            <a:endParaRPr lang="ru-RU" dirty="0" smtClean="0"/>
          </a:p>
          <a:p>
            <a:r>
              <a:rPr lang="ru-RU" dirty="0" smtClean="0"/>
              <a:t>одговорност</a:t>
            </a:r>
            <a:r>
              <a:rPr lang="sr-Cyrl-RS" dirty="0" smtClean="0"/>
              <a:t> за </a:t>
            </a:r>
            <a:r>
              <a:rPr lang="sr-Cyrl-RS" dirty="0" smtClean="0"/>
              <a:t>обављање ових </a:t>
            </a:r>
            <a:r>
              <a:rPr lang="sr-Cyrl-RS" dirty="0" smtClean="0"/>
              <a:t>послова</a:t>
            </a:r>
            <a:r>
              <a:rPr lang="ru-RU" dirty="0" smtClean="0"/>
              <a:t>:  према центру </a:t>
            </a:r>
            <a:r>
              <a:rPr lang="ru-RU" dirty="0" smtClean="0"/>
              <a:t>управноправног и политичког система </a:t>
            </a:r>
            <a:r>
              <a:rPr lang="ru-RU" dirty="0" smtClean="0"/>
              <a:t>и</a:t>
            </a:r>
            <a:r>
              <a:rPr lang="ru-RU" dirty="0" smtClean="0"/>
              <a:t> </a:t>
            </a:r>
            <a:r>
              <a:rPr lang="ru-RU" dirty="0" smtClean="0"/>
              <a:t>према грађанима у локалним заједницама</a:t>
            </a:r>
            <a:endParaRPr lang="sr-Cyrl-RS" dirty="0" smtClean="0"/>
          </a:p>
          <a:p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ru-RU" sz="3800" dirty="0" smtClean="0"/>
              <a:t>Принципи односа централне и локалне власти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sr-Cyrl-RS" sz="2400" b="1" dirty="0" smtClean="0"/>
              <a:t>принцип </a:t>
            </a:r>
            <a:r>
              <a:rPr lang="sr-Cyrl-RS" sz="2400" b="1" dirty="0" smtClean="0"/>
              <a:t>законитости </a:t>
            </a:r>
            <a:endParaRPr lang="en-US" sz="2400" dirty="0" smtClean="0"/>
          </a:p>
          <a:p>
            <a:r>
              <a:rPr lang="ru-RU" sz="2400" b="1" dirty="0" smtClean="0"/>
              <a:t>принцип степенованости или редовног пута </a:t>
            </a:r>
            <a:endParaRPr lang="en-US" sz="2400" dirty="0" smtClean="0"/>
          </a:p>
          <a:p>
            <a:r>
              <a:rPr lang="sr-Cyrl-RS" sz="2400" b="1" dirty="0" smtClean="0"/>
              <a:t>принцип сразмерности </a:t>
            </a:r>
            <a:endParaRPr lang="en-US" sz="2400" dirty="0" smtClean="0"/>
          </a:p>
          <a:p>
            <a:r>
              <a:rPr lang="ru-RU" sz="2400" b="1" dirty="0" smtClean="0"/>
              <a:t>принцип јавности </a:t>
            </a:r>
            <a:r>
              <a:rPr lang="ru-RU" sz="2400" b="1" dirty="0" smtClean="0"/>
              <a:t>рада</a:t>
            </a:r>
            <a:endParaRPr lang="ru-RU" sz="2400" b="1" dirty="0" smtClean="0"/>
          </a:p>
          <a:p>
            <a:r>
              <a:rPr lang="ru-RU" sz="2400" b="1" dirty="0" smtClean="0"/>
              <a:t>принцип самосталности</a:t>
            </a:r>
            <a:endParaRPr lang="ru-RU" sz="2400" b="1" dirty="0" smtClean="0"/>
          </a:p>
          <a:p>
            <a:r>
              <a:rPr lang="ru-RU" sz="2400" b="1" dirty="0" smtClean="0"/>
              <a:t>принцип погрешивости</a:t>
            </a:r>
            <a:endParaRPr lang="en-US" sz="2400" dirty="0" smtClean="0"/>
          </a:p>
          <a:p>
            <a:r>
              <a:rPr lang="sr-Cyrl-RS" sz="2400" b="1" dirty="0" smtClean="0"/>
              <a:t>принцип одговорности </a:t>
            </a:r>
            <a:endParaRPr lang="en-US" sz="2400" dirty="0" smtClean="0"/>
          </a:p>
          <a:p>
            <a:r>
              <a:rPr lang="sr-Cyrl-RS" sz="2400" b="1" dirty="0" smtClean="0"/>
              <a:t>принцип ефикасности и делотворности </a:t>
            </a:r>
            <a:endParaRPr lang="sr-Cyrl-RS" sz="2400" b="1" dirty="0" smtClean="0"/>
          </a:p>
          <a:p>
            <a:pPr>
              <a:buNone/>
            </a:pPr>
            <a:endParaRPr lang="sr-Cyrl-RS" sz="2400" b="1" dirty="0" smtClean="0"/>
          </a:p>
          <a:p>
            <a:pPr algn="just">
              <a:buNone/>
            </a:pPr>
            <a:r>
              <a:rPr lang="sr-Cyrl-RS" sz="2400" b="1" dirty="0" smtClean="0"/>
              <a:t>Дефинишите наведене принципе и анализирајте их користећи практичне примере.</a:t>
            </a:r>
            <a:endParaRPr lang="sr-Cyrl-RS" sz="2400" b="1" dirty="0" smtClean="0"/>
          </a:p>
          <a:p>
            <a:endParaRPr lang="sr-Cyrl-RS" sz="2400" b="1" dirty="0" smtClean="0"/>
          </a:p>
          <a:p>
            <a:endParaRPr lang="ru-RU" sz="2400" b="1" dirty="0" smtClean="0"/>
          </a:p>
          <a:p>
            <a:endParaRPr lang="sr-Cyrl-RS" sz="2400" b="1" dirty="0" smtClean="0"/>
          </a:p>
          <a:p>
            <a:endParaRPr lang="ru-RU" sz="2400" b="1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2035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sr-Cyrl-RS" dirty="0" smtClean="0"/>
              <a:t>Контрола локалне самоуправе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Контролу </a:t>
            </a:r>
            <a:r>
              <a:rPr lang="ru-RU" sz="2800" b="1" dirty="0" smtClean="0"/>
              <a:t>законитости над пословима локалне власти могу да врше: </a:t>
            </a:r>
            <a:endParaRPr lang="ru-RU" sz="2800" b="1" dirty="0" smtClean="0"/>
          </a:p>
          <a:p>
            <a:pPr>
              <a:buNone/>
            </a:pPr>
            <a:r>
              <a:rPr lang="ru-RU" sz="2800" b="1" dirty="0" smtClean="0"/>
              <a:t> </a:t>
            </a:r>
            <a:r>
              <a:rPr lang="ru-RU" sz="2800" b="1" dirty="0" smtClean="0"/>
              <a:t>    </a:t>
            </a:r>
            <a:r>
              <a:rPr lang="ru-RU" sz="2800" dirty="0" smtClean="0"/>
              <a:t>1. органи управе, </a:t>
            </a:r>
            <a:endParaRPr lang="ru-RU" sz="2800" dirty="0" smtClean="0"/>
          </a:p>
          <a:p>
            <a:pPr>
              <a:buNone/>
            </a:pPr>
            <a:r>
              <a:rPr lang="sr-Cyrl-RS" sz="2800" dirty="0" smtClean="0"/>
              <a:t>     2. влада</a:t>
            </a:r>
            <a:r>
              <a:rPr lang="sr-Cyrl-RS" sz="2800" dirty="0" smtClean="0"/>
              <a:t>, </a:t>
            </a:r>
          </a:p>
          <a:p>
            <a:pPr>
              <a:buNone/>
            </a:pPr>
            <a:r>
              <a:rPr lang="sr-Cyrl-RS" sz="2800" dirty="0" smtClean="0"/>
              <a:t>     3. парламент </a:t>
            </a:r>
            <a:r>
              <a:rPr lang="sr-Cyrl-RS" sz="2800" dirty="0" smtClean="0"/>
              <a:t>и </a:t>
            </a:r>
          </a:p>
          <a:p>
            <a:pPr>
              <a:buNone/>
            </a:pPr>
            <a:r>
              <a:rPr lang="sr-Cyrl-RS" sz="2800" dirty="0" smtClean="0"/>
              <a:t>     4. судови</a:t>
            </a:r>
            <a:r>
              <a:rPr lang="sr-Cyrl-RS" sz="2800" dirty="0" smtClean="0"/>
              <a:t>. </a:t>
            </a:r>
            <a:endParaRPr lang="sr-Cyrl-RS" sz="2800" dirty="0" smtClean="0"/>
          </a:p>
          <a:p>
            <a:r>
              <a:rPr lang="sr-Cyrl-RS" sz="2800" dirty="0" smtClean="0"/>
              <a:t>изворни </a:t>
            </a:r>
            <a:r>
              <a:rPr lang="sr-Cyrl-RS" sz="2800" dirty="0" smtClean="0"/>
              <a:t>и пренети послови </a:t>
            </a:r>
            <a:endParaRPr lang="en-US" sz="2800" dirty="0" smtClean="0"/>
          </a:p>
          <a:p>
            <a:r>
              <a:rPr lang="sr-Cyrl-RS" sz="2800" dirty="0" smtClean="0"/>
              <a:t>"административно туторство" државе</a:t>
            </a:r>
            <a:r>
              <a:rPr lang="sr-Cyrl-RS" sz="2800" dirty="0" smtClean="0"/>
              <a:t>.</a:t>
            </a:r>
            <a:endParaRPr lang="sr-Cyrl-RS" sz="2800" dirty="0" smtClean="0"/>
          </a:p>
          <a:p>
            <a:endParaRPr lang="sr-Cyrl-RS" sz="2800" dirty="0" smtClean="0"/>
          </a:p>
          <a:p>
            <a:endParaRPr lang="sr-Cyrl-R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sr-Cyrl-RS" dirty="0" smtClean="0"/>
              <a:t>Облици контроле и надзора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400" i="1" u="sng" dirty="0" smtClean="0"/>
              <a:t>П</a:t>
            </a:r>
            <a:r>
              <a:rPr lang="ru-RU" sz="2400" i="1" u="sng" dirty="0" smtClean="0"/>
              <a:t>ослови </a:t>
            </a:r>
            <a:r>
              <a:rPr lang="ru-RU" sz="2400" i="1" u="sng" dirty="0" smtClean="0"/>
              <a:t>из изворне надлежности </a:t>
            </a:r>
            <a:endParaRPr lang="ru-RU" sz="2400" i="1" u="sng" dirty="0" smtClean="0"/>
          </a:p>
          <a:p>
            <a:pPr algn="just">
              <a:buFont typeface="Wingdings" pitchFamily="2" charset="2"/>
              <a:buChar char="Ø"/>
            </a:pPr>
            <a:r>
              <a:rPr lang="ru-RU" sz="2400" u="sng" dirty="0" smtClean="0"/>
              <a:t>републички </a:t>
            </a:r>
            <a:r>
              <a:rPr lang="ru-RU" sz="2400" u="sng" dirty="0" smtClean="0"/>
              <a:t>органи врше контролу над радом органа локалне самоуправе: </a:t>
            </a:r>
          </a:p>
          <a:p>
            <a:pPr algn="just">
              <a:buNone/>
            </a:pPr>
            <a:r>
              <a:rPr lang="ru-RU" sz="2400" dirty="0" smtClean="0"/>
              <a:t> </a:t>
            </a:r>
            <a:r>
              <a:rPr lang="ru-RU" sz="2400" dirty="0" smtClean="0"/>
              <a:t> - </a:t>
            </a:r>
            <a:r>
              <a:rPr lang="ru-RU" sz="2400" dirty="0" smtClean="0"/>
              <a:t>Влада је дужна да обустави од извршења општи акт јединице ЛС, за који сматра да није сагласан Уставу или закону. </a:t>
            </a:r>
          </a:p>
          <a:p>
            <a:pPr algn="just">
              <a:buNone/>
            </a:pPr>
            <a:r>
              <a:rPr lang="ru-RU" sz="2400" dirty="0" smtClean="0"/>
              <a:t>  - Влада </a:t>
            </a:r>
            <a:r>
              <a:rPr lang="ru-RU" sz="2400" dirty="0" smtClean="0"/>
              <a:t>доноси решење о обустави извршења које ступа на снагу кад се објави у „Службеном гласнику РС”. </a:t>
            </a:r>
            <a:endParaRPr lang="sr-Cyrl-RS" sz="2400" dirty="0" smtClean="0"/>
          </a:p>
          <a:p>
            <a:pPr algn="just">
              <a:buNone/>
            </a:pPr>
            <a:r>
              <a:rPr lang="sr-Cyrl-RS" sz="2400" dirty="0" smtClean="0"/>
              <a:t> </a:t>
            </a:r>
            <a:r>
              <a:rPr lang="sr-Cyrl-RS" sz="2400" dirty="0" smtClean="0"/>
              <a:t> -  </a:t>
            </a:r>
            <a:r>
              <a:rPr lang="ru-RU" sz="2400" dirty="0" smtClean="0"/>
              <a:t>Влада </a:t>
            </a:r>
            <a:r>
              <a:rPr lang="ru-RU" sz="2400" dirty="0" smtClean="0"/>
              <a:t>је дужна да покрене поступак пред Уставним судом, а ако то не учини </a:t>
            </a:r>
            <a:r>
              <a:rPr lang="ru-RU" sz="2400" b="1" dirty="0" smtClean="0"/>
              <a:t>општи акт </a:t>
            </a:r>
            <a:r>
              <a:rPr lang="ru-RU" sz="2400" dirty="0" smtClean="0"/>
              <a:t>ће се </a:t>
            </a:r>
            <a:r>
              <a:rPr lang="ru-RU" sz="2400" dirty="0" smtClean="0"/>
              <a:t>примењивати</a:t>
            </a:r>
            <a:r>
              <a:rPr lang="ru-RU" sz="2400" dirty="0" smtClean="0"/>
              <a:t> </a:t>
            </a:r>
            <a:r>
              <a:rPr lang="ru-RU" sz="2400" dirty="0" smtClean="0"/>
              <a:t>(</a:t>
            </a:r>
            <a:r>
              <a:rPr lang="ru-RU" sz="2400" b="1" dirty="0" smtClean="0"/>
              <a:t>акт</a:t>
            </a:r>
            <a:r>
              <a:rPr lang="ru-RU" sz="2400" dirty="0" smtClean="0"/>
              <a:t> </a:t>
            </a:r>
            <a:r>
              <a:rPr lang="ru-RU" sz="2400" dirty="0" smtClean="0"/>
              <a:t>супротан уставу и закону или </a:t>
            </a:r>
            <a:r>
              <a:rPr lang="ru-RU" sz="2400" dirty="0" smtClean="0"/>
              <a:t>се њиме одузимају </a:t>
            </a:r>
            <a:r>
              <a:rPr lang="ru-RU" sz="2400" dirty="0" smtClean="0"/>
              <a:t>или ограничавају уставом зајамчена права, слободе и дужности </a:t>
            </a:r>
            <a:r>
              <a:rPr lang="ru-RU" sz="2400" dirty="0" smtClean="0"/>
              <a:t>грађана).</a:t>
            </a:r>
            <a:endParaRPr lang="sr-Cyrl-RS" sz="2400" dirty="0" smtClean="0"/>
          </a:p>
          <a:p>
            <a:pPr algn="just">
              <a:buNone/>
            </a:pPr>
            <a:r>
              <a:rPr lang="sr-Cyrl-RS" sz="2400" dirty="0" smtClean="0"/>
              <a:t> </a:t>
            </a:r>
            <a:r>
              <a:rPr lang="sr-Cyrl-RS" sz="2400" dirty="0" smtClean="0"/>
              <a:t> - </a:t>
            </a:r>
            <a:r>
              <a:rPr lang="ru-RU" sz="2400" dirty="0" smtClean="0"/>
              <a:t>Ово </a:t>
            </a:r>
            <a:r>
              <a:rPr lang="ru-RU" sz="2400" dirty="0" smtClean="0"/>
              <a:t>решење престаје да важи ако Влада у року од пет дана од објављивања решења не покрене поступак пред УС. </a:t>
            </a:r>
          </a:p>
          <a:p>
            <a:pPr algn="just">
              <a:buNone/>
            </a:pPr>
            <a:endParaRPr lang="ru-RU" sz="2400" dirty="0" smtClean="0"/>
          </a:p>
          <a:p>
            <a:pPr algn="just">
              <a:buNone/>
            </a:pPr>
            <a:endParaRPr lang="ru-RU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4770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800" i="1" dirty="0" smtClean="0"/>
              <a:t> </a:t>
            </a:r>
            <a:r>
              <a:rPr lang="ru-RU" sz="2800" u="sng" dirty="0" smtClean="0"/>
              <a:t>други </a:t>
            </a:r>
            <a:r>
              <a:rPr lang="ru-RU" sz="2800" u="sng" dirty="0" smtClean="0"/>
              <a:t>облик контроле је распуштање локалне </a:t>
            </a:r>
            <a:r>
              <a:rPr lang="ru-RU" sz="2800" u="sng" dirty="0" smtClean="0"/>
              <a:t>скупштине</a:t>
            </a:r>
            <a:endParaRPr lang="en-US" sz="2800" u="sng" dirty="0" smtClean="0"/>
          </a:p>
          <a:p>
            <a:pPr algn="just"/>
            <a:r>
              <a:rPr lang="ru-RU" sz="2800" dirty="0" smtClean="0"/>
              <a:t>Влада ће </a:t>
            </a:r>
            <a:r>
              <a:rPr lang="ru-RU" sz="2800" dirty="0" smtClean="0"/>
              <a:t>упозорити скупштину и председника општине ако скупштина дуже време не обавља послове из своје надлежности и ако тиме доводи у питање остваривање слободе и права </a:t>
            </a:r>
            <a:r>
              <a:rPr lang="ru-RU" sz="2800" dirty="0" smtClean="0"/>
              <a:t>грађана</a:t>
            </a:r>
            <a:r>
              <a:rPr lang="ru-RU" sz="2800" dirty="0" smtClean="0"/>
              <a:t>. </a:t>
            </a:r>
          </a:p>
          <a:p>
            <a:pPr algn="just"/>
            <a:r>
              <a:rPr lang="ru-RU" sz="2800" dirty="0" smtClean="0"/>
              <a:t>Ако </a:t>
            </a:r>
            <a:r>
              <a:rPr lang="ru-RU" sz="2800" dirty="0" smtClean="0"/>
              <a:t>скупштина и после упозорења не обавља послове своје надлежности, Влада може распустити скупштину, а председнику општине престаје мандат</a:t>
            </a:r>
            <a:r>
              <a:rPr lang="ru-RU" sz="2800" dirty="0" smtClean="0"/>
              <a:t>.</a:t>
            </a:r>
            <a:endParaRPr lang="en-US" sz="2800" dirty="0" smtClean="0"/>
          </a:p>
          <a:p>
            <a:r>
              <a:rPr lang="ru-RU" sz="2800" dirty="0" smtClean="0"/>
              <a:t>Одлуку о распуштању скупштине доноси </a:t>
            </a:r>
            <a:r>
              <a:rPr lang="ru-RU" sz="2800" dirty="0" smtClean="0"/>
              <a:t>Влада, </a:t>
            </a:r>
            <a:r>
              <a:rPr lang="ru-RU" sz="2800" dirty="0" smtClean="0"/>
              <a:t>на предлог министарства надлежног за послове локалне самоуправе. </a:t>
            </a:r>
            <a:endParaRPr lang="ru-RU" sz="2800" dirty="0" smtClean="0"/>
          </a:p>
          <a:p>
            <a:r>
              <a:rPr lang="ru-RU" sz="2800" i="1" dirty="0" smtClean="0"/>
              <a:t>привремени орган</a:t>
            </a:r>
            <a:endParaRPr lang="en-US" sz="2800" dirty="0" smtClean="0"/>
          </a:p>
          <a:p>
            <a:r>
              <a:rPr lang="ru-RU" sz="2800" dirty="0" smtClean="0"/>
              <a:t>Председник Народне скупштине расписује изборе за одборнике у року од два </a:t>
            </a:r>
            <a:r>
              <a:rPr lang="ru-RU" sz="2800" dirty="0" smtClean="0"/>
              <a:t>месеца од </a:t>
            </a:r>
            <a:r>
              <a:rPr lang="ru-RU" sz="2800" dirty="0" smtClean="0"/>
              <a:t>ступања на снагу одлуке о распуштању скупштине</a:t>
            </a:r>
            <a:r>
              <a:rPr lang="ru-RU" sz="2800" dirty="0" smtClean="0"/>
              <a:t>.</a:t>
            </a:r>
            <a:endParaRPr lang="ru-RU" sz="2800" i="1" dirty="0" smtClean="0"/>
          </a:p>
          <a:p>
            <a:pPr algn="just">
              <a:buNone/>
            </a:pPr>
            <a:endParaRPr lang="en-US" sz="2800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400" dirty="0" smtClean="0"/>
              <a:t>Мандат </a:t>
            </a:r>
            <a:r>
              <a:rPr lang="ru-RU" sz="2400" dirty="0" smtClean="0"/>
              <a:t>новоизабраних одборника, траје до истека мандата одборника изабраних на редовним изборима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ru-RU" sz="2400" u="sng" dirty="0" smtClean="0"/>
              <a:t>трећи </a:t>
            </a:r>
            <a:r>
              <a:rPr lang="ru-RU" sz="2400" u="sng" dirty="0" smtClean="0"/>
              <a:t>облик </a:t>
            </a:r>
            <a:r>
              <a:rPr lang="ru-RU" sz="2400" u="sng" dirty="0" smtClean="0"/>
              <a:t>контроле - контрола </a:t>
            </a:r>
            <a:r>
              <a:rPr lang="ru-RU" sz="2400" u="sng" dirty="0" smtClean="0"/>
              <a:t>општих и појединачних </a:t>
            </a:r>
            <a:r>
              <a:rPr lang="ru-RU" sz="2400" u="sng" dirty="0" smtClean="0"/>
              <a:t>аката ЛС</a:t>
            </a:r>
            <a:endParaRPr lang="en-US" sz="2400" u="sng" dirty="0" smtClean="0"/>
          </a:p>
          <a:p>
            <a:pPr>
              <a:buFont typeface="Wingdings" pitchFamily="2" charset="2"/>
              <a:buChar char="Ø"/>
            </a:pPr>
            <a:r>
              <a:rPr lang="ru-RU" sz="2400" i="1" u="sng" dirty="0" smtClean="0"/>
              <a:t>Четврти облик </a:t>
            </a:r>
            <a:r>
              <a:rPr lang="ru-RU" sz="2400" i="1" u="sng" dirty="0" smtClean="0"/>
              <a:t>контроле – контрола у </a:t>
            </a:r>
            <a:r>
              <a:rPr lang="ru-RU" sz="2400" i="1" u="sng" dirty="0" smtClean="0"/>
              <a:t>случају када орган ЛС не извршава </a:t>
            </a:r>
            <a:r>
              <a:rPr lang="ru-RU" sz="2400" u="sng" dirty="0" smtClean="0"/>
              <a:t>послове из своје надлежности („ћутање“ ЛС</a:t>
            </a:r>
            <a:r>
              <a:rPr lang="ru-RU" sz="2400" u="sng" dirty="0" smtClean="0"/>
              <a:t>).</a:t>
            </a:r>
          </a:p>
          <a:p>
            <a:pPr>
              <a:buFont typeface="Wingdings" pitchFamily="2" charset="2"/>
              <a:buChar char="Ø"/>
            </a:pPr>
            <a:r>
              <a:rPr lang="ru-RU" sz="2400" i="1" dirty="0" smtClean="0"/>
              <a:t>П</a:t>
            </a:r>
            <a:r>
              <a:rPr lang="ru-RU" sz="2400" i="1" dirty="0" smtClean="0"/>
              <a:t>ослова </a:t>
            </a:r>
            <a:r>
              <a:rPr lang="ru-RU" sz="2400" i="1" dirty="0" smtClean="0"/>
              <a:t>из </a:t>
            </a:r>
            <a:r>
              <a:rPr lang="ru-RU" sz="2400" b="1" i="1" dirty="0" smtClean="0"/>
              <a:t>поверене надлежности </a:t>
            </a:r>
          </a:p>
          <a:p>
            <a:pPr>
              <a:buNone/>
            </a:pPr>
            <a:r>
              <a:rPr lang="ru-RU" sz="2400" dirty="0" smtClean="0"/>
              <a:t>     - постоји </a:t>
            </a:r>
            <a:r>
              <a:rPr lang="ru-RU" sz="2400" dirty="0" smtClean="0"/>
              <a:t>надзор и он је много </a:t>
            </a:r>
            <a:r>
              <a:rPr lang="ru-RU" sz="2400" dirty="0" smtClean="0"/>
              <a:t>јачи; </a:t>
            </a:r>
          </a:p>
          <a:p>
            <a:pPr>
              <a:buNone/>
            </a:pPr>
            <a:r>
              <a:rPr lang="ru-RU" sz="2400" dirty="0" smtClean="0"/>
              <a:t> </a:t>
            </a:r>
            <a:r>
              <a:rPr lang="ru-RU" sz="2400" dirty="0" smtClean="0"/>
              <a:t>    - надзорна </a:t>
            </a:r>
            <a:r>
              <a:rPr lang="ru-RU" sz="2400" dirty="0" smtClean="0"/>
              <a:t>овлашћења над ЛС могу се поделити на општа и посебна надзорна овлашћења. </a:t>
            </a:r>
          </a:p>
          <a:p>
            <a:pPr>
              <a:buNone/>
            </a:pPr>
            <a:r>
              <a:rPr lang="ru-RU" sz="2400" dirty="0" smtClean="0"/>
              <a:t>     1</a:t>
            </a:r>
            <a:r>
              <a:rPr lang="ru-RU" sz="2400" dirty="0" smtClean="0"/>
              <a:t>. </a:t>
            </a:r>
            <a:r>
              <a:rPr lang="ru-RU" sz="2400" b="1" i="1" dirty="0" smtClean="0"/>
              <a:t>општа надзорна овлашћења. </a:t>
            </a:r>
            <a:r>
              <a:rPr lang="ru-RU" sz="2400" i="1" dirty="0" smtClean="0"/>
              <a:t>Орган државне управе може: </a:t>
            </a:r>
          </a:p>
          <a:p>
            <a:pPr>
              <a:buNone/>
            </a:pPr>
            <a:r>
              <a:rPr lang="ru-RU" sz="2400" dirty="0" smtClean="0"/>
              <a:t>    1. </a:t>
            </a:r>
            <a:r>
              <a:rPr lang="ru-RU" sz="2400" dirty="0" smtClean="0"/>
              <a:t>да тражи извештаје, податке и обавештења о вршењу, односно невршењу поверених послова и да издаје обавезне инструкције; </a:t>
            </a:r>
          </a:p>
          <a:p>
            <a:pPr>
              <a:buNone/>
            </a:pPr>
            <a:r>
              <a:rPr lang="sr-Cyrl-RS" sz="2400" dirty="0" smtClean="0"/>
              <a:t>    </a:t>
            </a:r>
            <a:r>
              <a:rPr lang="ru-RU" sz="2400" dirty="0" smtClean="0"/>
              <a:t>2</a:t>
            </a:r>
            <a:r>
              <a:rPr lang="ru-RU" sz="2400" dirty="0" smtClean="0"/>
              <a:t>. уколико органи локалне самоуправе поверене послове не извршавају, односно „ћуте“, да их упозори на неизвршавање поверених послова и да утврди рок за њихово извршење, који не сме бити дужи од 30 дана (законски максимум). </a:t>
            </a:r>
          </a:p>
          <a:p>
            <a:r>
              <a:rPr lang="ru-RU" sz="2400" i="1" dirty="0" smtClean="0"/>
              <a:t>супституција надлежности</a:t>
            </a:r>
            <a:endParaRPr lang="ru-RU" sz="2400" i="1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pPr algn="l"/>
            <a:endParaRPr lang="en-US" sz="33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229600" cy="6400800"/>
          </a:xfrm>
        </p:spPr>
        <p:txBody>
          <a:bodyPr>
            <a:normAutofit fontScale="92500" lnSpcReduction="20000"/>
          </a:bodyPr>
          <a:lstStyle/>
          <a:p>
            <a:r>
              <a:rPr lang="sr-Cyrl-RS" sz="2400" dirty="0" smtClean="0"/>
              <a:t>две </a:t>
            </a:r>
            <a:r>
              <a:rPr lang="sr-Cyrl-RS" sz="2400" dirty="0" smtClean="0"/>
              <a:t>ситуације </a:t>
            </a:r>
            <a:r>
              <a:rPr lang="sr-Cyrl-RS" sz="2400" dirty="0" smtClean="0"/>
              <a:t>:</a:t>
            </a:r>
          </a:p>
          <a:p>
            <a:pPr>
              <a:buNone/>
            </a:pPr>
            <a:r>
              <a:rPr lang="sr-Cyrl-RS" sz="2400" dirty="0" smtClean="0"/>
              <a:t> </a:t>
            </a:r>
            <a:r>
              <a:rPr lang="sr-Cyrl-RS" sz="2400" dirty="0" smtClean="0"/>
              <a:t>   а) </a:t>
            </a:r>
            <a:r>
              <a:rPr lang="ru-RU" sz="2400" dirty="0" smtClean="0"/>
              <a:t>уколико </a:t>
            </a:r>
            <a:r>
              <a:rPr lang="ru-RU" sz="2400" dirty="0" smtClean="0"/>
              <a:t>орган ЛС неизвршава поједини управни посао министарство је дужно непосредно преузети његово </a:t>
            </a:r>
            <a:r>
              <a:rPr lang="ru-RU" sz="2400" dirty="0" smtClean="0"/>
              <a:t>извршавање;</a:t>
            </a:r>
          </a:p>
          <a:p>
            <a:pPr>
              <a:buNone/>
            </a:pPr>
            <a:r>
              <a:rPr lang="ru-RU" sz="2400" dirty="0" smtClean="0"/>
              <a:t> </a:t>
            </a:r>
            <a:r>
              <a:rPr lang="ru-RU" sz="2400" dirty="0" smtClean="0"/>
              <a:t>   б) уколико </a:t>
            </a:r>
            <a:r>
              <a:rPr lang="ru-RU" sz="2400" dirty="0" smtClean="0"/>
              <a:t>се ради о неизвршавању већег броја поверених управних послова тада се, на основу решења функционера органа државне управе, преузима на одређено време извршавање поверених послова, а у решењу се одређује време и начин извршења. 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3</a:t>
            </a:r>
            <a:r>
              <a:rPr lang="ru-RU" sz="2400" dirty="0" smtClean="0"/>
              <a:t>. орган државне управе може да изда налог за донешење прописа, а уколико орган ЛС не донесе пропис за који је овлашћен, министарство може такав пропис само </a:t>
            </a:r>
            <a:r>
              <a:rPr lang="ru-RU" sz="2400" dirty="0" smtClean="0"/>
              <a:t>донети</a:t>
            </a:r>
            <a:r>
              <a:rPr lang="ru-RU" sz="2400" dirty="0" smtClean="0"/>
              <a:t> </a:t>
            </a:r>
            <a:r>
              <a:rPr lang="ru-RU" sz="2400" dirty="0" smtClean="0"/>
              <a:t>(супституција </a:t>
            </a:r>
            <a:r>
              <a:rPr lang="ru-RU" sz="2400" dirty="0" smtClean="0"/>
              <a:t>надлежности у корист министарства као крајња мера). Истовремено државни орган управе </a:t>
            </a:r>
            <a:r>
              <a:rPr lang="ru-RU" sz="2400" i="1" dirty="0" smtClean="0"/>
              <a:t>може (дискреционо овлашћење) да покрене питање одговорности функционера датог локалног органа. </a:t>
            </a:r>
            <a:endParaRPr lang="ru-RU" sz="2400" i="1" dirty="0" smtClean="0"/>
          </a:p>
          <a:p>
            <a:pPr>
              <a:buNone/>
            </a:pPr>
            <a:r>
              <a:rPr lang="ru-RU" sz="2400" dirty="0" smtClean="0"/>
              <a:t>4</a:t>
            </a:r>
            <a:r>
              <a:rPr lang="ru-RU" sz="2400" dirty="0" smtClean="0"/>
              <a:t>. орган државне управе прописује услове које морају да испуњавају запослени који обављају поверене послове; </a:t>
            </a:r>
          </a:p>
          <a:p>
            <a:pPr>
              <a:buNone/>
            </a:pPr>
            <a:r>
              <a:rPr lang="ru-RU" sz="2400" dirty="0" smtClean="0"/>
              <a:t> </a:t>
            </a:r>
            <a:r>
              <a:rPr lang="ru-RU" sz="2400" dirty="0" smtClean="0"/>
              <a:t>5. орган државне управе поништава или укида акте ЛС, донете у вршењу поверених управних </a:t>
            </a:r>
            <a:r>
              <a:rPr lang="ru-RU" sz="2400" dirty="0" smtClean="0"/>
              <a:t>послова;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sr-Cyrl-R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916</Words>
  <Application>Microsoft Office PowerPoint</Application>
  <PresentationFormat>On-screen Show (4:3)</PresentationFormat>
  <Paragraphs>94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Право локалне самоуправе</vt:lpstr>
      <vt:lpstr> Локација послова локалне самоуправе </vt:lpstr>
      <vt:lpstr> Послови самосталног делокруга </vt:lpstr>
      <vt:lpstr> Принципи односа централне и локалне власти</vt:lpstr>
      <vt:lpstr> Контрола локалне самоуправе</vt:lpstr>
      <vt:lpstr> Облици контроле и надзора</vt:lpstr>
      <vt:lpstr>Slide 7</vt:lpstr>
      <vt:lpstr>Slide 8</vt:lpstr>
      <vt:lpstr>Slide 9</vt:lpstr>
      <vt:lpstr>Slide 10</vt:lpstr>
      <vt:lpstr> 2. посебна надзорна овлашћења у случају поверавања инспекцијских послова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Референдум-врсте  С обзиром на дејство, референдум може бити консултативан или референдум којим грађани одлућују о појединим питањима.  Консултативни референдум има за циљ да грађани искажу свој став по неком питању и тиме олакшају скупштини општине доношење одлуке о датом питању.   На референдуму као облику одлучивања, грађани непосредно одлучују о “референдумском питању” (нпр. одлука о избору, опозиву или неповерењу председника општине).</dc:title>
  <dc:creator>Korisnik</dc:creator>
  <cp:lastModifiedBy>Korisnik</cp:lastModifiedBy>
  <cp:revision>22</cp:revision>
  <dcterms:created xsi:type="dcterms:W3CDTF">2020-03-23T00:58:47Z</dcterms:created>
  <dcterms:modified xsi:type="dcterms:W3CDTF">2020-03-23T04:33:55Z</dcterms:modified>
</cp:coreProperties>
</file>