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1"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6029" autoAdjust="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FDFF001-F596-4661-81C0-93109E991F00}" type="datetimeFigureOut">
              <a:rPr lang="en-US" smtClean="0"/>
              <a:pPr/>
              <a:t>30.03.2020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53EE7-2D82-49C7-ABE9-3546B11BD0F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DFF001-F596-4661-81C0-93109E991F00}" type="datetimeFigureOut">
              <a:rPr lang="en-US" smtClean="0"/>
              <a:pPr/>
              <a:t>30.03.2020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53EE7-2D82-49C7-ABE9-3546B11BD0F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DFF001-F596-4661-81C0-93109E991F00}" type="datetimeFigureOut">
              <a:rPr lang="en-US" smtClean="0"/>
              <a:pPr/>
              <a:t>30.03.2020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53EE7-2D82-49C7-ABE9-3546B11BD0F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DFF001-F596-4661-81C0-93109E991F00}" type="datetimeFigureOut">
              <a:rPr lang="en-US" smtClean="0"/>
              <a:pPr/>
              <a:t>30.03.2020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53EE7-2D82-49C7-ABE9-3546B11BD0F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FDFF001-F596-4661-81C0-93109E991F00}" type="datetimeFigureOut">
              <a:rPr lang="en-US" smtClean="0"/>
              <a:pPr/>
              <a:t>30.03.2020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53EE7-2D82-49C7-ABE9-3546B11BD0F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FDFF001-F596-4661-81C0-93109E991F00}" type="datetimeFigureOut">
              <a:rPr lang="en-US" smtClean="0"/>
              <a:pPr/>
              <a:t>30.03.2020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53EE7-2D82-49C7-ABE9-3546B11BD0F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FDFF001-F596-4661-81C0-93109E991F00}" type="datetimeFigureOut">
              <a:rPr lang="en-US" smtClean="0"/>
              <a:pPr/>
              <a:t>30.03.2020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53EE7-2D82-49C7-ABE9-3546B11BD0F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FDFF001-F596-4661-81C0-93109E991F00}" type="datetimeFigureOut">
              <a:rPr lang="en-US" smtClean="0"/>
              <a:pPr/>
              <a:t>30.03.2020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53EE7-2D82-49C7-ABE9-3546B11BD0F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DFF001-F596-4661-81C0-93109E991F00}" type="datetimeFigureOut">
              <a:rPr lang="en-US" smtClean="0"/>
              <a:pPr/>
              <a:t>30.03.2020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53EE7-2D82-49C7-ABE9-3546B11BD0F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DFF001-F596-4661-81C0-93109E991F00}" type="datetimeFigureOut">
              <a:rPr lang="en-US" smtClean="0"/>
              <a:pPr/>
              <a:t>30.03.2020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53EE7-2D82-49C7-ABE9-3546B11BD0F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DFF001-F596-4661-81C0-93109E991F00}" type="datetimeFigureOut">
              <a:rPr lang="en-US" smtClean="0"/>
              <a:pPr/>
              <a:t>30.03.2020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53EE7-2D82-49C7-ABE9-3546B11BD0F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FDFF001-F596-4661-81C0-93109E991F00}" type="datetimeFigureOut">
              <a:rPr lang="en-US" smtClean="0"/>
              <a:pPr/>
              <a:t>30.03.2020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53EE7-2D82-49C7-ABE9-3546B11BD0F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rkijevcanin@jura.kg.ac.r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rmAutofit/>
          </a:bodyPr>
          <a:lstStyle/>
          <a:p>
            <a:r>
              <a:rPr lang="sr-Cyrl-RS" sz="4000" dirty="0" smtClean="0">
                <a:latin typeface="Times New Roman" pitchFamily="18" charset="0"/>
                <a:cs typeface="Times New Roman" pitchFamily="18" charset="0"/>
              </a:rPr>
              <a:t>Право локалне самоуправе</a:t>
            </a:r>
            <a:endParaRPr lang="en-US" sz="40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pPr>
              <a:buNone/>
            </a:pPr>
            <a:r>
              <a:rPr lang="sr-Cyrl-RS" dirty="0" smtClean="0"/>
              <a:t>                       </a:t>
            </a:r>
          </a:p>
          <a:p>
            <a:pPr>
              <a:buNone/>
            </a:pPr>
            <a:endParaRPr lang="sr-Cyrl-RS" dirty="0" smtClean="0"/>
          </a:p>
          <a:p>
            <a:pPr>
              <a:buNone/>
            </a:pPr>
            <a:r>
              <a:rPr lang="sr-Cyrl-RS" dirty="0" smtClean="0">
                <a:latin typeface="Times New Roman" pitchFamily="18" charset="0"/>
                <a:cs typeface="Times New Roman" pitchFamily="18" charset="0"/>
              </a:rPr>
              <a:t>                           - вежбе (</a:t>
            </a:r>
            <a:r>
              <a:rPr lang="en-US" dirty="0" smtClean="0">
                <a:latin typeface="Times New Roman" pitchFamily="18" charset="0"/>
                <a:cs typeface="Times New Roman" pitchFamily="18" charset="0"/>
              </a:rPr>
              <a:t>VI </a:t>
            </a:r>
            <a:r>
              <a:rPr lang="sr-Cyrl-RS" dirty="0" smtClean="0">
                <a:latin typeface="Times New Roman" pitchFamily="18" charset="0"/>
                <a:cs typeface="Times New Roman" pitchFamily="18" charset="0"/>
              </a:rPr>
              <a:t>недеља) - </a:t>
            </a:r>
          </a:p>
          <a:p>
            <a:pPr>
              <a:buNone/>
            </a:pPr>
            <a:endParaRPr lang="sr-Cyrl-RS" dirty="0" smtClean="0"/>
          </a:p>
          <a:p>
            <a:pPr>
              <a:buNone/>
            </a:pPr>
            <a:endParaRPr lang="sr-Cyrl-RS" dirty="0" smtClean="0"/>
          </a:p>
          <a:p>
            <a:pPr>
              <a:buNone/>
            </a:pPr>
            <a:endParaRPr lang="sr-Cyrl-RS" dirty="0" smtClean="0"/>
          </a:p>
          <a:p>
            <a:pPr>
              <a:buNone/>
            </a:pPr>
            <a:endParaRPr lang="sr-Cyrl-RS" dirty="0" smtClean="0"/>
          </a:p>
          <a:p>
            <a:pPr>
              <a:buNone/>
            </a:pPr>
            <a:endParaRPr lang="sr-Cyrl-RS" dirty="0" smtClean="0"/>
          </a:p>
          <a:p>
            <a:pPr algn="r">
              <a:buNone/>
            </a:pPr>
            <a:r>
              <a:rPr lang="sr-Cyrl-RS" dirty="0" smtClean="0">
                <a:latin typeface="Times New Roman" pitchFamily="18" charset="0"/>
                <a:cs typeface="Times New Roman" pitchFamily="18" charset="0"/>
              </a:rPr>
              <a:t>Кијевчанин Ружица</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dirty="0" smtClean="0"/>
              <a:t/>
            </a:r>
            <a:br>
              <a:rPr lang="en-US" dirty="0" smtClean="0"/>
            </a:br>
            <a:endParaRPr lang="en-US" dirty="0"/>
          </a:p>
        </p:txBody>
      </p:sp>
      <p:sp>
        <p:nvSpPr>
          <p:cNvPr id="3" name="Content Placeholder 2"/>
          <p:cNvSpPr>
            <a:spLocks noGrp="1"/>
          </p:cNvSpPr>
          <p:nvPr>
            <p:ph idx="1"/>
          </p:nvPr>
        </p:nvSpPr>
        <p:spPr>
          <a:xfrm>
            <a:off x="457200" y="304800"/>
            <a:ext cx="8382000" cy="6400800"/>
          </a:xfrm>
        </p:spPr>
        <p:txBody>
          <a:bodyPr>
            <a:normAutofit/>
          </a:bodyPr>
          <a:lstStyle/>
          <a:p>
            <a:pPr marL="457200" indent="-457200">
              <a:buFont typeface="+mj-lt"/>
              <a:buAutoNum type="arabicPeriod"/>
            </a:pPr>
            <a:r>
              <a:rPr lang="sr-Cyrl-RS" sz="2000" dirty="0" smtClean="0">
                <a:latin typeface="Times New Roman" pitchFamily="18" charset="0"/>
                <a:cs typeface="Times New Roman" pitchFamily="18" charset="0"/>
              </a:rPr>
              <a:t>Шта значи делотворност локалне самоуправе и како се утврђује?</a:t>
            </a:r>
          </a:p>
          <a:p>
            <a:pPr marL="457200" indent="-457200">
              <a:buFont typeface="+mj-lt"/>
              <a:buAutoNum type="arabicPeriod"/>
            </a:pPr>
            <a:r>
              <a:rPr lang="sr-Cyrl-RS" sz="2000" dirty="0" smtClean="0">
                <a:latin typeface="Times New Roman" pitchFamily="18" charset="0"/>
                <a:cs typeface="Times New Roman" pitchFamily="18" charset="0"/>
              </a:rPr>
              <a:t>Дефинишите појам одговорности локалне самоуправе. Који облици одговорности локалне самоуправе постоје?</a:t>
            </a:r>
          </a:p>
          <a:p>
            <a:pPr marL="457200" indent="-457200">
              <a:buFont typeface="+mj-lt"/>
              <a:buAutoNum type="arabicPeriod"/>
            </a:pPr>
            <a:r>
              <a:rPr lang="sr-Cyrl-RS" sz="2000" dirty="0" smtClean="0">
                <a:latin typeface="Times New Roman" pitchFamily="18" charset="0"/>
                <a:cs typeface="Times New Roman" pitchFamily="18" charset="0"/>
              </a:rPr>
              <a:t>Наведите и објасните </a:t>
            </a:r>
            <a:r>
              <a:rPr lang="sr-Cyrl-RS" sz="2000" dirty="0" smtClean="0">
                <a:latin typeface="Times New Roman" pitchFamily="18" charset="0"/>
                <a:cs typeface="Times New Roman" pitchFamily="18" charset="0"/>
              </a:rPr>
              <a:t>врсте одговорности локалних </a:t>
            </a:r>
            <a:r>
              <a:rPr lang="sr-Cyrl-RS" sz="2000" dirty="0" smtClean="0">
                <a:latin typeface="Times New Roman" pitchFamily="18" charset="0"/>
                <a:cs typeface="Times New Roman" pitchFamily="18" charset="0"/>
              </a:rPr>
              <a:t>представника. Наведите пример </a:t>
            </a:r>
            <a:r>
              <a:rPr lang="sr-Cyrl-RS" sz="2000" dirty="0" smtClean="0">
                <a:latin typeface="Times New Roman" pitchFamily="18" charset="0"/>
                <a:cs typeface="Times New Roman" pitchFamily="18" charset="0"/>
              </a:rPr>
              <a:t>за </a:t>
            </a:r>
            <a:r>
              <a:rPr lang="sr-Cyrl-RS" sz="2000" dirty="0" smtClean="0">
                <a:latin typeface="Times New Roman" pitchFamily="18" charset="0"/>
                <a:cs typeface="Times New Roman" pitchFamily="18" charset="0"/>
              </a:rPr>
              <a:t>материјалну одговорност.</a:t>
            </a:r>
          </a:p>
          <a:p>
            <a:pPr marL="457200" indent="-457200">
              <a:buNone/>
            </a:pPr>
            <a:endParaRPr lang="sr-Cyrl-RS" sz="2000" dirty="0" smtClean="0">
              <a:latin typeface="Times New Roman" pitchFamily="18" charset="0"/>
              <a:cs typeface="Times New Roman" pitchFamily="18" charset="0"/>
            </a:endParaRPr>
          </a:p>
          <a:p>
            <a:pPr marL="457200" indent="-457200" algn="just">
              <a:buNone/>
            </a:pPr>
            <a:r>
              <a:rPr lang="sr-Cyrl-RS" sz="2000" b="1" u="sng" dirty="0" smtClean="0">
                <a:latin typeface="Times New Roman" pitchFamily="18" charset="0"/>
                <a:cs typeface="Times New Roman" pitchFamily="18" charset="0"/>
              </a:rPr>
              <a:t>НАПОМЕНА:</a:t>
            </a:r>
            <a:r>
              <a:rPr lang="sr-Cyrl-RS" sz="2000" dirty="0" smtClean="0">
                <a:latin typeface="Times New Roman" pitchFamily="18" charset="0"/>
                <a:cs typeface="Times New Roman" pitchFamily="18" charset="0"/>
              </a:rPr>
              <a:t> Проглашавање ванредног стања на територији Републике Србије узроковало је промену начина испуњавања предиспитних обавеза, па се студентима који желе да положу колоквијуме из Права локалне самоуправе пружа могућност да напишу семинарски рад (тему бирају слободно и на основу личног интересовања) и обезбеде позитивну оцену (6 - шест). Студенти који претендују на већу оцену потребно је да одговарају на питања која ће добијати сваке недеље кроз презентације предвиђене за вежбе. Семинарски рад и одговоре на питања слати на маил адресу: </a:t>
            </a:r>
            <a:r>
              <a:rPr lang="en-US" sz="2000" dirty="0" smtClean="0">
                <a:latin typeface="Times New Roman" pitchFamily="18" charset="0"/>
                <a:cs typeface="Times New Roman" pitchFamily="18" charset="0"/>
                <a:hlinkClick r:id="rId2"/>
              </a:rPr>
              <a:t>rkijevcanin@jura.kg.ac.rs</a:t>
            </a:r>
            <a:r>
              <a:rPr lang="sr-Cyrl-RS" sz="2000" dirty="0" smtClean="0">
                <a:latin typeface="Times New Roman" pitchFamily="18" charset="0"/>
                <a:cs typeface="Times New Roman" pitchFamily="18" charset="0"/>
              </a:rPr>
              <a:t>. Такође, у циљу ефикасније сарадње у тренутним условима, остављам вам свој број телефона (065/53-72-122) како бисте могли да ми шаљете поруке на вибер, односно у вибер групу коју ћемо направити под називом “Право локалне самоуправе”. Желим вам добро здравље!</a:t>
            </a:r>
            <a:endParaRPr lang="sr-Cyrl-RS" sz="2000" dirty="0" smtClean="0">
              <a:latin typeface="Times New Roman" pitchFamily="18" charset="0"/>
              <a:cs typeface="Times New Roman" pitchFamily="18" charset="0"/>
            </a:endParaRPr>
          </a:p>
          <a:p>
            <a:pPr marL="457200" indent="-457200" algn="just">
              <a:buNone/>
            </a:pPr>
            <a:endParaRPr lang="sr-Cyrl-RS" sz="2000" dirty="0" smtClean="0">
              <a:latin typeface="Times New Roman" pitchFamily="18" charset="0"/>
              <a:cs typeface="Times New Roman" pitchFamily="18" charset="0"/>
            </a:endParaRPr>
          </a:p>
          <a:p>
            <a:pPr marL="457200" indent="-457200">
              <a:buFont typeface="+mj-lt"/>
              <a:buAutoNum type="arabicPeriod"/>
            </a:pPr>
            <a:endParaRPr lang="ru-RU" sz="2000" dirty="0" smtClean="0">
              <a:latin typeface="Times New Roman" pitchFamily="18" charset="0"/>
              <a:cs typeface="Times New Roman" pitchFamily="18" charset="0"/>
            </a:endParaRP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294</TotalTime>
  <Words>188</Words>
  <Application>Microsoft Office PowerPoint</Application>
  <PresentationFormat>On-screen Show (4:3)</PresentationFormat>
  <Paragraphs>17</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Право локалне самоуправе</vt:lpstr>
      <vt:lpst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Референдум-врсте  С обзиром на дејство, референдум може бити консултативан или референдум којим грађани одлућују о појединим питањима.  Консултативни референдум има за циљ да грађани искажу свој став по неком питању и тиме олакшају скупштини општине доношење одлуке о датом питању.   На референдуму као облику одлучивања, грађани непосредно одлучују о “референдумском питању” (нпр. одлука о избору, опозиву или неповерењу председника општине).</dc:title>
  <dc:creator>Korisnik</dc:creator>
  <cp:lastModifiedBy>Korisnik</cp:lastModifiedBy>
  <cp:revision>30</cp:revision>
  <dcterms:created xsi:type="dcterms:W3CDTF">2020-03-23T00:58:47Z</dcterms:created>
  <dcterms:modified xsi:type="dcterms:W3CDTF">2020-03-30T08:39:19Z</dcterms:modified>
</cp:coreProperties>
</file>