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CAD3F7B7-5726-46AD-96BB-11552D6A8773}" type="datetimeFigureOut">
              <a:rPr lang="en-US" smtClean="0"/>
              <a:t>4/27/2020</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6312C642-6D85-473E-9237-5D22A2005678}" type="slidenum">
              <a:rPr lang="en-US" smtClean="0"/>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AD3F7B7-5726-46AD-96BB-11552D6A8773}" type="datetimeFigureOut">
              <a:rPr lang="en-US" smtClean="0"/>
              <a:t>4/27/2020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312C642-6D85-473E-9237-5D22A200567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AD3F7B7-5726-46AD-96BB-11552D6A8773}" type="datetimeFigureOut">
              <a:rPr lang="en-US" smtClean="0"/>
              <a:t>4/27/2020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312C642-6D85-473E-9237-5D22A200567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AD3F7B7-5726-46AD-96BB-11552D6A8773}" type="datetimeFigureOut">
              <a:rPr lang="en-US" smtClean="0"/>
              <a:t>4/27/2020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312C642-6D85-473E-9237-5D22A200567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CAD3F7B7-5726-46AD-96BB-11552D6A8773}" type="datetimeFigureOut">
              <a:rPr lang="en-US" smtClean="0"/>
              <a:t>4/27/2020</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6312C642-6D85-473E-9237-5D22A2005678}" type="slidenum">
              <a:rPr lang="en-US" smtClean="0"/>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AD3F7B7-5726-46AD-96BB-11552D6A8773}" type="datetimeFigureOut">
              <a:rPr lang="en-US" smtClean="0"/>
              <a:t>4/27/2020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6312C642-6D85-473E-9237-5D22A2005678}" type="slidenum">
              <a:rPr lang="en-US" smtClean="0"/>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AD3F7B7-5726-46AD-96BB-11552D6A8773}" type="datetimeFigureOut">
              <a:rPr lang="en-US" smtClean="0"/>
              <a:t>4/27/2020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6312C642-6D85-473E-9237-5D22A200567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AD3F7B7-5726-46AD-96BB-11552D6A8773}" type="datetimeFigureOut">
              <a:rPr lang="en-US" smtClean="0"/>
              <a:t>4/27/2020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312C642-6D85-473E-9237-5D22A2005678}" type="slidenum">
              <a:rPr lang="en-US" smtClean="0"/>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CAD3F7B7-5726-46AD-96BB-11552D6A8773}" type="datetimeFigureOut">
              <a:rPr lang="en-US" smtClean="0"/>
              <a:t>4/27/2020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312C642-6D85-473E-9237-5D22A200567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CAD3F7B7-5726-46AD-96BB-11552D6A8773}" type="datetimeFigureOut">
              <a:rPr lang="en-US" smtClean="0"/>
              <a:t>4/27/2020</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6312C642-6D85-473E-9237-5D22A2005678}" type="slidenum">
              <a:rPr lang="en-US" smtClean="0"/>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CAD3F7B7-5726-46AD-96BB-11552D6A8773}" type="datetimeFigureOut">
              <a:rPr lang="en-US" smtClean="0"/>
              <a:t>4/27/2020</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6312C642-6D85-473E-9237-5D22A2005678}" type="slidenum">
              <a:rPr lang="en-US" smtClean="0"/>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CAD3F7B7-5726-46AD-96BB-11552D6A8773}" type="datetimeFigureOut">
              <a:rPr lang="en-US" smtClean="0"/>
              <a:t>4/27/2020</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6312C642-6D85-473E-9237-5D22A2005678}" type="slidenum">
              <a:rPr lang="en-US" smtClean="0"/>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81001"/>
            <a:ext cx="8693834" cy="3124199"/>
          </a:xfrm>
        </p:spPr>
        <p:txBody>
          <a:bodyPr/>
          <a:lstStyle/>
          <a:p>
            <a:r>
              <a:rPr lang="sr-Cyrl-RS" dirty="0" smtClean="0"/>
              <a:t>Споразуми јавног тужиоца и окривљеног</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Cyrl-RS" sz="3600" dirty="0" smtClean="0"/>
              <a:t>Споразум о сведочењу осуђеног</a:t>
            </a:r>
            <a:endParaRPr lang="en-US" sz="3600" dirty="0"/>
          </a:p>
        </p:txBody>
      </p:sp>
      <p:sp>
        <p:nvSpPr>
          <p:cNvPr id="3" name="Content Placeholder 2"/>
          <p:cNvSpPr>
            <a:spLocks noGrp="1"/>
          </p:cNvSpPr>
          <p:nvPr>
            <p:ph idx="1"/>
          </p:nvPr>
        </p:nvSpPr>
        <p:spPr>
          <a:xfrm>
            <a:off x="228600" y="1447800"/>
            <a:ext cx="8458200" cy="5257800"/>
          </a:xfrm>
        </p:spPr>
        <p:txBody>
          <a:bodyPr>
            <a:normAutofit/>
          </a:bodyPr>
          <a:lstStyle/>
          <a:p>
            <a:pPr algn="just"/>
            <a:r>
              <a:rPr lang="sr-Cyrl-RS" sz="1900" dirty="0" smtClean="0"/>
              <a:t>Један од шест обавезних елемената споразума је изјава јавног тужиоца да ће у року од 30 дана од дана правноснажног окончања поступка осуђујућом пресудом у којем је осуђени дао исказ у складу са предузетим обавезама поднети захтев за ублажавање казне у складу са чланом 557. Законика.</a:t>
            </a:r>
          </a:p>
          <a:p>
            <a:pPr algn="just"/>
            <a:r>
              <a:rPr lang="sr-Cyrl-RS" sz="1900" dirty="0" smtClean="0"/>
              <a:t>Поступак се покреће на захтев јавног тужиоца посебне надлежности.</a:t>
            </a:r>
          </a:p>
          <a:p>
            <a:pPr algn="just"/>
            <a:r>
              <a:rPr lang="sr-Cyrl-RS" sz="1900" dirty="0" smtClean="0"/>
              <a:t>О захтеву за ублажавање одлучује суд који је судио у првом степену осуђеном сараднику у седници већа.</a:t>
            </a:r>
          </a:p>
          <a:p>
            <a:pPr algn="just"/>
            <a:r>
              <a:rPr lang="sr-Cyrl-RS" sz="1900" dirty="0" smtClean="0"/>
              <a:t>Пре доношења одлуке суд ће узети у обзир изјаву од осуђеног сарадника и извршиће увид у решење о прихватању споразума о сведочењу осуђеног.</a:t>
            </a:r>
          </a:p>
          <a:p>
            <a:pPr algn="just"/>
            <a:r>
              <a:rPr lang="sr-Cyrl-RS" sz="1900" smtClean="0"/>
              <a:t>Суд може одбити захтев уколико утврди да осуђени сарадник није у потпуности испунио обавезе из споразума, односно усвојити захтев за ублажавање казне и преиначење правноснажне осуђујуће пресуде у погледу одлуке о казни и изрицање осуђеном сараднику казне у складу са решењем о прихватању споразума о његовом сведочењу.</a:t>
            </a:r>
            <a:endParaRPr lang="en-US" sz="1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sr-Cyrl-RS" sz="3600" dirty="0" smtClean="0"/>
              <a:t>Споразум о признању кривичног дела</a:t>
            </a:r>
            <a:endParaRPr lang="en-US" sz="3600" dirty="0"/>
          </a:p>
        </p:txBody>
      </p:sp>
      <p:sp>
        <p:nvSpPr>
          <p:cNvPr id="3" name="Content Placeholder 2"/>
          <p:cNvSpPr>
            <a:spLocks noGrp="1"/>
          </p:cNvSpPr>
          <p:nvPr>
            <p:ph idx="1"/>
          </p:nvPr>
        </p:nvSpPr>
        <p:spPr>
          <a:xfrm>
            <a:off x="457200" y="1447800"/>
            <a:ext cx="8229600" cy="5105400"/>
          </a:xfrm>
        </p:spPr>
        <p:txBody>
          <a:bodyPr>
            <a:normAutofit lnSpcReduction="10000"/>
          </a:bodyPr>
          <a:lstStyle/>
          <a:p>
            <a:pPr algn="just"/>
            <a:r>
              <a:rPr lang="sr-Cyrl-RS" sz="1900" dirty="0" smtClean="0"/>
              <a:t>Суштина овог института се огледа у претходном преговарању о признању кривичног дела између тужиоца и окривљеног и његовог браниоца и накнадном прихватању или неприхватању постигнутог споразума између поменутих странака од стране суда.</a:t>
            </a:r>
          </a:p>
          <a:p>
            <a:pPr algn="just"/>
            <a:r>
              <a:rPr lang="sr-Cyrl-RS" sz="1900" dirty="0" smtClean="0"/>
              <a:t>У случају прихватања од стране суда кривична ствар се коначно решава.</a:t>
            </a:r>
          </a:p>
          <a:p>
            <a:pPr algn="just"/>
            <a:r>
              <a:rPr lang="sr-Latn-RS" sz="1900" i="1" dirty="0" smtClean="0"/>
              <a:t>Ratio legis </a:t>
            </a:r>
            <a:r>
              <a:rPr lang="sr-Cyrl-RS" sz="1900" i="1" dirty="0" smtClean="0"/>
              <a:t> </a:t>
            </a:r>
            <a:r>
              <a:rPr lang="sr-Cyrl-RS" sz="1900" dirty="0" smtClean="0"/>
              <a:t>озакоњења- брже окончање кривичног случаја, смањење трошкова поступка при чему то не утиче на законитост и правичност решења кривичне ствари.</a:t>
            </a:r>
          </a:p>
          <a:p>
            <a:pPr algn="just"/>
            <a:r>
              <a:rPr lang="sr-Cyrl-RS" sz="1900" dirty="0" smtClean="0"/>
              <a:t>Потиче из англосаксонског правног система.</a:t>
            </a:r>
          </a:p>
          <a:p>
            <a:pPr algn="just"/>
            <a:r>
              <a:rPr lang="sr-Cyrl-RS" sz="1900" dirty="0" smtClean="0"/>
              <a:t>ЗКП предвиђа три врсте споразума између јавног тужиоца и окривљеног:</a:t>
            </a:r>
          </a:p>
          <a:p>
            <a:pPr marL="342900" indent="-342900" algn="just">
              <a:buFont typeface="+mj-lt"/>
              <a:buAutoNum type="arabicPeriod"/>
            </a:pPr>
            <a:r>
              <a:rPr lang="sr-Cyrl-RS" sz="1900" dirty="0" smtClean="0"/>
              <a:t>Споразум о признању кривичног дела;</a:t>
            </a:r>
          </a:p>
          <a:p>
            <a:pPr marL="342900" indent="-342900" algn="just">
              <a:buFont typeface="+mj-lt"/>
              <a:buAutoNum type="arabicPeriod"/>
            </a:pPr>
            <a:r>
              <a:rPr lang="sr-Cyrl-RS" sz="1900" dirty="0" smtClean="0"/>
              <a:t>Споразум о сведочењу окривљеног;</a:t>
            </a:r>
          </a:p>
          <a:p>
            <a:pPr marL="342900" indent="-342900" algn="just">
              <a:buFont typeface="+mj-lt"/>
              <a:buAutoNum type="arabicPeriod"/>
            </a:pPr>
            <a:r>
              <a:rPr lang="sr-Cyrl-RS" sz="1900" dirty="0" smtClean="0"/>
              <a:t>Споразум о сведочењу осуђеног.</a:t>
            </a:r>
          </a:p>
          <a:p>
            <a:pPr marL="342900" indent="-342900" algn="just"/>
            <a:r>
              <a:rPr lang="sr-Cyrl-RS" sz="1900" dirty="0" smtClean="0"/>
              <a:t>Новим ЗКПом донете су две новине- промењен је назив института и за разлику од ранијег решења, овај споразум се може закључити и када су у питању најтежа кривична дела.</a:t>
            </a:r>
          </a:p>
          <a:p>
            <a:pPr algn="just"/>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458200" cy="6705600"/>
          </a:xfrm>
        </p:spPr>
        <p:txBody>
          <a:bodyPr>
            <a:normAutofit/>
          </a:bodyPr>
          <a:lstStyle/>
          <a:p>
            <a:pPr algn="just"/>
            <a:r>
              <a:rPr lang="sr-Cyrl-RS" sz="1900" dirty="0" smtClean="0"/>
              <a:t>Право предлагања закључења овог споразума имају само два субјекта- јавни тужилац и окривљени, односно његов бранилац.</a:t>
            </a:r>
          </a:p>
          <a:p>
            <a:pPr algn="just"/>
            <a:r>
              <a:rPr lang="sr-Cyrl-RS" sz="1900" dirty="0" smtClean="0"/>
              <a:t>Прелог се може дати писмено или усмено на записник пред јавним тужиоцем.</a:t>
            </a:r>
          </a:p>
          <a:p>
            <a:pPr algn="just"/>
            <a:r>
              <a:rPr lang="sr-Cyrl-RS" sz="1900" dirty="0" smtClean="0"/>
              <a:t>Уколико предлог не буде прихваћен, он се може поднети и касније, до истека крајњег процесног тренутка могућности његовог доношења- до изјашњења оптуженог о оптужби на главном претресу.</a:t>
            </a:r>
          </a:p>
          <a:p>
            <a:pPr algn="just"/>
            <a:r>
              <a:rPr lang="sr-Cyrl-RS" sz="1900" dirty="0" smtClean="0"/>
              <a:t>Уколико писани предлог поднет од стране окривљеног или његовог браниоца не буде прихваћен од стране тужиоца, исти се не сме користити као доказ у кривичном поступку, нити има било какав процесни значај, што није изричито регулисано Закоником.</a:t>
            </a:r>
          </a:p>
          <a:p>
            <a:pPr algn="just"/>
            <a:r>
              <a:rPr lang="sr-Cyrl-RS" sz="1900" dirty="0" smtClean="0"/>
              <a:t>Законик изричито регулише судбину предлога споразума уколико не буде прихваћен од стране суда- суд ће уништити све списе везане за предлог споразума.</a:t>
            </a:r>
          </a:p>
          <a:p>
            <a:pPr algn="just"/>
            <a:r>
              <a:rPr lang="sr-Cyrl-RS" sz="1900" dirty="0" smtClean="0"/>
              <a:t>Бранилац нема право закључења споразума без окривљеног.</a:t>
            </a:r>
          </a:p>
          <a:p>
            <a:pPr algn="just"/>
            <a:r>
              <a:rPr lang="sr-Cyrl-RS" sz="1900" dirty="0" smtClean="0"/>
              <a:t>Кривични суд</a:t>
            </a:r>
          </a:p>
          <a:p>
            <a:pPr algn="just"/>
            <a:r>
              <a:rPr lang="sr-Cyrl-RS" sz="1900" dirty="0" smtClean="0"/>
              <a:t>Оштећени и лице са имовинскоправним захтевом</a:t>
            </a:r>
          </a:p>
          <a:p>
            <a:pPr algn="just"/>
            <a:r>
              <a:rPr lang="sr-Cyrl-RS" sz="1900" b="1" dirty="0" smtClean="0"/>
              <a:t>Споразум о признању кривичног дела јавни тужилац и окривљени могу закључити од доношења наредбе о спровођењу истраге до изјашњења оптуженог о оптужби на главном претресу.</a:t>
            </a:r>
            <a:endParaRPr lang="en-US" sz="19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458200" cy="6400800"/>
          </a:xfrm>
        </p:spPr>
        <p:txBody>
          <a:bodyPr>
            <a:noAutofit/>
          </a:bodyPr>
          <a:lstStyle/>
          <a:p>
            <a:pPr algn="just"/>
            <a:r>
              <a:rPr lang="sr-Cyrl-RS" sz="1900" dirty="0" smtClean="0"/>
              <a:t>Споразум о признању кривичног дела је </a:t>
            </a:r>
            <a:r>
              <a:rPr lang="sr-Cyrl-RS" sz="1900" b="1" dirty="0" smtClean="0"/>
              <a:t>формалан акт</a:t>
            </a:r>
            <a:r>
              <a:rPr lang="sr-Cyrl-RS" sz="1900" dirty="0" smtClean="0"/>
              <a:t>, подноси се суду у писаном облику и заснива се на сагласности воља.</a:t>
            </a:r>
          </a:p>
          <a:p>
            <a:pPr algn="just"/>
            <a:r>
              <a:rPr lang="sr-Cyrl-RS" sz="1900" b="1" dirty="0" smtClean="0"/>
              <a:t>Обавезни елементи</a:t>
            </a:r>
            <a:r>
              <a:rPr lang="sr-Cyrl-RS" sz="1900" dirty="0" smtClean="0"/>
              <a:t>:</a:t>
            </a:r>
          </a:p>
          <a:p>
            <a:pPr marL="457200" indent="-457200" algn="just">
              <a:buFont typeface="+mj-lt"/>
              <a:buAutoNum type="arabicPeriod"/>
            </a:pPr>
            <a:r>
              <a:rPr lang="sr-Cyrl-RS" sz="1900" dirty="0" smtClean="0"/>
              <a:t>Чињенични и правни опис кривичног дела/кривичних дела која су предмет оптужбе- број кривичних дела која могу бити предмет споразума није ограничен;</a:t>
            </a:r>
          </a:p>
          <a:p>
            <a:pPr marL="457200" indent="-457200" algn="just">
              <a:buFont typeface="+mj-lt"/>
              <a:buAutoNum type="arabicPeriod"/>
            </a:pPr>
            <a:r>
              <a:rPr lang="sr-Cyrl-RS" sz="1900" dirty="0" smtClean="0"/>
              <a:t>Признање окривљеног да је извршио кривично дело/кривична дела која су предмет оптужбе- потребно је да то признање буде поткрепљено и другим доказима;</a:t>
            </a:r>
          </a:p>
          <a:p>
            <a:pPr marL="457200" indent="-457200" algn="just">
              <a:buFont typeface="+mj-lt"/>
              <a:buAutoNum type="arabicPeriod"/>
            </a:pPr>
            <a:r>
              <a:rPr lang="sr-Cyrl-RS" sz="1900" dirty="0" smtClean="0"/>
              <a:t>Споразум о врсти, мери или распону казне или друге кривичне санкције- странке се саглашавају о конкретној врсти и мери казне или друге кривичне санкције, водећи рачуна о сврси кажњавања уопште;</a:t>
            </a:r>
          </a:p>
          <a:p>
            <a:pPr marL="457200" indent="-457200" algn="just">
              <a:buFont typeface="+mj-lt"/>
              <a:buAutoNum type="arabicPeriod"/>
            </a:pPr>
            <a:r>
              <a:rPr lang="sr-Cyrl-RS" sz="1900" dirty="0" smtClean="0"/>
              <a:t>Споразум о трошковима кривичног поступка, о одузимању имовнске користи прибављене кривичним делом и о имовинскоправном захтеву, уколико је поднет;</a:t>
            </a:r>
          </a:p>
          <a:p>
            <a:pPr marL="457200" indent="-457200" algn="just">
              <a:buFont typeface="+mj-lt"/>
              <a:buAutoNum type="arabicPeriod"/>
            </a:pPr>
            <a:r>
              <a:rPr lang="sr-Cyrl-RS" sz="1900" dirty="0" smtClean="0"/>
              <a:t>Изјаву о одрицању странака и браниоца од права на жалбу против одлуке којом је суд у потпуности прихватио споразум, осим у изрзчито предвиђеним случајевима дозвољености улагања жалбе и против такве одлуке суда;</a:t>
            </a:r>
          </a:p>
          <a:p>
            <a:pPr marL="457200" indent="-457200" algn="just">
              <a:buFont typeface="+mj-lt"/>
              <a:buAutoNum type="arabicPeriod"/>
            </a:pPr>
            <a:r>
              <a:rPr lang="sr-Cyrl-RS" sz="1900" dirty="0" smtClean="0"/>
              <a:t>Потпис странака.</a:t>
            </a:r>
          </a:p>
          <a:p>
            <a:pPr marL="457200" indent="-457200" algn="just"/>
            <a:r>
              <a:rPr lang="sr-Cyrl-RS" sz="1900" dirty="0" smtClean="0"/>
              <a:t>Уколико је споразум закључен пре подизања оптужнице, исти се доставља суду са оптужницом, при чему се оптужница не испитује.</a:t>
            </a:r>
            <a:endParaRPr lang="en-US" sz="1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458200" cy="6553200"/>
          </a:xfrm>
        </p:spPr>
        <p:txBody>
          <a:bodyPr>
            <a:normAutofit/>
          </a:bodyPr>
          <a:lstStyle/>
          <a:p>
            <a:pPr algn="just"/>
            <a:r>
              <a:rPr lang="sr-Cyrl-RS" sz="1900" b="1" dirty="0" smtClean="0"/>
              <a:t>Факултативни елементи</a:t>
            </a:r>
            <a:r>
              <a:rPr lang="sr-Cyrl-RS" sz="1900" dirty="0" smtClean="0"/>
              <a:t>: Изјава јавног тужиоца да одустаје од кривичног гоњења за дела која нису обухваћена споразумом о призању кривичног дела; Споразум о признању кривичног дела којим се окривљени може обавезати на испуњење обавеза под којима јавни тужилац има право, сходно начелу опортунитета, да одложи кривично гоњење- изјава окривљеног о прихватању наложене обавезе је саставни део споразума; Споразум у погледу имовине проистекле из кривичног дела која ће бити одузета окривљеном.</a:t>
            </a:r>
          </a:p>
          <a:p>
            <a:pPr algn="just"/>
            <a:r>
              <a:rPr lang="sr-Cyrl-RS" sz="1900" b="1" dirty="0" smtClean="0"/>
              <a:t>Обавезна одбрана од почетка преговора са јавним тужиоцем о закључењу споразума до доношења одлуке о споразуму од стране суда.</a:t>
            </a:r>
          </a:p>
          <a:p>
            <a:pPr algn="just"/>
            <a:r>
              <a:rPr lang="sr-Cyrl-RS" sz="1900" dirty="0" smtClean="0"/>
              <a:t>Процесна обавеза јавног тужиоца да позове лице да поднесе имовинскоправни захтев пре закључења споразума уколико то лице није учинило у ранијој фази поступка- имовинскоправи захтев је предмет преговарања али то лице не може да спречи закључење споразума о признању кривичног дела.</a:t>
            </a:r>
          </a:p>
          <a:p>
            <a:pPr algn="just"/>
            <a:r>
              <a:rPr lang="sr-Cyrl-RS" sz="1900" dirty="0" smtClean="0"/>
              <a:t>Коначна одлука о споразуму припада суду- уколико је споразум поднет суду пре потврђивања оптужнице о њему одлучује судија за претходни поступак, а након потврђивања, председник већа.</a:t>
            </a:r>
          </a:p>
          <a:p>
            <a:pPr algn="just"/>
            <a:r>
              <a:rPr lang="sr-Cyrl-RS" sz="1900" dirty="0" smtClean="0"/>
              <a:t>Одлука се доноси на рочишту на које се позивају јавни тужилац, окривљени и његов бранилац, при чему се рочиште држи без присуства јавности.</a:t>
            </a:r>
            <a:endParaRPr lang="en-US" sz="1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458200" cy="6553200"/>
          </a:xfrm>
        </p:spPr>
        <p:txBody>
          <a:bodyPr>
            <a:noAutofit/>
          </a:bodyPr>
          <a:lstStyle/>
          <a:p>
            <a:pPr algn="just"/>
            <a:r>
              <a:rPr lang="sr-Cyrl-RS" sz="1900" dirty="0" smtClean="0"/>
              <a:t>Три су могуће одлуке суда:</a:t>
            </a:r>
          </a:p>
          <a:p>
            <a:pPr marL="457200" indent="-457200" algn="just">
              <a:buFont typeface="+mj-lt"/>
              <a:buAutoNum type="arabicPeriod"/>
            </a:pPr>
            <a:r>
              <a:rPr lang="sr-Cyrl-RS" sz="1900" b="1" dirty="0" smtClean="0"/>
              <a:t>Одбацивање споразума</a:t>
            </a:r>
            <a:r>
              <a:rPr lang="sr-Cyrl-RS" sz="1900" dirty="0" smtClean="0"/>
              <a:t>- 1)уколико не садржи неки од шест обавезних елемената споразума и 2)уколико окривљени не дође на рочиште на које је уредно позван а свој недолазак не оправда. Споразум се одбацује решењем које се доставља странкама. Жалба није дозвољена.</a:t>
            </a:r>
          </a:p>
          <a:p>
            <a:pPr marL="457200" indent="-457200" algn="just">
              <a:buFont typeface="+mj-lt"/>
              <a:buAutoNum type="arabicPeriod"/>
            </a:pPr>
            <a:r>
              <a:rPr lang="sr-Cyrl-RS" sz="1900" b="1" dirty="0" smtClean="0"/>
              <a:t>Одбијање споразума</a:t>
            </a:r>
            <a:r>
              <a:rPr lang="sr-Cyrl-RS" sz="1900" dirty="0" smtClean="0"/>
              <a:t>- 1)уколико постоји један од три разлога за обуставу поступка и 2) уколико утврди да није испуњен један од четири кумулативно прописаних услова за прихватање споразума: да је окривљени свесно и добровољно признао к.д. која су предмет оптужбе; да је свестан свих последица закључења споразума, а посебно да се одриче права на  суђење и прихвата ограничење права на улагање жалбе против одлуке коју суд донесе на основу споразума; да постоје други докази који нису у супротности са признањем окривљеног да је извршио кривично дело; да је казна или друга кривична санкција, односно друга мера у погледу које су јавни тужилац и окривљени закључили споразум предложена у складу са кривичним или другим законом.  По правноснажности решења о одбијању споразума споразум и сви остали докази се уништавају у присуству судије који је донео одлуку о чему се саставља записник, а поступак се враћа у фазу која је претходила закључењу споразума. Судија који је донео решење не може учествовати у даљем току поступка.</a:t>
            </a:r>
          </a:p>
          <a:p>
            <a:pPr marL="457200" indent="-457200" algn="just">
              <a:buNone/>
            </a:pPr>
            <a:endParaRPr lang="sr-Cyrl-RS" sz="1900" dirty="0" smtClean="0"/>
          </a:p>
          <a:p>
            <a:pPr marL="457200" indent="-457200" algn="just">
              <a:buFont typeface="+mj-lt"/>
              <a:buAutoNum type="arabicPeriod"/>
            </a:pPr>
            <a:endParaRPr lang="en-US" sz="1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458200" cy="6477000"/>
          </a:xfrm>
        </p:spPr>
        <p:txBody>
          <a:bodyPr>
            <a:normAutofit fontScale="92500" lnSpcReduction="10000"/>
          </a:bodyPr>
          <a:lstStyle/>
          <a:p>
            <a:pPr marL="457200" indent="-457200" algn="just">
              <a:buFont typeface="+mj-lt"/>
              <a:buAutoNum type="arabicPeriod" startAt="3"/>
            </a:pPr>
            <a:r>
              <a:rPr lang="sr-Cyrl-RS" sz="2000" b="1" dirty="0" smtClean="0"/>
              <a:t>Прихватање споразума</a:t>
            </a:r>
            <a:r>
              <a:rPr lang="sr-Cyrl-RS" sz="2000" dirty="0" smtClean="0"/>
              <a:t>- суд ће донети пресуду о прихватању споразума о признању кривичног дела уколико утврди: да је окривљени свесно и добровољно признао кривична дела која су предмет споразума; да је свестан свих последица закључења и да се одриче права на суђење као и да прихвата ограничење права на улагање жалбе против одлуке суда донете на основу споразума; да постоје и други докази који нису у супротности са признањем окривљеног; да је казна или кривична санкција, односно мера у погледу које су јавни тужилац и окривљени постигли споразум у складу са кривичним или другим законом. </a:t>
            </a:r>
          </a:p>
          <a:p>
            <a:pPr marL="457200" indent="-457200" algn="just"/>
            <a:r>
              <a:rPr lang="sr-Cyrl-RS" sz="2000" dirty="0" smtClean="0"/>
              <a:t>Жалба је дозвољена само против пресуде којом се прихвата споразум и окривљени оглашава кривим.</a:t>
            </a:r>
          </a:p>
          <a:p>
            <a:pPr marL="457200" indent="-457200" algn="just"/>
            <a:r>
              <a:rPr lang="sr-Cyrl-RS" sz="2000" dirty="0" smtClean="0"/>
              <a:t>Жалбу у року од осам дана од дана достављања пресуде могу изјавити јавни тужилац и оривљени, односно његов бранилац.</a:t>
            </a:r>
          </a:p>
          <a:p>
            <a:pPr marL="457200" indent="-457200" algn="just"/>
            <a:r>
              <a:rPr lang="sr-Cyrl-RS" sz="2000" dirty="0" smtClean="0"/>
              <a:t>Четири алтернативно прописаних разлога за жалбу: дело које је предмет оптужбе није к.д. а нема услова за примену мере безбедности; да је кривично гоњење застарело, или да је обухваћено амнестијом или помиловањем, или да постоје друге околности које трајно искључују кривично гоњење; да нема довољно доказа за оправдану сумњу да је окривљени учинио конкретно к.д.; уколико се пресуда не односи на предмет споразума.</a:t>
            </a:r>
          </a:p>
          <a:p>
            <a:pPr marL="457200" indent="-457200" algn="just"/>
            <a:r>
              <a:rPr lang="sr-Cyrl-RS" sz="2000" dirty="0" smtClean="0"/>
              <a:t>Оштећени се не обавештава о рочишту на ком се одлучује о споразуму и није субјект права на изјављивање жалбе на одлуку суда о дпоразуму.</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Cyrl-RS" sz="3600" dirty="0" smtClean="0"/>
              <a:t>Споразум о сведочењу окривљеног</a:t>
            </a:r>
            <a:endParaRPr lang="en-US" sz="3600" dirty="0"/>
          </a:p>
        </p:txBody>
      </p:sp>
      <p:sp>
        <p:nvSpPr>
          <p:cNvPr id="3" name="Content Placeholder 2"/>
          <p:cNvSpPr>
            <a:spLocks noGrp="1"/>
          </p:cNvSpPr>
          <p:nvPr>
            <p:ph idx="1"/>
          </p:nvPr>
        </p:nvSpPr>
        <p:spPr>
          <a:xfrm>
            <a:off x="228600" y="1447800"/>
            <a:ext cx="8458200" cy="5257800"/>
          </a:xfrm>
        </p:spPr>
        <p:txBody>
          <a:bodyPr>
            <a:normAutofit lnSpcReduction="10000"/>
          </a:bodyPr>
          <a:lstStyle/>
          <a:p>
            <a:pPr algn="just"/>
            <a:r>
              <a:rPr lang="sr-Cyrl-RS" sz="1900" dirty="0" smtClean="0"/>
              <a:t>Круг кривичних дела у погледу којих се овај споразум може закључити је ограничен- к.д. за која је посебним законом одређено да поступа јавно тужилаштво посебне надлежности.</a:t>
            </a:r>
          </a:p>
          <a:p>
            <a:pPr algn="just"/>
            <a:r>
              <a:rPr lang="sr-Cyrl-RS" sz="1900" dirty="0" smtClean="0"/>
              <a:t>Може бити закључен од доношења наредбе о спровођењу истраге до завршетка главног претреса.</a:t>
            </a:r>
          </a:p>
          <a:p>
            <a:pPr algn="just"/>
            <a:r>
              <a:rPr lang="sr-Cyrl-RS" sz="1900" dirty="0" smtClean="0"/>
              <a:t>Улов- да окривљени у потпуности призна да је извршио кривично дело и да је значај његовог исказа за откривање, доказивање или спречавање кривичног дела за које може бити закључен споразум претежнији од последица дела које је извршио. Изузетак је окривљени за кога постоји основана сумња да је организатор организоване криминалне групе.</a:t>
            </a:r>
          </a:p>
          <a:p>
            <a:pPr algn="just"/>
            <a:r>
              <a:rPr lang="sr-Cyrl-RS" sz="1900" dirty="0" smtClean="0"/>
              <a:t>Пре закључења споразума јавни тужилац позива окривљеног да у року који не може бити дужи од 30 дана самостално и својеручно, детаљно и што потпуније, истинито опише све што зна о к.д. поводом којег се води поступак и одругим делима за која је посебним законом одређено да поступа јавно тужилаштво посебне надлежности.</a:t>
            </a:r>
          </a:p>
          <a:p>
            <a:pPr algn="just"/>
            <a:r>
              <a:rPr lang="sr-Cyrl-RS" sz="1900" dirty="0" smtClean="0"/>
              <a:t>Споразум се сачињава у писаном облику и са записником о исказу који је претходно сачињен подноси се суду до завршетка главног претреса.</a:t>
            </a:r>
          </a:p>
          <a:p>
            <a:pPr algn="just"/>
            <a:r>
              <a:rPr lang="sr-Cyrl-RS" sz="1900" dirty="0" smtClean="0"/>
              <a:t>Садржај споразума</a:t>
            </a:r>
          </a:p>
          <a:p>
            <a:pPr algn="just"/>
            <a:r>
              <a:rPr lang="sr-Cyrl-RS" sz="1900" dirty="0" smtClean="0"/>
              <a:t>Доношење одлуке о споразуму је у искључивој надлежности суда.</a:t>
            </a:r>
            <a:endParaRPr lang="en-US" sz="1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534400" cy="6629400"/>
          </a:xfrm>
        </p:spPr>
        <p:txBody>
          <a:bodyPr>
            <a:normAutofit lnSpcReduction="10000"/>
          </a:bodyPr>
          <a:lstStyle/>
          <a:p>
            <a:pPr algn="just"/>
            <a:r>
              <a:rPr lang="sr-Cyrl-RS" sz="1900" dirty="0" smtClean="0"/>
              <a:t>Три могуће одлуке суда о споразуму:</a:t>
            </a:r>
          </a:p>
          <a:p>
            <a:pPr marL="457200" indent="-457200" algn="just">
              <a:buFont typeface="+mj-lt"/>
              <a:buAutoNum type="arabicPeriod"/>
            </a:pPr>
            <a:r>
              <a:rPr lang="sr-Cyrl-RS" sz="1900" dirty="0" smtClean="0"/>
              <a:t>Одбацивање споразума- примењују се правила о одбацивању споразума о признању кривичног дела;</a:t>
            </a:r>
          </a:p>
          <a:p>
            <a:pPr marL="457200" indent="-457200" algn="just">
              <a:buFont typeface="+mj-lt"/>
              <a:buAutoNum type="arabicPeriod"/>
            </a:pPr>
            <a:r>
              <a:rPr lang="sr-Cyrl-RS" sz="1900" dirty="0" smtClean="0"/>
              <a:t>Одбијање споразума- уколико постоји неки од разлога за обуставу поступка у поступку испитивања оптужнице, одноно уколико није испуњен неки од услова неопходних за прихватање споразума. По правноснажности решења споразум се уништава, односно примењују се правила која се односе на споразум о признању кривичног дела;</a:t>
            </a:r>
          </a:p>
          <a:p>
            <a:pPr marL="457200" indent="-457200" algn="just">
              <a:buFont typeface="+mj-lt"/>
              <a:buAutoNum type="arabicPeriod"/>
            </a:pPr>
            <a:r>
              <a:rPr lang="sr-Cyrl-RS" sz="1900" dirty="0" smtClean="0"/>
              <a:t>Прихватање споразума- да је окриљени свесно и добровољно пристао да сведочи; да је у потпуности свестан последица закљученог споразума, а посебно да се одриче права на улагање жалбе против одлуке суда о споразуму; да је казна или друга санкција или мера, ослобођење од казне или одустанак јавног тужиоца од кривичног гоњења у складу са одредбама ЗКП или КЗ. У случају прихватања споразума о сведочењу окривљеног суд доноси решење.</a:t>
            </a:r>
          </a:p>
          <a:p>
            <a:pPr marL="457200" indent="-457200" algn="just"/>
            <a:r>
              <a:rPr lang="sr-Cyrl-RS" sz="1900" dirty="0" smtClean="0"/>
              <a:t>Окривљени сарадник је дужан да говори истину и да не прећути ништа што му је о конкретном предмету познато.</a:t>
            </a:r>
          </a:p>
          <a:p>
            <a:pPr marL="457200" indent="-457200" algn="just"/>
            <a:r>
              <a:rPr lang="sr-Cyrl-RS" sz="1900" dirty="0" smtClean="0"/>
              <a:t>Решење о прихватању споразума о сведочењу окривљеног обавезује првостепени и суд правног лека уколико је окривљени сарадник у потпуности испунио обавезе предвиђење споразумом.</a:t>
            </a:r>
          </a:p>
          <a:p>
            <a:pPr marL="457200" indent="-457200" algn="just"/>
            <a:r>
              <a:rPr lang="sr-Cyrl-RS" sz="1900" dirty="0" smtClean="0"/>
              <a:t>Уколико окривљени сарадник не испуни обавезе или уколико јавни тужилац покрене истрагу против њега или сазна за ранију осуђиваност и поднесе предлог суду за стављање споразума ван снаге , суд ће исти ставити ван снаге и уништити све списе са њим.</a:t>
            </a:r>
            <a:endParaRPr lang="en-US" sz="19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125</TotalTime>
  <Words>1711</Words>
  <Application>Microsoft Office PowerPoint</Application>
  <PresentationFormat>On-screen Show (4:3)</PresentationFormat>
  <Paragraphs>63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Foundry</vt:lpstr>
      <vt:lpstr>Споразуми јавног тужиоца и окривљеног</vt:lpstr>
      <vt:lpstr>Споразум о признању кривичног дела</vt:lpstr>
      <vt:lpstr>Slide 3</vt:lpstr>
      <vt:lpstr>Slide 4</vt:lpstr>
      <vt:lpstr>Slide 5</vt:lpstr>
      <vt:lpstr>Slide 6</vt:lpstr>
      <vt:lpstr>Slide 7</vt:lpstr>
      <vt:lpstr>Споразум о сведочењу окривљеног</vt:lpstr>
      <vt:lpstr>Slide 9</vt:lpstr>
      <vt:lpstr>Споразум о сведочењу осуђеног</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Споразуми јавног тужиоца и окривљеног</dc:title>
  <dc:creator>Milivojevic</dc:creator>
  <cp:lastModifiedBy>Milivojevic</cp:lastModifiedBy>
  <cp:revision>16</cp:revision>
  <dcterms:created xsi:type="dcterms:W3CDTF">2020-04-27T12:53:01Z</dcterms:created>
  <dcterms:modified xsi:type="dcterms:W3CDTF">2020-04-27T14:58:21Z</dcterms:modified>
</cp:coreProperties>
</file>