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88605BA-76C6-4DE4-ADAF-528A85591680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DD7EA6-B628-42E8-923B-8C48C3C8B7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20206"/>
            <a:ext cx="7739200" cy="2544898"/>
          </a:xfrm>
        </p:spPr>
        <p:txBody>
          <a:bodyPr/>
          <a:lstStyle/>
          <a:p>
            <a:r>
              <a:rPr lang="sr-Cyrl-RS" dirty="0" smtClean="0"/>
              <a:t>Посебне доказне радње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30352"/>
            <a:ext cx="8219256" cy="5850976"/>
          </a:xfrm>
        </p:spPr>
        <p:txBody>
          <a:bodyPr>
            <a:normAutofit/>
          </a:bodyPr>
          <a:lstStyle/>
          <a:p>
            <a:pPr algn="just"/>
            <a:r>
              <a:rPr lang="sr-Cyrl-RS" sz="1800" dirty="0" smtClean="0"/>
              <a:t>Периодични извештаји непосредно надређеном а по завршетку ангажовања достављање судији за претходни поступак прибављених доказа и извештаја</a:t>
            </a:r>
          </a:p>
          <a:p>
            <a:pPr algn="just"/>
            <a:r>
              <a:rPr lang="sr-Cyrl-RS" sz="1800" dirty="0" smtClean="0"/>
              <a:t>Забрањено и кажњиво подстрекавање прикривеног иследника на извршење кривичног дела</a:t>
            </a:r>
          </a:p>
          <a:p>
            <a:pPr algn="just"/>
            <a:r>
              <a:rPr lang="sr-Cyrl-RS" sz="1800" dirty="0" smtClean="0"/>
              <a:t>Изузетно се може испитати у кривичном поступку као сведок под шифром или псеудонимом</a:t>
            </a:r>
          </a:p>
          <a:p>
            <a:pPr algn="just"/>
            <a:r>
              <a:rPr lang="sr-Cyrl-RS" sz="1800" dirty="0" smtClean="0"/>
              <a:t>Подаци о истоветности прикривеног иследника представљају тајне податке.</a:t>
            </a:r>
          </a:p>
          <a:p>
            <a:pPr algn="just"/>
            <a:r>
              <a:rPr lang="sr-Cyrl-RS" sz="1800" dirty="0" smtClean="0"/>
              <a:t>Ова доказна радња се може одредити само </a:t>
            </a:r>
            <a:r>
              <a:rPr lang="sr-Cyrl-RS" sz="1800" smtClean="0"/>
              <a:t>за кривична </a:t>
            </a:r>
            <a:r>
              <a:rPr lang="sr-Cyrl-RS" sz="1800" dirty="0" smtClean="0"/>
              <a:t>дела за која </a:t>
            </a:r>
            <a:r>
              <a:rPr lang="sr-Cyrl-RS" sz="1800" smtClean="0"/>
              <a:t>је посебним законом одређено да поступа јавно тужилаштво посебне надлежности.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051560"/>
          </a:xfrm>
        </p:spPr>
        <p:txBody>
          <a:bodyPr/>
          <a:lstStyle/>
          <a:p>
            <a:r>
              <a:rPr lang="sr-Cyrl-RS" dirty="0" smtClean="0"/>
              <a:t>Опште напомене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27896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800" dirty="0" smtClean="0"/>
              <a:t>Законик познаје шест посебних радњи доказивања.</a:t>
            </a:r>
          </a:p>
          <a:p>
            <a:pPr algn="just"/>
            <a:r>
              <a:rPr lang="sr-Cyrl-RS" sz="1800" dirty="0" smtClean="0"/>
              <a:t>Могућност примене условена је претходним испуњењем три кумулативно прописана услова: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Постојање основа сумње да је конкретно лице извршило к.д. за које је Закоником предвиђена могућност примене посебне доказне радње</a:t>
            </a:r>
            <a:r>
              <a:rPr lang="en-US" sz="1800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Неопходно је да се на други начин не могу прикупити докази за кривично гоњење или да би њихово прикупљање било знатно отежано</a:t>
            </a:r>
            <a:r>
              <a:rPr lang="en-US" sz="1800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Неопходност доношења одлука надлежног органа да се примени нека од ових мера према конкретном лицу.</a:t>
            </a:r>
          </a:p>
          <a:p>
            <a:pPr marL="342900" indent="-342900" algn="just"/>
            <a:r>
              <a:rPr lang="sr-Cyrl-RS" sz="1800" dirty="0" smtClean="0"/>
              <a:t>Уколико јавни тужилац не покрене кривични поступак у року од шест месеци од дана када се упознао са материјалом прикупљеним коришћењем посебних доказних радњи или ако изјави да га неће користити у поступку, односно да против осумњиченог неће захтевати вођење поступка, судија за претходни поступак ће донети решење о уништењу прикупљеног материјала.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30352"/>
            <a:ext cx="8219256" cy="5778968"/>
          </a:xfrm>
        </p:spPr>
        <p:txBody>
          <a:bodyPr>
            <a:normAutofit/>
          </a:bodyPr>
          <a:lstStyle/>
          <a:p>
            <a:pPr algn="just"/>
            <a:r>
              <a:rPr lang="sr-Cyrl-RS" sz="1800" dirty="0" smtClean="0"/>
              <a:t>У случају да се приликом предузимања посебних доказних радњи поступило супротно одредбама Законика или наредби органа поступка, на прикупљеним подацима се не може заснивати судска одлука, а са њима се поступа у складу са одредбама које регулишу питање поступања са незаконитим доказима уопште.</a:t>
            </a:r>
          </a:p>
          <a:p>
            <a:pPr algn="just"/>
            <a:r>
              <a:rPr lang="sr-Cyrl-RS" sz="1800" dirty="0" smtClean="0"/>
              <a:t>Питање случајног налаза и питање тајности података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/>
          <a:lstStyle/>
          <a:p>
            <a:r>
              <a:rPr lang="sr-Cyrl-RS" dirty="0" smtClean="0"/>
              <a:t>Тајни надзор комуникације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255888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800" dirty="0" smtClean="0"/>
              <a:t>Судија за претходни поступак на образложени предлог јавног тужиоца одређује надзор и снимање комуникације која се обавља путем телефона и других техничких средстава или надзор електронске или друге адресе осумњиченог и заплену писама и других пошиљки.</a:t>
            </a:r>
          </a:p>
          <a:p>
            <a:pPr algn="just"/>
            <a:r>
              <a:rPr lang="sr-Cyrl-RS" sz="1800" dirty="0" smtClean="0"/>
              <a:t>Наредбу доноси судија за претходни поступак</a:t>
            </a:r>
          </a:p>
          <a:p>
            <a:pPr algn="just"/>
            <a:r>
              <a:rPr lang="sr-Cyrl-RS" sz="1800" dirty="0" smtClean="0"/>
              <a:t>Тајни надзор комуникације може трајати три месеца, с тим да се трајање ове мере може продужити за још највише три месеца- изузетак су кривична дела код којих поступа јавно тужилаштво посебне надлежности.</a:t>
            </a:r>
          </a:p>
          <a:p>
            <a:pPr algn="just"/>
            <a:r>
              <a:rPr lang="sr-Cyrl-RS" sz="1800" dirty="0" smtClean="0"/>
              <a:t>Наредбу извршавају полиција, Безбедносно-информативна агенција и Војнобезбедносна агенција.</a:t>
            </a:r>
          </a:p>
          <a:p>
            <a:pPr algn="just"/>
            <a:r>
              <a:rPr lang="sr-Cyrl-RS" sz="1800" dirty="0" smtClean="0"/>
              <a:t>Дневни извештаји</a:t>
            </a:r>
          </a:p>
          <a:p>
            <a:pPr algn="just"/>
            <a:r>
              <a:rPr lang="sr-Cyrl-RS" sz="1800" dirty="0" smtClean="0"/>
              <a:t>Могућност проширења тајног надзора комуникације у току спровођења</a:t>
            </a:r>
          </a:p>
          <a:p>
            <a:pPr algn="just"/>
            <a:r>
              <a:rPr lang="sr-Cyrl-RS" sz="1800" dirty="0" smtClean="0"/>
              <a:t>По завршетку се достављају снимци комуникације, писма и друге пошиљке као и посебан извештај.</a:t>
            </a:r>
          </a:p>
          <a:p>
            <a:pPr algn="just"/>
            <a:r>
              <a:rPr lang="sr-Cyrl-RS" sz="1800" dirty="0" smtClean="0"/>
              <a:t>Записник о отварању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183880" cy="1051560"/>
          </a:xfrm>
        </p:spPr>
        <p:txBody>
          <a:bodyPr/>
          <a:lstStyle/>
          <a:p>
            <a:r>
              <a:rPr lang="sr-Cyrl-RS" dirty="0" smtClean="0"/>
              <a:t>Тајно праћење и снимање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183880" cy="5328592"/>
          </a:xfrm>
        </p:spPr>
        <p:txBody>
          <a:bodyPr>
            <a:normAutofit/>
          </a:bodyPr>
          <a:lstStyle/>
          <a:p>
            <a:pPr algn="just"/>
            <a:r>
              <a:rPr lang="sr-Cyrl-RS" sz="1800" dirty="0" smtClean="0"/>
              <a:t>Судија за претходни поступак на образложени предлог јавног тужиоца одређује тајно праћење и снимање осумњиченог ради откривања контаката или његове комуникације на јавним местима и местима на којима је приступ ограничен или у просторијама, осим у стану, односно ради утврђивања истоветности лица или лоцирања лица и ствари.</a:t>
            </a:r>
          </a:p>
          <a:p>
            <a:pPr algn="just"/>
            <a:r>
              <a:rPr lang="sr-Cyrl-RS" sz="1800" dirty="0" smtClean="0"/>
              <a:t>Места или просторије могу бити предмет тајног надзора и снимања само уколико је вероватно да ће осумњичени ту бити присутан или да користи та превозна средства.</a:t>
            </a:r>
          </a:p>
          <a:p>
            <a:pPr algn="just"/>
            <a:r>
              <a:rPr lang="sr-Cyrl-RS" sz="1800" dirty="0" smtClean="0"/>
              <a:t>Радњу одређује судија за претходни поступак образложеном наредбом.</a:t>
            </a:r>
          </a:p>
          <a:p>
            <a:pPr algn="just"/>
            <a:r>
              <a:rPr lang="sr-Cyrl-RS" sz="1800" dirty="0" smtClean="0"/>
              <a:t>Трајање радње временски је ограничено на исти начин као код тајног надзора комуникације.</a:t>
            </a:r>
          </a:p>
          <a:p>
            <a:pPr algn="just"/>
            <a:r>
              <a:rPr lang="sr-Cyrl-RS" sz="1800" dirty="0" smtClean="0"/>
              <a:t>Наредбу извршавају полиција, Безбедносно-информативна агенција и Војнобезбедносна агенција.</a:t>
            </a:r>
          </a:p>
          <a:p>
            <a:pPr algn="just"/>
            <a:r>
              <a:rPr lang="sr-Cyrl-RS" sz="1800" dirty="0" smtClean="0"/>
              <a:t>Достављање извештаја и материјала</a:t>
            </a:r>
          </a:p>
          <a:p>
            <a:pPr algn="just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183880" cy="1051560"/>
          </a:xfrm>
        </p:spPr>
        <p:txBody>
          <a:bodyPr/>
          <a:lstStyle/>
          <a:p>
            <a:r>
              <a:rPr lang="sr-Cyrl-RS" dirty="0" smtClean="0"/>
              <a:t>Симуловани послови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183880" cy="5112568"/>
          </a:xfrm>
        </p:spPr>
        <p:txBody>
          <a:bodyPr>
            <a:normAutofit/>
          </a:bodyPr>
          <a:lstStyle/>
          <a:p>
            <a:pPr algn="just"/>
            <a:r>
              <a:rPr lang="sr-Cyrl-RS" sz="1800" dirty="0" smtClean="0"/>
              <a:t>Судија за претходни поступак на образложени предлог јавног тужиоца одређује симуловане послове, односно симуловану куповину, продају или пружање пословних услуга и симуловано давање или примање мита.</a:t>
            </a:r>
          </a:p>
          <a:p>
            <a:pPr algn="just"/>
            <a:r>
              <a:rPr lang="sr-Cyrl-RS" sz="1800" dirty="0" smtClean="0"/>
              <a:t>Функционална надлежност судије за претходни поступак</a:t>
            </a:r>
          </a:p>
          <a:p>
            <a:pPr algn="just"/>
            <a:r>
              <a:rPr lang="sr-Cyrl-RS" sz="1800" dirty="0" smtClean="0"/>
              <a:t>Наредба чија је садржина прописана законом</a:t>
            </a:r>
          </a:p>
          <a:p>
            <a:pPr algn="just"/>
            <a:r>
              <a:rPr lang="sr-Cyrl-RS" sz="1800" dirty="0" smtClean="0"/>
              <a:t>Временско трајање</a:t>
            </a:r>
          </a:p>
          <a:p>
            <a:pPr algn="just"/>
            <a:r>
              <a:rPr lang="sr-Cyrl-RS" sz="1800" dirty="0" smtClean="0"/>
              <a:t>Наредбу извршавају полиција, Безбедносно-информативна агенција и Војнобезбедносна агенција.</a:t>
            </a:r>
          </a:p>
          <a:p>
            <a:pPr algn="just"/>
            <a:r>
              <a:rPr lang="sr-Cyrl-RS" sz="1800" dirty="0" smtClean="0"/>
              <a:t>Достављање извештаја и материјала</a:t>
            </a:r>
          </a:p>
          <a:p>
            <a:pPr algn="just"/>
            <a:r>
              <a:rPr lang="sr-Cyrl-RS" sz="1800" dirty="0" smtClean="0"/>
              <a:t>Лице овлашћено за спровођење ове радње, закључујући симуловани посао, не чини кривично дело ако је радња коју предузима кривичним законом предвиђена као радња кривичног дела, односно забрањено је и кажњиво да лице које закључује симуловани посао подстрекава другог на извршење кривичног дела.</a:t>
            </a:r>
          </a:p>
          <a:p>
            <a:pPr algn="just"/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Рачунарско претраживање података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183880" cy="5184576"/>
          </a:xfrm>
        </p:spPr>
        <p:txBody>
          <a:bodyPr>
            <a:normAutofit/>
          </a:bodyPr>
          <a:lstStyle/>
          <a:p>
            <a:pPr algn="just"/>
            <a:r>
              <a:rPr lang="sr-Cyrl-RS" sz="1800" dirty="0" smtClean="0"/>
              <a:t>Предмет је рачунарско претраживање већ обрађених личних и других података и њихово поређење са подацима који се односе на осумњиченог и на кривично дело.</a:t>
            </a:r>
          </a:p>
          <a:p>
            <a:pPr algn="just"/>
            <a:r>
              <a:rPr lang="sr-Cyrl-RS" sz="1800" dirty="0" smtClean="0"/>
              <a:t>Функционална надлежност судије за претходни поступак</a:t>
            </a:r>
          </a:p>
          <a:p>
            <a:pPr algn="just"/>
            <a:r>
              <a:rPr lang="sr-Cyrl-RS" sz="1800" dirty="0" smtClean="0"/>
              <a:t>Садржај наредбе</a:t>
            </a:r>
          </a:p>
          <a:p>
            <a:pPr algn="just"/>
            <a:r>
              <a:rPr lang="sr-Cyrl-RS" sz="1800" dirty="0" smtClean="0"/>
              <a:t>Рачунарско претраживање података може трајати најдуже три месеца а због неопходности даљег прикупљања доказа се изузетно може продужити још највише два пута у трајању од три месеца, с тим да се спровођење радње прекида чим престану разлози за њену примену.</a:t>
            </a:r>
          </a:p>
          <a:p>
            <a:pPr algn="just"/>
            <a:r>
              <a:rPr lang="sr-Cyrl-RS" sz="1800" dirty="0" smtClean="0"/>
              <a:t>Наредбу извршавају полиција, Безбедносно-информативна агенција, Војнобезбедносна агенција, царинске, пореске или друге службе или други државни орган, односно правно лице које на основу закона врши јавна овлашћења.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/>
          <a:lstStyle/>
          <a:p>
            <a:r>
              <a:rPr lang="sr-Cyrl-RS" dirty="0" smtClean="0"/>
              <a:t>Контролисана испорука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183880" cy="5184576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800" dirty="0" smtClean="0"/>
              <a:t>Четири специфичности: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Једини надлежни субјекти за доношење одлуке о примени радње су Републички јавни тужилац и јавни тужилац посебне надлежности</a:t>
            </a:r>
            <a:r>
              <a:rPr lang="en-US" sz="1800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Сврха примене је прикупљање доказа за поступак и откривање осумњичених</a:t>
            </a:r>
            <a:r>
              <a:rPr lang="en-US" sz="1800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Контролисану испоруку спроводе полиција и други државни органи које одреди јавни тужилац, с тим да се улазак, прелазак или излазак незаконите или сумњиве пошиљке са територије Републике Србије спроводи уз саглсност надлежних органа заинтересованих држава и на основу узајамности, у складу са потврђеним међународним уговорима којима се детаљније уређује њен садржај</a:t>
            </a:r>
            <a:r>
              <a:rPr lang="en-US" sz="1800" dirty="0" smtClean="0"/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r-Cyrl-RS" sz="1800" dirty="0" smtClean="0"/>
              <a:t>По извршењу контролисане испоруке полиција, односно други државни орган, доставља јавном тужиоцу извештај који садржи: податке о времену почетка и завршетка контролисане испоруке, податке о службеном лицу које је спровело радњу, опис примењених техничких средстава, податке о обухваћеним лицима и добијеним резултатима.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83880" cy="1051560"/>
          </a:xfrm>
        </p:spPr>
        <p:txBody>
          <a:bodyPr/>
          <a:lstStyle/>
          <a:p>
            <a:r>
              <a:rPr lang="sr-Cyrl-RS" dirty="0" smtClean="0"/>
              <a:t>Прикривени иследник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255888" cy="5256584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1800" dirty="0" smtClean="0"/>
              <a:t>Додатни услов за ангажовање прикривеног иследника- да се коришћењем других посебних доказних радњи не могу прикупити докази за кривично гоњење или да би њихово прикупљање било знатно отежано.</a:t>
            </a:r>
          </a:p>
          <a:p>
            <a:pPr algn="just"/>
            <a:r>
              <a:rPr lang="sr-Cyrl-RS" sz="1800" dirty="0" smtClean="0"/>
              <a:t>Доношење наредбе о ангажовању је у надлежности судије за претходни поступак на предлог јавног тужиоца.</a:t>
            </a:r>
          </a:p>
          <a:p>
            <a:pPr algn="just"/>
            <a:r>
              <a:rPr lang="sr-Cyrl-RS" sz="1800" dirty="0" smtClean="0"/>
              <a:t>Садржај наредбе</a:t>
            </a:r>
          </a:p>
          <a:p>
            <a:pPr algn="just"/>
            <a:r>
              <a:rPr lang="sr-Cyrl-RS" sz="1800" dirty="0" smtClean="0"/>
              <a:t>Прикривени иследник је по правилу овлашћено службено лице органа унутрашњих послова, Безбедносно-информативне агенције или Војнобезбедносне агенције, а ако то захтевају посебне околности случаја, и друго лице које може бити и страни држављанин.</a:t>
            </a:r>
          </a:p>
          <a:p>
            <a:pPr algn="just"/>
            <a:r>
              <a:rPr lang="sr-Cyrl-RS" sz="1800" dirty="0" smtClean="0"/>
              <a:t>Одређивање под псеудонимом</a:t>
            </a:r>
          </a:p>
          <a:p>
            <a:pPr algn="just"/>
            <a:r>
              <a:rPr lang="sr-Cyrl-RS" sz="1800" dirty="0" smtClean="0"/>
              <a:t>Измена података у базама података и издавање личних исправа за време спровођења мере ангажовања прикривеног иследника</a:t>
            </a:r>
          </a:p>
          <a:p>
            <a:pPr algn="just"/>
            <a:r>
              <a:rPr lang="sr-Cyrl-RS" sz="1800" dirty="0" smtClean="0"/>
              <a:t>Трајање док постоје разлози за то, надуже годину дана, уз могућност продужења  за најдуже шест месеци </a:t>
            </a:r>
            <a:endParaRPr lang="en-U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83</TotalTime>
  <Words>976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Посебне доказне радње</vt:lpstr>
      <vt:lpstr>Опште напомене</vt:lpstr>
      <vt:lpstr>Slide 3</vt:lpstr>
      <vt:lpstr>Тајни надзор комуникације</vt:lpstr>
      <vt:lpstr>Тајно праћење и снимање</vt:lpstr>
      <vt:lpstr>Симуловани послови</vt:lpstr>
      <vt:lpstr>Рачунарско претраживање података</vt:lpstr>
      <vt:lpstr>Контролисана испорука</vt:lpstr>
      <vt:lpstr>Прикривени иследник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Посебне доказне радње</dc:title>
  <dc:creator>User</dc:creator>
  <cp:lastModifiedBy>User</cp:lastModifiedBy>
  <cp:revision>9</cp:revision>
  <dcterms:created xsi:type="dcterms:W3CDTF">2020-04-12T12:21:33Z</dcterms:created>
  <dcterms:modified xsi:type="dcterms:W3CDTF">2020-04-12T13:46:09Z</dcterms:modified>
</cp:coreProperties>
</file>