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C5337B9-9CA3-42D0-A231-B72B61ADC8A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FA44259-078F-440D-8D63-7E168AE10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591872" cy="2315121"/>
          </a:xfrm>
        </p:spPr>
        <p:txBody>
          <a:bodyPr/>
          <a:lstStyle/>
          <a:p>
            <a:pPr algn="ctr"/>
            <a:r>
              <a:rPr lang="sr-Cyrl-RS" dirty="0" smtClean="0"/>
              <a:t>Оштећени у кривичном поступку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953848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Два су могућа начина преузимања, односно настављања кривичног гоњења од стране оштећеног: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Давањем изјаве о преузимању гоњења и заступања оптужбе (усмена изјава о продужењу кривичног гоњења и достављање писмене изјаве суду);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Подношењем молбе за повраћај у пређашње стање.</a:t>
            </a:r>
          </a:p>
          <a:p>
            <a:pPr marL="452628" indent="-342900"/>
            <a:r>
              <a:rPr lang="sr-Cyrl-RS" sz="1700" dirty="0" smtClean="0"/>
              <a:t>Права оштећеног као тужиоца: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Права као јавни тужилац;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Право предузимања, односно настављања кривичног гоњења;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Разматрање списа и разгледање предмета који служе као доказ;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Позивање на главни претрес и обавештавање о седници већа другостепеног суда;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Читање оптужнице на главном претресу;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Повраћај у пређашње стање;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Поука о правном леку;</a:t>
            </a:r>
          </a:p>
          <a:p>
            <a:pPr marL="452628" indent="-342900">
              <a:buFont typeface="+mj-lt"/>
              <a:buAutoNum type="arabicPeriod"/>
            </a:pPr>
            <a:r>
              <a:rPr lang="sr-Cyrl-RS" sz="1700" dirty="0" smtClean="0"/>
              <a:t>Вршење права преко пуномоћника</a:t>
            </a:r>
          </a:p>
          <a:p>
            <a:pPr marL="452628" indent="-342900"/>
            <a:r>
              <a:rPr lang="sr-Cyrl-RS" sz="1700" dirty="0" smtClean="0"/>
              <a:t>Оштећени је дужан да обавештава суд о свакој промени адресе пребивалишта или боравишта.</a:t>
            </a:r>
          </a:p>
          <a:p>
            <a:pPr marL="452628" indent="-342900"/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953848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Оштећени губи право да се појави у својству оштећеног као тужиоца у следећим случајевима: ако у законском року не изјави да преузима гоњење и заступање оптужбе; ако није присутан на припремном рочишту или главном претресуа уредно је позван; ако му се није могао уручити позив због непријављивања суду промене адресе пребивалишта или боравишта; ако и поред тога што је уредно позван не дође на припремно рочиште или главни претрес који је заказан на основу његове молбе за повраћај у пређашње стање због тога што је на припремном рочишту или главном претресу на које је био уредно позван одустао од оптужбе па је донето решење о обустави поступка, односно пресуда којом се оптужба одбија.</a:t>
            </a:r>
          </a:p>
          <a:p>
            <a:pPr algn="just"/>
            <a:r>
              <a:rPr lang="sr-Cyrl-RS" sz="1700" dirty="0" smtClean="0"/>
              <a:t>Губитак права оштећеног да се појави у својству оштећеног као тужиоца може бити </a:t>
            </a:r>
            <a:r>
              <a:rPr lang="sr-Cyrl-RS" sz="1700" b="1" dirty="0" smtClean="0"/>
              <a:t>апсолутан</a:t>
            </a:r>
            <a:r>
              <a:rPr lang="sr-Cyrl-RS" sz="1700" dirty="0" smtClean="0"/>
              <a:t> или </a:t>
            </a:r>
            <a:r>
              <a:rPr lang="sr-Cyrl-RS" sz="1700" b="1" dirty="0" smtClean="0"/>
              <a:t>релативан</a:t>
            </a:r>
            <a:r>
              <a:rPr lang="sr-Cyrl-RS" sz="1700" dirty="0" smtClean="0"/>
              <a:t>.</a:t>
            </a:r>
          </a:p>
          <a:p>
            <a:pPr algn="just"/>
            <a:r>
              <a:rPr lang="sr-Cyrl-RS" sz="1700" dirty="0" smtClean="0"/>
              <a:t>Сви разлози који доводе до губитка стеченог својства оштећеног као тужиоца могу се сврстати у четири групе: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Изјава оштећеног као тужиоца да одустаје од гоњења ( изјава се не може опозвати);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Одустанак оштећеног као тужиоца од оптужбе по презумпцији закона;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Преузимање кривичног гоњења од стране јавног тужиоца;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Смрћу оштећеног, односно престанком правног лица.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44016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Предлог за кривично гоњење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73782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Предлог оштећеног за кривично гоњење јесте процесна претпоставка за покретање и вођење кривичног поступка код ове групе кривичних дела, зато што јавни тужилац, као иначе овлашћен тужилац за покретање и вођење кривичног поступка код ове групе кривичних дела, није у могућности да покрене кривични поступак уколико претходно оштећени не стави такав предлог.</a:t>
            </a:r>
          </a:p>
          <a:p>
            <a:pPr algn="just"/>
            <a:r>
              <a:rPr lang="sr-Cyrl-RS" sz="1700" dirty="0" smtClean="0"/>
              <a:t>У случају да оштећени до завршетка главног претреса накнадно одустане од већ стављеног предлога јавни тужилац не може наставити кривични поступак.</a:t>
            </a:r>
          </a:p>
          <a:p>
            <a:pPr algn="just"/>
            <a:r>
              <a:rPr lang="sr-Cyrl-RS" sz="1700" dirty="0" smtClean="0"/>
              <a:t>Предлог за кривично гоњење оштећени подноси јавном тужиоцу.</a:t>
            </a:r>
          </a:p>
          <a:p>
            <a:pPr algn="just"/>
            <a:r>
              <a:rPr lang="sr-Cyrl-RS" sz="1700" dirty="0" smtClean="0"/>
              <a:t>Уколико је оштећени поднео кривичну пријаву или предлог за остваривање имовинскоправног захтева сматраће се да је тиме поднео и предлог за кривично гоњење.</a:t>
            </a:r>
          </a:p>
          <a:p>
            <a:pPr algn="just"/>
            <a:r>
              <a:rPr lang="sr-Cyrl-RS" sz="1700" dirty="0" smtClean="0"/>
              <a:t>Уколико је оштећени поднео кривичну пријаву или предлог за кривично гоњење, а у току поступка се утврди да се ради о к.д. за које се гони по приватној тужби, сматраће се благовременом приватном тужбом уколико је поднета у року предвиђеном за њу.</a:t>
            </a:r>
          </a:p>
          <a:p>
            <a:pPr algn="just"/>
            <a:r>
              <a:rPr lang="sr-Cyrl-RS" sz="1700" dirty="0" smtClean="0"/>
              <a:t>Предлог не обавезује јавног тужиоца да покрене поступак , а у току поступка може да одустане од гоњења када оштећени има право да преузме кривично гоњење.</a:t>
            </a:r>
          </a:p>
          <a:p>
            <a:pPr algn="just"/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85584" cy="45719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Оштећени с имовинскоправним захтевом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809832"/>
          </a:xfrm>
        </p:spPr>
        <p:txBody>
          <a:bodyPr>
            <a:normAutofit lnSpcReduction="10000"/>
          </a:bodyPr>
          <a:lstStyle/>
          <a:p>
            <a:r>
              <a:rPr lang="sr-Cyrl-RS" sz="1700" dirty="0" smtClean="0"/>
              <a:t>Основни услов за истицање имовинскоправног захтева је да је извршењем кривичног дела причињена штета не само пасивном субјекту, већ и неким другим субјектима.</a:t>
            </a:r>
          </a:p>
          <a:p>
            <a:r>
              <a:rPr lang="sr-Cyrl-RS" sz="1700" dirty="0" smtClean="0"/>
              <a:t>Расправљање имовинскоправног захтева зависи од процене суда да ли се тиме знатно одуговлачи поступак или не.</a:t>
            </a:r>
          </a:p>
          <a:p>
            <a:r>
              <a:rPr lang="sr-Cyrl-RS" sz="1700" dirty="0" smtClean="0"/>
              <a:t>Предвиђање могућности остваривања имовинскоправног захтева установљено је због целисходности.</a:t>
            </a:r>
          </a:p>
          <a:p>
            <a:r>
              <a:rPr lang="sr-Cyrl-RS" sz="1700" dirty="0" smtClean="0"/>
              <a:t>У расправљању имовинскоправног захтева морају учествовати две странке: лице овлашћено на подношење имовинскоправног захтева и лице према којем се може поставити имовинскоправни захтев.</a:t>
            </a:r>
          </a:p>
          <a:p>
            <a:r>
              <a:rPr lang="sr-Cyrl-RS" sz="1700" dirty="0" smtClean="0"/>
              <a:t>Предлог за остваривање имовинскоправног захтева у кривичном поступлу може поднети лице које је овлашћено да такав захтев остварује у парничном поступку.</a:t>
            </a:r>
          </a:p>
          <a:p>
            <a:r>
              <a:rPr lang="sr-Cyrl-RS" sz="1700" dirty="0" smtClean="0"/>
              <a:t>Имовинскоправни захтев се може поставити једино према окривљеном.</a:t>
            </a:r>
          </a:p>
          <a:p>
            <a:r>
              <a:rPr lang="sr-Cyrl-RS" sz="1700" dirty="0" smtClean="0"/>
              <a:t>Имовинскоправни захтев се може односити на накнаду штете, повраћај ствари или поништај одређеног правног посла, и то под условом да је њихово остваривање могуће пред парничним судом.</a:t>
            </a:r>
          </a:p>
          <a:p>
            <a:r>
              <a:rPr lang="sr-Cyrl-RS" sz="1700" dirty="0" smtClean="0"/>
              <a:t>Да би имовинскоправни захтев био предмет адхезионог поступка мора да потиче из кривичног дела и да обавеза испуњења тог захтева пада на окривљеног.</a:t>
            </a:r>
          </a:p>
          <a:p>
            <a:r>
              <a:rPr lang="sr-Cyrl-RS" sz="1700" dirty="0" smtClean="0"/>
              <a:t>Предлогом за остваривање имовинскоправног захтева у кривичном поступку захтеви се могу кумулирати.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5384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700" dirty="0" smtClean="0"/>
              <a:t>Имовинскоправни захтев подноси се органу поступка. </a:t>
            </a:r>
          </a:p>
          <a:p>
            <a:pPr algn="just"/>
            <a:r>
              <a:rPr lang="sr-Cyrl-RS" sz="1700" dirty="0" smtClean="0"/>
              <a:t>Уколико има више лица овлашћених на подношење захтева онда свако од тих лица мора поднети захтев самостално и одређено на своје име.</a:t>
            </a:r>
          </a:p>
          <a:p>
            <a:pPr algn="just"/>
            <a:r>
              <a:rPr lang="sr-Cyrl-RS" sz="1700" dirty="0" smtClean="0"/>
              <a:t>Захтев се може поднети писмено или усмено на записник.</a:t>
            </a:r>
          </a:p>
          <a:p>
            <a:pPr algn="just"/>
            <a:r>
              <a:rPr lang="sr-Cyrl-RS" sz="1700" dirty="0" smtClean="0"/>
              <a:t>Предлог за остваривање имовинскоправног захтева не мора бити самостални акт.</a:t>
            </a:r>
          </a:p>
          <a:p>
            <a:pPr algn="just"/>
            <a:r>
              <a:rPr lang="sr-Cyrl-RS" sz="1700" dirty="0" smtClean="0"/>
              <a:t>Имовинскоправни захтев мора бити јасно одређен у погледу врсте, висине штете, начина реституције и мора бити поткрепљен доказима. Захтев мора да садржи елементе тужбе из парничног поступка. </a:t>
            </a:r>
          </a:p>
          <a:p>
            <a:pPr algn="just"/>
            <a:r>
              <a:rPr lang="sr-Cyrl-RS" sz="1700" dirty="0" smtClean="0"/>
              <a:t>Уколико се ради о накнади штете неопходно је навести начин настанка штете и тачно одредити њену висину.</a:t>
            </a:r>
          </a:p>
          <a:p>
            <a:pPr algn="just"/>
            <a:r>
              <a:rPr lang="sr-Cyrl-RS" sz="1700" dirty="0" smtClean="0"/>
              <a:t>Код повраћаја ствари мора се навести начин одузимања ствари, описати ствар што детаљније и навести где се налази, уколико је то познато.</a:t>
            </a:r>
          </a:p>
          <a:p>
            <a:pPr algn="just"/>
            <a:r>
              <a:rPr lang="sr-Cyrl-RS" sz="1700" dirty="0" smtClean="0"/>
              <a:t>Уколико се ради о поништењу одређеног правног посла треба указати на то о каквом је послу реч, под каквим условима је склопљен и какве су репрекусије.</a:t>
            </a:r>
          </a:p>
          <a:p>
            <a:pPr algn="just"/>
            <a:r>
              <a:rPr lang="sr-Cyrl-RS" sz="1700" dirty="0" smtClean="0"/>
              <a:t>Приликом одлучивања о имовинскоправном захтеву суд се може кретати само у границама постављеног захтева.</a:t>
            </a:r>
          </a:p>
          <a:p>
            <a:pPr algn="just"/>
            <a:r>
              <a:rPr lang="sr-Cyrl-RS" sz="1700" dirty="0" smtClean="0"/>
              <a:t>Имовинскоправни захтев овлашћено лице може поднети најкасније до завршетка главног претреса пред првостепеним судом.</a:t>
            </a:r>
          </a:p>
          <a:p>
            <a:pPr algn="just"/>
            <a:r>
              <a:rPr lang="sr-Cyrl-RS" sz="1700" dirty="0" smtClean="0"/>
              <a:t>Овлашћено лице може до окончања главног претреса одустати од постављеног имовинскоправног захтева.</a:t>
            </a:r>
          </a:p>
          <a:p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953848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Суд може донети следеће одлуке о постављеном имовинскоправном захтеву: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Досудити имовинскоправни захтев у целини;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Досудити имовинскоправни захтев делимично, а за вишак упутити оштећеног на парницу;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Упутити оштећеног да имовинскоправни захтев у целини оствари у парници;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Упутити оштећеног да имовинскоправни захтев може пријавити у кривичном поступку који ће отпочети или продужити надлежни суд.</a:t>
            </a:r>
          </a:p>
          <a:p>
            <a:pPr marL="452628" indent="-342900" algn="just"/>
            <a:r>
              <a:rPr lang="sr-Cyrl-RS" sz="1700" dirty="0" smtClean="0"/>
              <a:t>Карактеристичности уколико се имовинскоправни захтев односи на повраћај ствари; поништај одређеног правног посла; правноснажну пресуду или решење којим је одлучено о имовинскоправном захтеву суд може изменити само поводом понављања кривичног поступка и захтева за заштиту законитости; у случају ствари које несумњиво припадају оштећеном а не служе као доказ у кривичном поступку.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125760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Оштећени као сведок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593808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Испитаће се у својству сведока само ако је вероватно да ће моћи да да обавештења о кривичном делу и учиниоцу и другим релевантним околностима.</a:t>
            </a:r>
          </a:p>
          <a:p>
            <a:pPr algn="just"/>
            <a:r>
              <a:rPr lang="sr-Cyrl-RS" sz="1700" dirty="0" smtClean="0"/>
              <a:t>Оштећени се испитује према одредбама Законика које се односе на испитивање сведока уопште и његов исказ се цени по слободном судијском уверењу.</a:t>
            </a:r>
          </a:p>
          <a:p>
            <a:pPr algn="just"/>
            <a:r>
              <a:rPr lang="sr-Cyrl-RS" sz="1700" dirty="0" smtClean="0"/>
              <a:t>Посебна правила испитивања оштећеног као сведока: његово испитивање се обавља пре испитивања осталих сведока; питаће се да ли жели да остварује имовинскоправни захтев; лице млађе од 16 година које присуствује главном претресу као сведок или оштећени ће се удаљити из суднице чим његово присуство не буде више неопходно.</a:t>
            </a:r>
          </a:p>
          <a:p>
            <a:pPr algn="just"/>
            <a:r>
              <a:rPr lang="sr-Cyrl-RS" sz="1700" dirty="0" smtClean="0"/>
              <a:t>У циљу објективности исказа оштећеног, може му се ускратити разматрање списа и разгледање предмета док не буде саслушан као сведок.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57592" cy="45719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Законски заступници и пуномоћници оштећеног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809832"/>
          </a:xfrm>
        </p:spPr>
        <p:txBody>
          <a:bodyPr>
            <a:normAutofit/>
          </a:bodyPr>
          <a:lstStyle/>
          <a:p>
            <a:r>
              <a:rPr lang="sr-Cyrl-RS" sz="1700" dirty="0" smtClean="0"/>
              <a:t>Законски заступник оштећеног се у кривичном поступку јавља у два случаја: када се у својству оштећеног јавља малолетник и када се појављује лице које је потпуно лишено пословне способности.</a:t>
            </a:r>
          </a:p>
          <a:p>
            <a:r>
              <a:rPr lang="sr-Cyrl-RS" sz="1700" dirty="0" smtClean="0"/>
              <a:t>Законски заступници малолетника су његови родитељи уколико споразумно врше родитељско право. Малолетнику ће се поставити посебан заступник уколико је родитељ пословно неспособан или има свог законског заступника.</a:t>
            </a:r>
          </a:p>
          <a:p>
            <a:r>
              <a:rPr lang="sr-Cyrl-RS" sz="1700" dirty="0" smtClean="0"/>
              <a:t>Малолетници као и лица лишена пословне способности стављају се под старатељство одлуком органа старатељства.</a:t>
            </a:r>
          </a:p>
          <a:p>
            <a:r>
              <a:rPr lang="sr-Cyrl-RS" sz="1700" dirty="0" smtClean="0"/>
              <a:t>Законски заступници су овлашћени да дају све изјаве и да предузимају све радње на које је по Законику о кривичном поступку овлашћен оштећени.</a:t>
            </a:r>
          </a:p>
          <a:p>
            <a:r>
              <a:rPr lang="sr-Cyrl-RS" sz="1700" dirty="0" smtClean="0"/>
              <a:t>Пуномоћник је лице преко којег оштећени и његов законски заступник могу вршити своја права у кривичном поступку.</a:t>
            </a:r>
          </a:p>
          <a:p>
            <a:r>
              <a:rPr lang="sr-Cyrl-RS" sz="1700" smtClean="0"/>
              <a:t>Непосредни носилац права и дужности у поступку је оштећени, односно његов законски заступник док је пуномоћник само посредни вршилац тих права, односно дужности.</a:t>
            </a:r>
            <a:endParaRPr lang="sr-Cyrl-RS" sz="1700" dirty="0" smtClean="0"/>
          </a:p>
          <a:p>
            <a:r>
              <a:rPr lang="sr-Cyrl-RS" sz="1700" dirty="0" smtClean="0"/>
              <a:t>До ангажовања пуномоћника долази у два случаја: када наведени субјекти желе да се одлободе личног присуства у кривичном поступку и када желе да своја права и дужности у поступку реализују преко правно образованог лица.</a:t>
            </a:r>
          </a:p>
          <a:p>
            <a:r>
              <a:rPr lang="sr-Cyrl-RS" sz="1700" dirty="0" smtClean="0"/>
              <a:t>Пуномоћник може бити само адвокат.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43000"/>
            <a:ext cx="8291264" cy="53752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Појам и својства оштећеног у кривичном поступку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9457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1800" b="1" dirty="0" smtClean="0"/>
              <a:t>Оштећени</a:t>
            </a:r>
            <a:r>
              <a:rPr lang="sr-Cyrl-RS" sz="1800" dirty="0" smtClean="0"/>
              <a:t> је лице чије је какво лично или имовинско право повређено или угрожено кривичним делом (члан 2. став 1. тачка 11. ЗКП). </a:t>
            </a:r>
          </a:p>
          <a:p>
            <a:pPr algn="just"/>
            <a:r>
              <a:rPr lang="sr-Cyrl-RS" sz="1800" dirty="0" smtClean="0"/>
              <a:t>Стицање својства оштећеног зависи од испуњења </a:t>
            </a:r>
            <a:r>
              <a:rPr lang="sr-Cyrl-RS" sz="1800" b="1" dirty="0" smtClean="0"/>
              <a:t>два кумулативно прописана услова</a:t>
            </a:r>
            <a:r>
              <a:rPr lang="sr-Cyrl-RS" sz="1800" dirty="0" smtClean="0"/>
              <a:t>:  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Да је извршено кривично дело;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Да је извршењем тог кривичног дела дошло до повреде или угрожавања неког личног или имовинског права.</a:t>
            </a:r>
          </a:p>
          <a:p>
            <a:pPr marL="452628" indent="-342900" algn="just"/>
            <a:r>
              <a:rPr lang="sr-Cyrl-RS" sz="1800" dirty="0" smtClean="0"/>
              <a:t>У својству оштећеног може да се јави како физичко, тако и правно лице.</a:t>
            </a:r>
          </a:p>
          <a:p>
            <a:pPr marL="452628" indent="-342900" algn="just"/>
            <a:r>
              <a:rPr lang="sr-Cyrl-RS" sz="1800" dirty="0" smtClean="0"/>
              <a:t>Појам оштећеног у кривичнопроцесном смислу је другачији и шири од појма пасивног субјекта кривичног дела ( појма оштећеног у кривичноправном смислу).</a:t>
            </a:r>
          </a:p>
          <a:p>
            <a:pPr marL="452628" indent="-342900" algn="just"/>
            <a:r>
              <a:rPr lang="sr-Cyrl-RS" sz="1800" dirty="0" smtClean="0"/>
              <a:t>У Кривичном поступку оштећени може имати различита </a:t>
            </a:r>
            <a:r>
              <a:rPr lang="sr-Cyrl-RS" sz="1800" b="1" dirty="0" smtClean="0"/>
              <a:t>својства</a:t>
            </a:r>
            <a:r>
              <a:rPr lang="sr-Cyrl-RS" sz="1800" dirty="0" smtClean="0"/>
              <a:t>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Приватног тужиоца ( код к.д. код којих се гони по приватној тужби);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Тужиоца ( код к.д. код којих се гони по службеној дужности у случајевима када је оштећени преузео кривично гоњење од јавног тужиоца);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Субјекта присиљавања јавног тужиоца на предузимање, односно настављање кривичног гоњења;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С предлогом за кривично гоњење;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С предлогом за остваривање имовинскоправног захтева;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800" dirty="0" smtClean="0"/>
              <a:t>Сведока.</a:t>
            </a:r>
          </a:p>
          <a:p>
            <a:pPr marL="452628" indent="-342900">
              <a:buFont typeface="+mj-lt"/>
              <a:buAutoNum type="arabicPeriod"/>
            </a:pPr>
            <a:endParaRPr lang="sr-Cyrl-RS" sz="1800" dirty="0" smtClean="0"/>
          </a:p>
          <a:p>
            <a:pPr marL="452628" indent="-342900">
              <a:buFont typeface="+mj-lt"/>
              <a:buAutoNum type="arabicPeriod"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6169872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Три првонаведена својства оштећеног у кривичном поступку су конститутивне природе, односно за покретање и вођење кривичног поступка, што није карактеристика предлога за остваривање имовинскоправног захтева.</a:t>
            </a:r>
          </a:p>
          <a:p>
            <a:pPr algn="just"/>
            <a:r>
              <a:rPr lang="sr-Cyrl-RS" sz="1700" dirty="0" smtClean="0"/>
              <a:t>Да би неко лице стекло својство оштећеног укривичном поступку неопходно је да се у том поступку појави у законом предвиђеном року, и то непосредно или посредно преко законског заступника или пуномоћника.</a:t>
            </a:r>
          </a:p>
          <a:p>
            <a:pPr algn="just"/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003232" cy="72008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Оштећени као приватни тужилац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521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700" dirty="0" smtClean="0"/>
              <a:t>Оштећени у својству приватног тужиоца јавља се код кривичних дела која се гоне по приватној тужби.</a:t>
            </a:r>
          </a:p>
          <a:p>
            <a:pPr algn="just"/>
            <a:r>
              <a:rPr lang="sr-Cyrl-RS" sz="1700" dirty="0" smtClean="0"/>
              <a:t>По својој правној природи приватна тужба је процесна претпоставка за покретање и вођење кривичног поступка за кривична дела за која је законом одређено да се гоњење њихових уцинилаца предузима приватном тужбом.</a:t>
            </a:r>
          </a:p>
          <a:p>
            <a:pPr algn="just"/>
            <a:r>
              <a:rPr lang="sr-Cyrl-RS" sz="1700" dirty="0" smtClean="0"/>
              <a:t>Кривична дела за која се гони по приватној тужби изричито су означена у закону ( нпр. члан 177. ст. 1. и 2. КЗ).</a:t>
            </a:r>
          </a:p>
          <a:p>
            <a:pPr algn="just"/>
            <a:r>
              <a:rPr lang="sr-Cyrl-RS" sz="1700" dirty="0" smtClean="0"/>
              <a:t>Оправдање предвиђања приватне тужбе- мањи значај тих к.д., условљеност постојања дела субјективним осећањима оштећеног, гоњење по службеној дужности за та дела би наносило већу штету оштећеном него само к.д..</a:t>
            </a:r>
          </a:p>
          <a:p>
            <a:pPr algn="just"/>
            <a:r>
              <a:rPr lang="sr-Cyrl-RS" sz="1700" dirty="0" smtClean="0"/>
              <a:t>Право на подношење приватне тужбе припада оштећеном лицу- физичком лицу, правном лицу, али истовремено и више лица при чему је свако од тих лица независно од права осталих оштећених по питању гоњења учиниоца.</a:t>
            </a:r>
          </a:p>
          <a:p>
            <a:pPr algn="just"/>
            <a:r>
              <a:rPr lang="sr-Cyrl-RS" sz="1700" dirty="0" smtClean="0"/>
              <a:t>Приватна тужба је дељива у личном и стварном погледу.</a:t>
            </a:r>
          </a:p>
          <a:p>
            <a:pPr algn="just"/>
            <a:r>
              <a:rPr lang="sr-Cyrl-RS" sz="1700" dirty="0" smtClean="0"/>
              <a:t>Члан 57. Законика- Уколико приватни тужилац умре у току рока за подношење приватне тужбе или у току поступка, његов брачни друг, лице са којим живи у ванбрачној или каквој другој трајној заједници живота, деца, родитељи, усвојеници, усвојитељи, браћа, сестре и законски заступник могу, у за то предвиђеном року, после његове смрти, поднети тужбу, односно дати изјаву да поступак настављају.</a:t>
            </a: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0688"/>
            <a:ext cx="8507288" cy="5953848"/>
          </a:xfrm>
        </p:spPr>
        <p:txBody>
          <a:bodyPr>
            <a:noAutofit/>
          </a:bodyPr>
          <a:lstStyle/>
          <a:p>
            <a:pPr algn="just"/>
            <a:r>
              <a:rPr lang="sr-Cyrl-RS" sz="1700" b="1" dirty="0" smtClean="0"/>
              <a:t>Рок</a:t>
            </a:r>
            <a:r>
              <a:rPr lang="sr-Cyrl-RS" sz="1700" dirty="0" smtClean="0"/>
              <a:t> за подношење приватне тужбе је 3 месеца од дана сазнања оштећеног за кривично дело и осумњиченог, а уколико је приватни тужилац малолетан рок тече од дана када је за кривично дело и осумњиченог сазнао законски заступник.</a:t>
            </a:r>
          </a:p>
          <a:p>
            <a:pPr algn="just"/>
            <a:r>
              <a:rPr lang="sr-Cyrl-RS" sz="1700" dirty="0" smtClean="0"/>
              <a:t>Приватна тужба не може се поднети против непознатог учиниоца.</a:t>
            </a:r>
          </a:p>
          <a:p>
            <a:pPr algn="just"/>
            <a:r>
              <a:rPr lang="sr-Cyrl-RS" sz="1700" dirty="0" smtClean="0"/>
              <a:t>Тромесечни рок је преклузиван и редован.</a:t>
            </a:r>
          </a:p>
          <a:p>
            <a:pPr algn="just"/>
            <a:r>
              <a:rPr lang="sr-Cyrl-RS" sz="1700" dirty="0" smtClean="0"/>
              <a:t>Поред овог редовног рока Закоником су одређена и </a:t>
            </a:r>
            <a:r>
              <a:rPr lang="sr-Cyrl-RS" sz="1700" b="1" dirty="0" smtClean="0"/>
              <a:t>два посебна рока</a:t>
            </a:r>
            <a:r>
              <a:rPr lang="sr-Cyrl-RS" sz="1700" dirty="0" smtClean="0"/>
              <a:t>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Окривљени против кога је поднета приватна тужба за к.д. може до завршетка главног претреса и после протека тромесечног рока поднети противтужбу против приватног тужиоца који је према њему истом приликом учинио к.д. за које се гони по приватној тужби;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Када приватни тужилац умре у току рока за подношење приватне тужбе или у току већ покренутог поступка тада његови сукцесори могу у року од три месеца од његове смрти поднети тужбу, односно дати изјаву да настављају поступак.</a:t>
            </a:r>
          </a:p>
          <a:p>
            <a:pPr marL="452628" indent="-342900" algn="just"/>
            <a:r>
              <a:rPr lang="sr-Cyrl-RS" sz="1700" dirty="0" smtClean="0"/>
              <a:t>Рок за подношење приватне тужбе и рок застарелости кривичног гоњења су различити рокови.</a:t>
            </a:r>
          </a:p>
          <a:p>
            <a:pPr marL="452628" indent="-342900" algn="just"/>
            <a:r>
              <a:rPr lang="sr-Cyrl-RS" sz="1700" b="1" dirty="0" smtClean="0"/>
              <a:t>Права приватног тужиоца</a:t>
            </a:r>
            <a:r>
              <a:rPr lang="sr-Cyrl-RS" sz="1700" dirty="0" smtClean="0"/>
              <a:t>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Подношење и заступање приватне тужбе;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Предлагање доказа и учествовање у њиховом извођењу;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Подношење предлога и доказа за остваривање имовинскоправног захтева и предлагање привремене мере за његово обезбеђење;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6097864"/>
          </a:xfrm>
        </p:spPr>
        <p:txBody>
          <a:bodyPr/>
          <a:lstStyle/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Разматрање списа и разгледање предмета који служе као доказ;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Присуствовање радњама доказивања и обавештавање о њиховом извођењу;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Обавештавање о мглавном претресу и седници већа или претресу пред другостепеним судом;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Повраћај у пређашње стање;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Објављивање главне садржине приватне тужбе као начин почетка главног претреса; 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Поука о правном леку;</a:t>
            </a:r>
          </a:p>
          <a:p>
            <a:pPr marL="624078" indent="-514350" algn="just">
              <a:buFont typeface="+mj-lt"/>
              <a:buAutoNum type="arabicPeriod" startAt="4"/>
            </a:pPr>
            <a:r>
              <a:rPr lang="sr-Cyrl-RS" sz="1700" dirty="0" smtClean="0"/>
              <a:t>Неприсуствовање главном претресу.</a:t>
            </a:r>
          </a:p>
          <a:p>
            <a:pPr marL="624078" indent="-514350" algn="just"/>
            <a:r>
              <a:rPr lang="sr-Cyrl-RS" sz="1700" b="1" dirty="0" smtClean="0"/>
              <a:t>Дужности приватног тужиоца</a:t>
            </a:r>
            <a:r>
              <a:rPr lang="sr-Cyrl-RS" sz="1700" dirty="0" smtClean="0"/>
              <a:t>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1700" dirty="0" smtClean="0"/>
              <a:t>Обавештавање суда о промени адресе или боравишта;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1700" dirty="0" smtClean="0"/>
              <a:t>Накнада трошкова кривичног поступка;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1700" dirty="0" smtClean="0"/>
              <a:t>Коректно понашање у поступку.</a:t>
            </a:r>
          </a:p>
          <a:p>
            <a:pPr marL="624078" indent="-514350" algn="just"/>
            <a:r>
              <a:rPr lang="sr-Cyrl-RS" sz="1700" b="1" dirty="0" smtClean="0"/>
              <a:t>Губитак својства приватног тужиоца</a:t>
            </a:r>
            <a:r>
              <a:rPr lang="sr-Cyrl-RS" sz="1700" dirty="0" smtClean="0"/>
              <a:t>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1700" dirty="0" smtClean="0"/>
              <a:t>Изричити одустанак- изјава пред судом којом одустаје од приватне тужбе до завршетка главног претреса. Не може бити услован, дељив је и пристанак окривљеног није потребан; 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sr-Cyrl-RS" sz="1700" dirty="0" smtClean="0"/>
              <a:t>Прећутни одустанак- сматра се да је приватни тужилац одустао од тужбе у случају да се ни он ни његов пуномоћник, који су уредно позвани, не појаве на главном претресу а нису оправдали изостанак.</a:t>
            </a:r>
            <a:endParaRPr lang="en-US" sz="1700" dirty="0" smtClean="0"/>
          </a:p>
          <a:p>
            <a:pPr marL="624078" indent="-514350">
              <a:buFont typeface="+mj-lt"/>
              <a:buAutoNum type="arabicPeriod" startAt="4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521800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 smtClean="0"/>
              <a:t>Ово својство оштећени може стећи код кривичних дела за која се гони по службеној дужности а код којих јавни тужилац не предузме кривично гоњење (одбаци кривичну пријаву) или пак одустане од истог до потврђивања оптужнице, а оштећени сматра да за то нема основа. </a:t>
            </a:r>
          </a:p>
          <a:p>
            <a:pPr algn="just"/>
            <a:r>
              <a:rPr lang="sr-Cyrl-RS" sz="1700" dirty="0" smtClean="0"/>
              <a:t>Оштећени има право подношења приговора на такву одлуку јавног тужиоца и о том праву је јавни тужилац дужан да га поучи.</a:t>
            </a:r>
          </a:p>
          <a:p>
            <a:pPr algn="just"/>
            <a:r>
              <a:rPr lang="sr-Cyrl-RS" sz="1700" dirty="0" smtClean="0"/>
              <a:t>У случајевима када је оштећени примио обавештење и поукуод стране јавног тужиоца, он има право подношења приговора у року од осам дана, а ако није обавештен, може да поднесе приговор у року од три месеца од дана када је јавни тужилац одбацио пријаву, обуставио истрагу или одустао од кривичног гоњења.</a:t>
            </a:r>
          </a:p>
          <a:p>
            <a:pPr algn="just"/>
            <a:r>
              <a:rPr lang="sr-Cyrl-RS" sz="1700" dirty="0" smtClean="0"/>
              <a:t>Приговор се подноси непосредно вишем јавном тужиоцу и он је дужан да у року од 15 дана од дана пријема приговора донесе одлуку о истом, а она може бити одбијање или усвајање приговора.</a:t>
            </a:r>
          </a:p>
          <a:p>
            <a:pPr algn="just"/>
            <a:r>
              <a:rPr lang="sr-Cyrl-RS" sz="1700" dirty="0" smtClean="0"/>
              <a:t>Врста одлуке којом се одлучује о приговору је решење и против њега нису дозвоњени ни приговор ни жалба.</a:t>
            </a:r>
            <a:endParaRPr lang="en-US" sz="17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288032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Оштећени као субјект присиљавања јавног тужиоца на предузимање, односно настављање кривичног гоњења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91264" cy="125760"/>
          </a:xfrm>
        </p:spPr>
        <p:txBody>
          <a:bodyPr>
            <a:noAutofit/>
          </a:bodyPr>
          <a:lstStyle/>
          <a:p>
            <a:pPr algn="ctr"/>
            <a:r>
              <a:rPr lang="sr-Cyrl-RS" sz="2400" dirty="0" smtClean="0"/>
              <a:t>Оштећени као тужилац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59380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700" dirty="0" smtClean="0"/>
              <a:t>Својство оштећеног као тужиоца оштећени може стећи код кривичних дела која се гоне по службеној дужности а код којих је јавни тужилац након предузетог кривичног гоњења одустао од оптужбе након њеног потврђивања.</a:t>
            </a:r>
          </a:p>
          <a:p>
            <a:pPr algn="just"/>
            <a:r>
              <a:rPr lang="sr-Cyrl-RS" sz="1700" dirty="0" smtClean="0"/>
              <a:t>Својство оштећеног као тужиоца оштећени може стећи у </a:t>
            </a:r>
            <a:r>
              <a:rPr lang="sr-Cyrl-RS" sz="1700" b="1" dirty="0" smtClean="0"/>
              <a:t>два случаја</a:t>
            </a:r>
            <a:r>
              <a:rPr lang="sr-Cyrl-RS" sz="1700" dirty="0" smtClean="0"/>
              <a:t>: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Када јавни тужилац након потврђивања оптужнице изјави да одустаје од оптужбе. Разлог одустанка је правно ирелевантан за могућност стицања својства оштећеног као тужиоца.</a:t>
            </a:r>
          </a:p>
          <a:p>
            <a:pPr marL="452628" indent="-342900" algn="just">
              <a:buFont typeface="+mj-lt"/>
              <a:buAutoNum type="arabicPeriod"/>
            </a:pPr>
            <a:r>
              <a:rPr lang="sr-Cyrl-RS" sz="1700" dirty="0" smtClean="0"/>
              <a:t>У скраћеном кривичном поступку оштећени може стећи својство тужиоца у случају да јавни тужилац одустане од оптужбе од одређивања па до завршетка главног претреса или рочишта за изрицање кривичне санкције.</a:t>
            </a:r>
          </a:p>
          <a:p>
            <a:pPr marL="452628" indent="-342900" algn="just"/>
            <a:r>
              <a:rPr lang="sr-Cyrl-RS" sz="1700" dirty="0" smtClean="0"/>
              <a:t>У случају прекида или одлагања главног претреса оштећени не може стећи својство тужиоца.</a:t>
            </a:r>
          </a:p>
          <a:p>
            <a:pPr marL="452628" indent="-342900" algn="just"/>
            <a:r>
              <a:rPr lang="sr-Cyrl-RS" sz="1700" dirty="0" smtClean="0"/>
              <a:t>У кривичном поступку према малолетницима не постоји установа супстидијарне тужбе.</a:t>
            </a:r>
          </a:p>
          <a:p>
            <a:pPr marL="452628" indent="-342900" algn="just"/>
            <a:r>
              <a:rPr lang="sr-Cyrl-RS" sz="1700" dirty="0" smtClean="0"/>
              <a:t>Ако оштећени умре у току рока за давање изјаве о преузимању кривичног гоњења, његов брачни друг, лице са којим живи у ванбрачној или каквој другој трајној заједници живота, деца, родитељи, усвојеници, усвојитељи, браћа, сестре и законски заступник могу у року од три месеца после његове смрти дати изјаву да преузимају гоњење, односно дати изјаву да поступак настављају.</a:t>
            </a: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291264" cy="5953848"/>
          </a:xfrm>
        </p:spPr>
        <p:txBody>
          <a:bodyPr>
            <a:noAutofit/>
          </a:bodyPr>
          <a:lstStyle/>
          <a:p>
            <a:pPr algn="just"/>
            <a:r>
              <a:rPr lang="sr-Cyrl-RS" sz="1600" dirty="0" smtClean="0"/>
              <a:t>Дужина и почетак трајања рока за предузимање, односно настављање кривичног гоњења су у превасходној зависности од начина сазнања оштећеног за одустанак јавног тужиоца од оптужбе.</a:t>
            </a:r>
          </a:p>
          <a:p>
            <a:pPr algn="just"/>
            <a:r>
              <a:rPr lang="sr-Cyrl-RS" sz="1600" dirty="0" smtClean="0"/>
              <a:t>У случају када је оштећени присуствовао предузимању процесне радње приликом чијег предузимања је јавни тужилац одустао од оптужбе, дужан је да се </a:t>
            </a:r>
            <a:r>
              <a:rPr lang="sr-Cyrl-RS" sz="1600" b="1" dirty="0" smtClean="0"/>
              <a:t>одмах</a:t>
            </a:r>
            <a:r>
              <a:rPr lang="sr-Cyrl-RS" sz="1600" dirty="0" smtClean="0"/>
              <a:t> изјасни да ли хоће да преузме кривично гоњење и заступање оптужбе. </a:t>
            </a:r>
          </a:p>
          <a:p>
            <a:pPr algn="just"/>
            <a:r>
              <a:rPr lang="sr-Cyrl-RS" sz="1600" dirty="0" smtClean="0"/>
              <a:t>У случају да оштећени није присутан предузимању процесне радње услед чијег предузимања је јавни тужилац одустао од оптужбе, суд је дужан да га у року од осам дана обавести о одустанку јавног тужиоца и поучи да се може изјаснити да ли хоће да преузме гоњење и заступа оптужбу. Оштећени је дужан да се у року од </a:t>
            </a:r>
            <a:r>
              <a:rPr lang="sr-Cyrl-RS" sz="1600" b="1" dirty="0" smtClean="0"/>
              <a:t>осам дана </a:t>
            </a:r>
            <a:r>
              <a:rPr lang="sr-Cyrl-RS" sz="1600" dirty="0" smtClean="0"/>
              <a:t>од дана пријема обавештења и поуке изјасни. </a:t>
            </a:r>
          </a:p>
          <a:p>
            <a:pPr algn="just"/>
            <a:r>
              <a:rPr lang="sr-Cyrl-RS" sz="1600" dirty="0" smtClean="0"/>
              <a:t>Рок од осам дана је преклузиван и на то да ли је одржан суд боди рачуна по службеној дужности.</a:t>
            </a:r>
          </a:p>
          <a:p>
            <a:pPr algn="just"/>
            <a:r>
              <a:rPr lang="sr-Cyrl-RS" sz="1600" dirty="0" smtClean="0"/>
              <a:t>Када оштећени није обавештен о одустанку јавног тужиоца од оптужбе рок за предузимање, односно настављање гоњења је </a:t>
            </a:r>
            <a:r>
              <a:rPr lang="sr-Cyrl-RS" sz="1600" b="1" dirty="0" smtClean="0"/>
              <a:t>три месеца </a:t>
            </a:r>
            <a:r>
              <a:rPr lang="sr-Cyrl-RS" sz="1600" dirty="0" smtClean="0"/>
              <a:t>и рачуна се од дана када је јавни тужилац изјавио да одустаје од оптужбе. Рок је преклузиван и објективан.</a:t>
            </a:r>
          </a:p>
          <a:p>
            <a:pPr algn="just"/>
            <a:r>
              <a:rPr lang="sr-Cyrl-RS" sz="1600" dirty="0" smtClean="0"/>
              <a:t>У случају да оштећени није присутан на припремном рочишту или главном претресу, а уредно је позван или му се позив није могао уручити због непријављивања суду промене адресе пребивалишта или боравишта, сматра се да неће наставити гоњење.</a:t>
            </a:r>
          </a:p>
          <a:p>
            <a:pPr algn="just"/>
            <a:r>
              <a:rPr lang="sr-Cyrl-RS" sz="1600" dirty="0" smtClean="0"/>
              <a:t>Посебан рок предвиђен је за сукцесоре оштећеног као тужиоца који могу ако оштећени као тужилац умре у току трајања рока за преузимање гоњења или у току трајања поступка, у року од три месеца од дана његове смрти преузети гоњење.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242</TotalTime>
  <Words>2784</Words>
  <Application>Microsoft Office PowerPoint</Application>
  <PresentationFormat>On-screen Show (4:3)</PresentationFormat>
  <Paragraphs>139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Оштећени у кривичном поступку</vt:lpstr>
      <vt:lpstr>Појам и својства оштећеног у кривичном поступку</vt:lpstr>
      <vt:lpstr>Slide 3</vt:lpstr>
      <vt:lpstr>Оштећени као приватни тужилац</vt:lpstr>
      <vt:lpstr>Slide 5</vt:lpstr>
      <vt:lpstr>Slide 6</vt:lpstr>
      <vt:lpstr>Оштећени као субјект присиљавања јавног тужиоца на предузимање, односно настављање кривичног гоњења</vt:lpstr>
      <vt:lpstr>Оштећени као тужилац</vt:lpstr>
      <vt:lpstr>Slide 9</vt:lpstr>
      <vt:lpstr>Slide 10</vt:lpstr>
      <vt:lpstr>Slide 11</vt:lpstr>
      <vt:lpstr>Предлог за кривично гоњење</vt:lpstr>
      <vt:lpstr>Оштећени с имовинскоправним захтевом</vt:lpstr>
      <vt:lpstr>Slide 14</vt:lpstr>
      <vt:lpstr>Slide 15</vt:lpstr>
      <vt:lpstr>Оштећени као сведок</vt:lpstr>
      <vt:lpstr>Законски заступници и пуномоћници оштећеног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Оштећени у кривичном поступку</dc:title>
  <dc:creator>User</dc:creator>
  <cp:lastModifiedBy>User</cp:lastModifiedBy>
  <cp:revision>27</cp:revision>
  <dcterms:created xsi:type="dcterms:W3CDTF">2020-03-16T14:13:43Z</dcterms:created>
  <dcterms:modified xsi:type="dcterms:W3CDTF">2020-03-16T18:49:30Z</dcterms:modified>
</cp:coreProperties>
</file>