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75"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4" d="100"/>
          <a:sy n="74" d="100"/>
        </p:scale>
        <p:origin x="-672" y="31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FE835BE-C1D4-426C-8DEA-9914A4FE637F}" type="datetimeFigureOut">
              <a:rPr lang="en-US" smtClean="0"/>
              <a:pPr/>
              <a:t>5/15/2020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8FE084B-789A-43E3-94F5-B92FF903E94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835BE-C1D4-426C-8DEA-9914A4FE637F}"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E084B-789A-43E3-94F5-B92FF903E9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835BE-C1D4-426C-8DEA-9914A4FE637F}"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E084B-789A-43E3-94F5-B92FF903E9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FE835BE-C1D4-426C-8DEA-9914A4FE637F}" type="datetimeFigureOut">
              <a:rPr lang="en-US" smtClean="0"/>
              <a:pPr/>
              <a:t>5/15/2020</a:t>
            </a:fld>
            <a:endParaRPr lang="en-US"/>
          </a:p>
        </p:txBody>
      </p:sp>
      <p:sp>
        <p:nvSpPr>
          <p:cNvPr id="9" name="Slide Number Placeholder 8"/>
          <p:cNvSpPr>
            <a:spLocks noGrp="1"/>
          </p:cNvSpPr>
          <p:nvPr>
            <p:ph type="sldNum" sz="quarter" idx="15"/>
          </p:nvPr>
        </p:nvSpPr>
        <p:spPr/>
        <p:txBody>
          <a:bodyPr rtlCol="0"/>
          <a:lstStyle/>
          <a:p>
            <a:fld id="{F8FE084B-789A-43E3-94F5-B92FF903E94F}"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FE835BE-C1D4-426C-8DEA-9914A4FE637F}" type="datetimeFigureOut">
              <a:rPr lang="en-US" smtClean="0"/>
              <a:pPr/>
              <a:t>5/15/2020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8FE084B-789A-43E3-94F5-B92FF903E94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FE835BE-C1D4-426C-8DEA-9914A4FE637F}"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E084B-789A-43E3-94F5-B92FF903E94F}"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FE835BE-C1D4-426C-8DEA-9914A4FE637F}" type="datetimeFigureOut">
              <a:rPr lang="en-US" smtClean="0"/>
              <a:pPr/>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E084B-789A-43E3-94F5-B92FF903E94F}"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FE835BE-C1D4-426C-8DEA-9914A4FE637F}" type="datetimeFigureOut">
              <a:rPr lang="en-US" smtClean="0"/>
              <a:pPr/>
              <a:t>5/15/2020</a:t>
            </a:fld>
            <a:endParaRPr lang="en-US"/>
          </a:p>
        </p:txBody>
      </p:sp>
      <p:sp>
        <p:nvSpPr>
          <p:cNvPr id="7" name="Slide Number Placeholder 6"/>
          <p:cNvSpPr>
            <a:spLocks noGrp="1"/>
          </p:cNvSpPr>
          <p:nvPr>
            <p:ph type="sldNum" sz="quarter" idx="11"/>
          </p:nvPr>
        </p:nvSpPr>
        <p:spPr/>
        <p:txBody>
          <a:bodyPr rtlCol="0"/>
          <a:lstStyle/>
          <a:p>
            <a:fld id="{F8FE084B-789A-43E3-94F5-B92FF903E94F}"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835BE-C1D4-426C-8DEA-9914A4FE637F}" type="datetimeFigureOut">
              <a:rPr lang="en-US" smtClean="0"/>
              <a:pPr/>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E084B-789A-43E3-94F5-B92FF903E9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FE835BE-C1D4-426C-8DEA-9914A4FE637F}" type="datetimeFigureOut">
              <a:rPr lang="en-US" smtClean="0"/>
              <a:pPr/>
              <a:t>5/15/2020</a:t>
            </a:fld>
            <a:endParaRPr lang="en-US"/>
          </a:p>
        </p:txBody>
      </p:sp>
      <p:sp>
        <p:nvSpPr>
          <p:cNvPr id="22" name="Slide Number Placeholder 21"/>
          <p:cNvSpPr>
            <a:spLocks noGrp="1"/>
          </p:cNvSpPr>
          <p:nvPr>
            <p:ph type="sldNum" sz="quarter" idx="15"/>
          </p:nvPr>
        </p:nvSpPr>
        <p:spPr/>
        <p:txBody>
          <a:bodyPr rtlCol="0"/>
          <a:lstStyle/>
          <a:p>
            <a:fld id="{F8FE084B-789A-43E3-94F5-B92FF903E94F}"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FE835BE-C1D4-426C-8DEA-9914A4FE637F}" type="datetimeFigureOut">
              <a:rPr lang="en-US" smtClean="0"/>
              <a:pPr/>
              <a:t>5/15/2020</a:t>
            </a:fld>
            <a:endParaRPr lang="en-US"/>
          </a:p>
        </p:txBody>
      </p:sp>
      <p:sp>
        <p:nvSpPr>
          <p:cNvPr id="18" name="Slide Number Placeholder 17"/>
          <p:cNvSpPr>
            <a:spLocks noGrp="1"/>
          </p:cNvSpPr>
          <p:nvPr>
            <p:ph type="sldNum" sz="quarter" idx="11"/>
          </p:nvPr>
        </p:nvSpPr>
        <p:spPr/>
        <p:txBody>
          <a:bodyPr rtlCol="0"/>
          <a:lstStyle/>
          <a:p>
            <a:fld id="{F8FE084B-789A-43E3-94F5-B92FF903E94F}"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FE835BE-C1D4-426C-8DEA-9914A4FE637F}" type="datetimeFigureOut">
              <a:rPr lang="en-US" smtClean="0"/>
              <a:pPr/>
              <a:t>5/15/2020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8FE084B-789A-43E3-94F5-B92FF903E94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smtClean="0"/>
              <a:t>Д</a:t>
            </a:r>
            <a:r>
              <a:rPr lang="sr-Cyrl-RS" dirty="0" smtClean="0"/>
              <a:t>евизни курс</a:t>
            </a:r>
            <a:endParaRPr lang="en-US" dirty="0"/>
          </a:p>
        </p:txBody>
      </p:sp>
      <p:sp>
        <p:nvSpPr>
          <p:cNvPr id="3" name="Subtitle 2"/>
          <p:cNvSpPr>
            <a:spLocks noGrp="1"/>
          </p:cNvSpPr>
          <p:nvPr>
            <p:ph type="subTitle" idx="1"/>
          </p:nvPr>
        </p:nvSpPr>
        <p:spPr/>
        <p:txBody>
          <a:bodyPr/>
          <a:lstStyle/>
          <a:p>
            <a:r>
              <a:rPr lang="ru-RU" dirty="0" smtClean="0"/>
              <a:t>П</a:t>
            </a:r>
            <a:r>
              <a:rPr lang="sr-Cyrl-RS" dirty="0" smtClean="0"/>
              <a:t>редавања, 18. мај 2020.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Р</a:t>
            </a:r>
            <a:r>
              <a:rPr lang="sr-Cyrl-RS" dirty="0" smtClean="0">
                <a:latin typeface="Candara" pitchFamily="34" charset="0"/>
              </a:rPr>
              <a:t>еални девизни курс</a:t>
            </a:r>
            <a:endParaRPr lang="en-US" dirty="0"/>
          </a:p>
        </p:txBody>
      </p:sp>
      <p:sp>
        <p:nvSpPr>
          <p:cNvPr id="3" name="Content Placeholder 2"/>
          <p:cNvSpPr>
            <a:spLocks noGrp="1"/>
          </p:cNvSpPr>
          <p:nvPr>
            <p:ph sz="quarter" idx="1"/>
          </p:nvPr>
        </p:nvSpPr>
        <p:spPr/>
        <p:txBody>
          <a:bodyPr>
            <a:normAutofit lnSpcReduction="10000"/>
          </a:bodyPr>
          <a:lstStyle/>
          <a:p>
            <a:pPr algn="just"/>
            <a:r>
              <a:rPr lang="sr-Cyrl-RS" b="1" dirty="0" smtClean="0">
                <a:latin typeface="Candara" pitchFamily="34" charset="0"/>
              </a:rPr>
              <a:t>Реалан </a:t>
            </a:r>
            <a:r>
              <a:rPr lang="sr-Cyrl-RS" dirty="0" smtClean="0">
                <a:latin typeface="Candara" pitchFamily="34" charset="0"/>
              </a:rPr>
              <a:t>девизни курс је онај који изједначава општи ниво цена на домаћем тржишту са општим нивоом цена у иностранству. То је курс на основу ког можемо разменити робе и услуге једне земље за робе и услуге неке друге земље. Он показује шта можемо да купимо новцем у две земље које поредимо. Наравно, и овај курс је подложан променама.</a:t>
            </a:r>
          </a:p>
          <a:p>
            <a:pPr algn="just"/>
            <a:r>
              <a:rPr lang="sr-Cyrl-RS" dirty="0" smtClean="0">
                <a:latin typeface="Candara" pitchFamily="34" charset="0"/>
              </a:rPr>
              <a:t>Девизни курс је у равнотежи (</a:t>
            </a:r>
            <a:r>
              <a:rPr lang="sr-Cyrl-RS" b="1" dirty="0" smtClean="0">
                <a:latin typeface="Candara" pitchFamily="34" charset="0"/>
              </a:rPr>
              <a:t>е</a:t>
            </a:r>
            <a:r>
              <a:rPr lang="sr-Cyrl-RS" b="1" baseline="-25000" dirty="0" smtClean="0">
                <a:latin typeface="Candara" pitchFamily="34" charset="0"/>
              </a:rPr>
              <a:t>0</a:t>
            </a:r>
            <a:r>
              <a:rPr lang="sr-Cyrl-RS" dirty="0" smtClean="0">
                <a:latin typeface="Candara" pitchFamily="34" charset="0"/>
              </a:rPr>
              <a:t>)</a:t>
            </a:r>
            <a:r>
              <a:rPr lang="sr-Cyrl-RS" baseline="-25000" dirty="0" smtClean="0">
                <a:latin typeface="Candara" pitchFamily="34" charset="0"/>
              </a:rPr>
              <a:t> </a:t>
            </a:r>
            <a:r>
              <a:rPr lang="sr-Cyrl-RS" dirty="0" smtClean="0">
                <a:latin typeface="Candara" pitchFamily="34" charset="0"/>
              </a:rPr>
              <a:t>када су понуда (</a:t>
            </a:r>
            <a:r>
              <a:rPr lang="sr-Cyrl-RS" b="1" dirty="0" smtClean="0">
                <a:latin typeface="Candara" pitchFamily="34" charset="0"/>
              </a:rPr>
              <a:t>S</a:t>
            </a:r>
            <a:r>
              <a:rPr lang="sr-Cyrl-RS" b="1" baseline="-25000" dirty="0" smtClean="0">
                <a:latin typeface="Candara" pitchFamily="34" charset="0"/>
              </a:rPr>
              <a:t>0</a:t>
            </a:r>
            <a:r>
              <a:rPr lang="sr-Cyrl-RS" dirty="0" smtClean="0">
                <a:latin typeface="Candara" pitchFamily="34" charset="0"/>
              </a:rPr>
              <a:t>) и тражња (</a:t>
            </a:r>
            <a:r>
              <a:rPr lang="sr-Cyrl-RS" b="1" dirty="0" smtClean="0">
                <a:latin typeface="Candara" pitchFamily="34" charset="0"/>
              </a:rPr>
              <a:t>D</a:t>
            </a:r>
            <a:r>
              <a:rPr lang="sr-Cyrl-RS" b="1" baseline="-25000" dirty="0" smtClean="0">
                <a:latin typeface="Candara" pitchFamily="34" charset="0"/>
              </a:rPr>
              <a:t>0</a:t>
            </a:r>
            <a:r>
              <a:rPr lang="sr-Cyrl-RS" dirty="0" smtClean="0">
                <a:latin typeface="Candara" pitchFamily="34" charset="0"/>
              </a:rPr>
              <a:t>) девиза изједначене, тј. када нема вишка понуде над тражњом, нити вишка тражње над понудом девиза.</a:t>
            </a:r>
            <a:r>
              <a:rPr lang="sr-Cyrl-RS" b="1" dirty="0" smtClean="0">
                <a:latin typeface="Candara" pitchFamily="34" charset="0"/>
              </a:rPr>
              <a:t> </a:t>
            </a:r>
            <a:r>
              <a:rPr lang="sr-Cyrl-RS" dirty="0" smtClean="0">
                <a:latin typeface="Candara" pitchFamily="34" charset="0"/>
              </a:rPr>
              <a:t>Равнотежу девизног курса представљамо на графику који следи. </a:t>
            </a:r>
            <a:endParaRPr lang="en-US" dirty="0" smtClean="0">
              <a:latin typeface="Candara" pitchFamily="34" charset="0"/>
            </a:endParaRPr>
          </a:p>
          <a:p>
            <a:pPr>
              <a:buNone/>
            </a:pPr>
            <a:r>
              <a:rPr lang="sr-Cyrl-RS" dirty="0" smtClean="0"/>
              <a:t> </a:t>
            </a:r>
            <a:endParaRPr lang="en-US" dirty="0" smtClean="0"/>
          </a:p>
          <a:p>
            <a:pPr algn="just"/>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Г</a:t>
            </a:r>
            <a:r>
              <a:rPr lang="sr-Cyrl-RS" dirty="0" smtClean="0">
                <a:latin typeface="Candara" pitchFamily="34" charset="0"/>
              </a:rPr>
              <a:t>рафик – девизни курс у стању равнотеже</a:t>
            </a:r>
            <a:endParaRPr lang="en-US" dirty="0">
              <a:latin typeface="Candara" pitchFamily="34" charset="0"/>
            </a:endParaRPr>
          </a:p>
        </p:txBody>
      </p:sp>
      <p:pic>
        <p:nvPicPr>
          <p:cNvPr id="1026" name="Picture 1" descr="Description: D:\Desktop juli 2012\osnovi ekonomije\UDZBENIK OSNOVI EKONOMIJE\poglavlja za udzbenik\Devizni kurs - ravnoteža.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5800" y="1371600"/>
            <a:ext cx="7162800" cy="53611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a:t>
            </a:r>
            <a:r>
              <a:rPr lang="sr-Cyrl-RS" dirty="0" smtClean="0"/>
              <a:t>евизни курс равнотеже</a:t>
            </a:r>
            <a:endParaRPr lang="en-US" dirty="0"/>
          </a:p>
        </p:txBody>
      </p:sp>
      <p:sp>
        <p:nvSpPr>
          <p:cNvPr id="3" name="Content Placeholder 2"/>
          <p:cNvSpPr>
            <a:spLocks noGrp="1"/>
          </p:cNvSpPr>
          <p:nvPr>
            <p:ph sz="quarter" idx="1"/>
          </p:nvPr>
        </p:nvSpPr>
        <p:spPr/>
        <p:txBody>
          <a:bodyPr/>
          <a:lstStyle/>
          <a:p>
            <a:pPr algn="just"/>
            <a:r>
              <a:rPr lang="sr-Cyrl-RS" b="1" dirty="0" smtClean="0">
                <a:latin typeface="Candara" pitchFamily="34" charset="0"/>
              </a:rPr>
              <a:t>Девизни курс равнотеже </a:t>
            </a:r>
            <a:r>
              <a:rPr lang="sr-Cyrl-RS" dirty="0" smtClean="0">
                <a:latin typeface="Candara" pitchFamily="34" charset="0"/>
              </a:rPr>
              <a:t>је онај који успоставља равнотежу платног биланса у једном дужем периоду, али без увозних (царина, квота и др.) и девизних ограничења наметнутих од стране државе</a:t>
            </a:r>
            <a:r>
              <a:rPr lang="sr-Cyrl-RS" i="1" dirty="0" smtClean="0">
                <a:latin typeface="Candara" pitchFamily="34" charset="0"/>
              </a:rPr>
              <a:t>,</a:t>
            </a:r>
            <a:r>
              <a:rPr lang="sr-Cyrl-RS" dirty="0" smtClean="0">
                <a:latin typeface="Candara" pitchFamily="34" charset="0"/>
              </a:rPr>
              <a:t> с једне стране, и без масовне инфлације и незапослености на унутрашњем тржишту, с друге стране.</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Ф</a:t>
            </a:r>
            <a:r>
              <a:rPr lang="sr-Cyrl-RS" dirty="0" smtClean="0">
                <a:latin typeface="Candara" pitchFamily="34" charset="0"/>
              </a:rPr>
              <a:t>ормирање девизног курса</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dirty="0" smtClean="0">
                <a:latin typeface="Candara" pitchFamily="34" charset="0"/>
              </a:rPr>
              <a:t>Фактори који утичу на висину девизног курса су: стање платног биланса, девизне шпекулације, паритет куповне моћи, интервенције централне банке, обим привредне активности и економско и политичко стање у земљи. </a:t>
            </a:r>
          </a:p>
          <a:p>
            <a:pPr algn="just"/>
            <a:r>
              <a:rPr lang="sr-Cyrl-RS" dirty="0" smtClean="0">
                <a:latin typeface="Candara" pitchFamily="34" charset="0"/>
              </a:rPr>
              <a:t>Девизни курс се може формирати и у фиксном износу у односу према неком тзв. заједничком именитељу, тј. валутном паритету (lat. </a:t>
            </a:r>
            <a:r>
              <a:rPr lang="sr-Cyrl-RS" i="1" dirty="0" smtClean="0">
                <a:latin typeface="Candara" pitchFamily="34" charset="0"/>
              </a:rPr>
              <a:t>paritas – </a:t>
            </a:r>
            <a:r>
              <a:rPr lang="sr-Cyrl-RS" dirty="0" smtClean="0">
                <a:latin typeface="Candara" pitchFamily="34" charset="0"/>
              </a:rPr>
              <a:t>једнакост). То може бити једна валута или корпа валута.</a:t>
            </a:r>
            <a:endParaRPr lang="en-US" dirty="0" smtClean="0">
              <a:latin typeface="Candara" pitchFamily="34" charset="0"/>
            </a:endParaRPr>
          </a:p>
          <a:p>
            <a:pPr algn="just"/>
            <a:r>
              <a:rPr lang="sr-Cyrl-RS" dirty="0" smtClean="0">
                <a:latin typeface="Candara" pitchFamily="34" charset="0"/>
              </a:rPr>
              <a:t>Према начину формирања разликујемо две основне врсте девизног курса. То су </a:t>
            </a:r>
            <a:r>
              <a:rPr lang="sr-Cyrl-RS" b="1" dirty="0" smtClean="0">
                <a:latin typeface="Candara" pitchFamily="34" charset="0"/>
              </a:rPr>
              <a:t>фиксни и пливајући (флуктуирајући) девизни курс.</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Ф</a:t>
            </a:r>
            <a:r>
              <a:rPr lang="sr-Cyrl-RS" dirty="0" smtClean="0">
                <a:latin typeface="Candara" pitchFamily="34" charset="0"/>
              </a:rPr>
              <a:t>иксни девизни курс</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b="1" dirty="0" smtClean="0">
                <a:latin typeface="Candara" pitchFamily="34" charset="0"/>
              </a:rPr>
              <a:t>Фиксни девизни курс </a:t>
            </a:r>
            <a:r>
              <a:rPr lang="sr-Cyrl-RS" dirty="0" smtClean="0">
                <a:latin typeface="Candara" pitchFamily="34" charset="0"/>
              </a:rPr>
              <a:t>представља цену стране валуте изражену у домаћој валути од стране монетарних власти једне земље, при чему се домаћа валута у једном дужем периоду фиксно везује за одређени валутни паритет или заједнички именитељ. Валутни паритет је вредност валуте утврђена у односу на валуту друге земље или корпу валута. Корпу валута обично чине валуте земаља главних спољнотрговинских или финансијских партнера</a:t>
            </a:r>
            <a:r>
              <a:rPr lang="sr-Cyrl-RS" dirty="0" smtClean="0"/>
              <a:t>. </a:t>
            </a:r>
          </a:p>
          <a:p>
            <a:pPr algn="just"/>
            <a:r>
              <a:rPr lang="sr-Cyrl-RS" dirty="0" smtClean="0">
                <a:latin typeface="Candara" pitchFamily="34" charset="0"/>
              </a:rPr>
              <a:t>У режиму фиксног девизног курса тражња и понуда девиза немају утицаја на формирање девизног курса.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евалвација и ревалвација</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latin typeface="Candara" pitchFamily="34" charset="0"/>
              </a:rPr>
              <a:t>Унутрашња и спољашња вредност валуте не морају увек да се поклапају. Као последица непоклапања може доћи до прецењене или потцењене валуте. У случају прецењености валуте (унутрашња вредност валуте је мања од спољашње), прибегава се </a:t>
            </a:r>
            <a:r>
              <a:rPr lang="sr-Cyrl-RS" b="1" dirty="0" smtClean="0">
                <a:latin typeface="Candara" pitchFamily="34" charset="0"/>
              </a:rPr>
              <a:t>девалвацији </a:t>
            </a:r>
            <a:r>
              <a:rPr lang="sr-Cyrl-RS" dirty="0" smtClean="0">
                <a:latin typeface="Candara" pitchFamily="34" charset="0"/>
              </a:rPr>
              <a:t>националне валуте. То је административна мера смањења спољашње вредности и служи елиминисању дефицита платног биланса</a:t>
            </a:r>
            <a:r>
              <a:rPr lang="sr-Cyrl-RS" i="1" dirty="0" smtClean="0">
                <a:latin typeface="Candara" pitchFamily="34" charset="0"/>
              </a:rPr>
              <a:t>. </a:t>
            </a:r>
            <a:r>
              <a:rPr lang="sr-Cyrl-RS" dirty="0" smtClean="0">
                <a:latin typeface="Candara" pitchFamily="34" charset="0"/>
              </a:rPr>
              <a:t>Када валута постане потцењена (унутрашња вредност валуте је већа од њене спољашње вредности), спроводи се </a:t>
            </a:r>
            <a:r>
              <a:rPr lang="sr-Cyrl-RS" b="1" dirty="0" smtClean="0">
                <a:latin typeface="Candara" pitchFamily="34" charset="0"/>
              </a:rPr>
              <a:t>ревалвација </a:t>
            </a:r>
            <a:r>
              <a:rPr lang="sr-Cyrl-RS" dirty="0" smtClean="0">
                <a:latin typeface="Candara" pitchFamily="34" charset="0"/>
              </a:rPr>
              <a:t>- административна мера повећања спољашње вредности националне валуте у циљу елиминисања суфицита платног биланса</a:t>
            </a:r>
            <a:r>
              <a:rPr lang="sr-Cyrl-RS" b="1" dirty="0" smtClean="0">
                <a:latin typeface="Candara" pitchFamily="34" charset="0"/>
              </a:rPr>
              <a:t>. </a:t>
            </a:r>
          </a:p>
          <a:p>
            <a:pPr algn="just"/>
            <a:r>
              <a:rPr lang="sr-Cyrl-RS" dirty="0" smtClean="0">
                <a:latin typeface="Candara" pitchFamily="34" charset="0"/>
              </a:rPr>
              <a:t>Девалвација и ревалвација се спроводе у условима фиксног девизног курса. </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Ф</a:t>
            </a:r>
            <a:r>
              <a:rPr lang="sr-Cyrl-RS" dirty="0" smtClean="0">
                <a:latin typeface="Candara" pitchFamily="34" charset="0"/>
              </a:rPr>
              <a:t>луктуирајући девизни курс</a:t>
            </a:r>
            <a:endParaRPr lang="en-US" dirty="0">
              <a:latin typeface="Candara" pitchFamily="34" charset="0"/>
            </a:endParaRPr>
          </a:p>
        </p:txBody>
      </p:sp>
      <p:sp>
        <p:nvSpPr>
          <p:cNvPr id="3" name="Content Placeholder 2"/>
          <p:cNvSpPr>
            <a:spLocks noGrp="1"/>
          </p:cNvSpPr>
          <p:nvPr>
            <p:ph sz="quarter" idx="1"/>
          </p:nvPr>
        </p:nvSpPr>
        <p:spPr/>
        <p:txBody>
          <a:bodyPr>
            <a:normAutofit fontScale="92500"/>
          </a:bodyPr>
          <a:lstStyle/>
          <a:p>
            <a:pPr algn="just"/>
            <a:r>
              <a:rPr lang="sr-Cyrl-RS" b="1" dirty="0" smtClean="0">
                <a:latin typeface="Candara" pitchFamily="34" charset="0"/>
              </a:rPr>
              <a:t>Флуктуирајући </a:t>
            </a:r>
            <a:r>
              <a:rPr lang="sr-Cyrl-RS" dirty="0" smtClean="0">
                <a:latin typeface="Candara" pitchFamily="34" charset="0"/>
              </a:rPr>
              <a:t>девизни курс представља цену стране валуте изражену у домаћем новцу која се формира на основу деловања понуде и тражње девиза на девизном тржишту</a:t>
            </a:r>
            <a:r>
              <a:rPr lang="sr-Cyrl-RS" i="1" dirty="0" smtClean="0">
                <a:latin typeface="Candara" pitchFamily="34" charset="0"/>
              </a:rPr>
              <a:t>. </a:t>
            </a:r>
          </a:p>
          <a:p>
            <a:pPr algn="just"/>
            <a:r>
              <a:rPr lang="sr-Cyrl-RS" dirty="0" smtClean="0">
                <a:latin typeface="Candara" pitchFamily="34" charset="0"/>
              </a:rPr>
              <a:t>У основи формирања овог девизног курса лежи платнобилансна теорија формирања девизног курса. Уколико је платни биланс у дефициту (вредност увоза је већа од вредности извоза), то значи да је порасла тражња за девизама, што води расту девизног курса. То стимулише извоз, а дестимулише увоз. Уколико је пак платни биланс у суфициту (вредност извоза је већа од вредности увоза), девизни курс ће опасти јер је порасла понуда девиза. Такво стање води дестимулисању извоза, а стимулисању увоза.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З</a:t>
            </a:r>
            <a:r>
              <a:rPr lang="sr-Cyrl-RS" dirty="0" smtClean="0">
                <a:latin typeface="Candara" pitchFamily="34" charset="0"/>
              </a:rPr>
              <a:t>латни и златно-девизни стандард</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dirty="0" smtClean="0">
                <a:latin typeface="Candara" pitchFamily="34" charset="0"/>
              </a:rPr>
              <a:t>У време златног стандарда постојао је тзв. златни паритет који је имао улогу заједничког именитеља. Тај заједнички именитељ било је злато. Девизни курс се одређивао поређењем </a:t>
            </a:r>
            <a:r>
              <a:rPr lang="sr-Cyrl-RS" i="1" dirty="0" smtClean="0">
                <a:latin typeface="Candara" pitchFamily="34" charset="0"/>
              </a:rPr>
              <a:t>количине злата</a:t>
            </a:r>
            <a:r>
              <a:rPr lang="sr-Cyrl-RS" dirty="0" smtClean="0">
                <a:latin typeface="Candara" pitchFamily="34" charset="0"/>
              </a:rPr>
              <a:t> коју је садржала једна јединица неке валуте са количином злата коју је садржала друга валута. Преко фиксног односа валуте према злату успостављен је фиксни однос између валута.</a:t>
            </a:r>
          </a:p>
          <a:p>
            <a:pPr algn="just"/>
            <a:r>
              <a:rPr lang="ru-RU" dirty="0" smtClean="0">
                <a:latin typeface="Candara" pitchFamily="34" charset="0"/>
              </a:rPr>
              <a:t>П</a:t>
            </a:r>
            <a:r>
              <a:rPr lang="sr-Cyrl-RS" dirty="0" smtClean="0">
                <a:latin typeface="Candara" pitchFamily="34" charset="0"/>
              </a:rPr>
              <a:t>рема златно-девизном стандарду, за злато је могла да се размењује само валута која се сматрала резервном светском валутом. У то време то је био долар. Све остале валуте свој курс утврђивале су у односу на долар.</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Теорија паритета куповне моћи</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i="1" dirty="0" smtClean="0">
                <a:latin typeface="Candara" pitchFamily="34" charset="0"/>
              </a:rPr>
              <a:t>Паритет куповне моћи </a:t>
            </a:r>
            <a:r>
              <a:rPr lang="sr-Cyrl-RS" dirty="0" smtClean="0">
                <a:latin typeface="Candara" pitchFamily="34" charset="0"/>
              </a:rPr>
              <a:t>значи да се за једну јединицу неке валуте може купити иста количина роба и услуга у било којој земљи. Паритет куповне моћи показује вредност једне валуте изражену у некој роби. Ова теорија базира се на тзв. закону једне цене, на основу ког се иста роба продаје по истој цени на различитим местима.</a:t>
            </a:r>
          </a:p>
          <a:p>
            <a:pPr algn="just"/>
            <a:r>
              <a:rPr lang="sr-Cyrl-RS" dirty="0" smtClean="0">
                <a:latin typeface="Candara" pitchFamily="34" charset="0"/>
              </a:rPr>
              <a:t>Према теорији паритета куповних снага, девизни курс ће се формирати на нивоу који изједначава куповну моћ националне валуте на домаћем и страном тржишту</a:t>
            </a:r>
            <a:r>
              <a:rPr lang="sr-Cyrl-RS" i="1" dirty="0" smtClean="0">
                <a:latin typeface="Candara" pitchFamily="34" charset="0"/>
              </a:rPr>
              <a:t>. </a:t>
            </a:r>
            <a:r>
              <a:rPr lang="sr-Cyrl-RS" dirty="0" smtClean="0">
                <a:latin typeface="Candara" pitchFamily="34" charset="0"/>
              </a:rPr>
              <a:t>Девизни курс ће се променити уколико дође до промене куповне моћи валуте. </a:t>
            </a:r>
          </a:p>
          <a:p>
            <a:pPr algn="just"/>
            <a:r>
              <a:rPr lang="sr-Cyrl-RS" dirty="0" smtClean="0">
                <a:latin typeface="Candara" pitchFamily="34" charset="0"/>
              </a:rPr>
              <a:t>Теорија има својих ограничења, а закон једне цене се изражава као тенденција.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Теорија паритета каматних стопа</a:t>
            </a:r>
            <a:endParaRPr lang="en-US" dirty="0">
              <a:latin typeface="Candara" pitchFamily="34" charset="0"/>
            </a:endParaRPr>
          </a:p>
        </p:txBody>
      </p:sp>
      <p:sp>
        <p:nvSpPr>
          <p:cNvPr id="3" name="Content Placeholder 2"/>
          <p:cNvSpPr>
            <a:spLocks noGrp="1"/>
          </p:cNvSpPr>
          <p:nvPr>
            <p:ph sz="quarter" idx="1"/>
          </p:nvPr>
        </p:nvSpPr>
        <p:spPr/>
        <p:txBody>
          <a:bodyPr/>
          <a:lstStyle/>
          <a:p>
            <a:pPr algn="just"/>
            <a:r>
              <a:rPr lang="sr-Cyrl-RS" dirty="0" smtClean="0">
                <a:latin typeface="Candara" pitchFamily="34" charset="0"/>
              </a:rPr>
              <a:t>Претварање једне валуте у другу мотивисано је већом каматном стопом у земљи у чију валуту се врши претварање (конвертовање) јер се захваљујући тој већој каматној стопи може остварити већи профит. Прилив капитала због веће каматне стопе утиче на девизни курс. Курс ће се формирати када се каматне стопе изравнају. Ова теорија има више оправдања у кратком року него у дугом. </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литература</a:t>
            </a:r>
            <a:endParaRPr lang="en-US" dirty="0">
              <a:latin typeface="Candara" pitchFamily="34" charset="0"/>
            </a:endParaRPr>
          </a:p>
        </p:txBody>
      </p:sp>
      <p:sp>
        <p:nvSpPr>
          <p:cNvPr id="3" name="Content Placeholder 2"/>
          <p:cNvSpPr>
            <a:spLocks noGrp="1"/>
          </p:cNvSpPr>
          <p:nvPr>
            <p:ph sz="quarter" idx="1"/>
          </p:nvPr>
        </p:nvSpPr>
        <p:spPr/>
        <p:txBody>
          <a:bodyPr/>
          <a:lstStyle/>
          <a:p>
            <a:pPr algn="just"/>
            <a:r>
              <a:rPr lang="sr-Cyrl-RS" dirty="0" smtClean="0">
                <a:latin typeface="Candara" pitchFamily="34" charset="0"/>
              </a:rPr>
              <a:t>Изучавање међународне економије не може бити комплетно без упознавања са девизним курсом. Девизни курс и девизно тржиште имају важну улогу. За девизни курс се често каже да је термометар здравља једне економије имајући у виду бројне факторе који утичу на његово формирање.</a:t>
            </a:r>
          </a:p>
          <a:p>
            <a:endParaRPr lang="sr-Cyrl-RS" b="1" dirty="0" smtClean="0">
              <a:latin typeface="Candara" pitchFamily="34" charset="0"/>
            </a:endParaRPr>
          </a:p>
          <a:p>
            <a:pPr algn="just"/>
            <a:r>
              <a:rPr lang="sr-Cyrl-RS" b="1" dirty="0" smtClean="0">
                <a:latin typeface="Candara" pitchFamily="34" charset="0"/>
              </a:rPr>
              <a:t>Литература: </a:t>
            </a:r>
            <a:r>
              <a:rPr lang="sr-Cyrl-RS" i="1" dirty="0" smtClean="0">
                <a:latin typeface="Candara" pitchFamily="34" charset="0"/>
              </a:rPr>
              <a:t>Економија за правнике</a:t>
            </a:r>
            <a:r>
              <a:rPr lang="sr-Cyrl-RS" dirty="0" smtClean="0">
                <a:latin typeface="Candara" pitchFamily="34" charset="0"/>
              </a:rPr>
              <a:t>, Јасмина Лабудовић Станковић, Крагујевац, 2019, стр. 286-300.</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евизно тржиште</a:t>
            </a:r>
            <a:endParaRPr lang="en-US" dirty="0">
              <a:latin typeface="Candara" pitchFamily="34" charset="0"/>
            </a:endParaRPr>
          </a:p>
        </p:txBody>
      </p:sp>
      <p:sp>
        <p:nvSpPr>
          <p:cNvPr id="3" name="Content Placeholder 2"/>
          <p:cNvSpPr>
            <a:spLocks noGrp="1"/>
          </p:cNvSpPr>
          <p:nvPr>
            <p:ph sz="quarter" idx="1"/>
          </p:nvPr>
        </p:nvSpPr>
        <p:spPr/>
        <p:txBody>
          <a:bodyPr>
            <a:normAutofit/>
          </a:bodyPr>
          <a:lstStyle/>
          <a:p>
            <a:pPr algn="just"/>
            <a:r>
              <a:rPr lang="sr-Cyrl-RS" dirty="0" smtClean="0">
                <a:latin typeface="Candara" pitchFamily="34" charset="0"/>
              </a:rPr>
              <a:t>Девизно тржиште је тржиште на коме се одвија трговина или купопродаја девизама</a:t>
            </a:r>
            <a:r>
              <a:rPr lang="sr-Cyrl-RS" dirty="0" smtClean="0"/>
              <a:t>. </a:t>
            </a:r>
            <a:r>
              <a:rPr lang="sr-Cyrl-RS" dirty="0" smtClean="0">
                <a:latin typeface="Candara" pitchFamily="34" charset="0"/>
              </a:rPr>
              <a:t>Може бити национално (на територији једне земље) и међународно (када се купопродаја одвија између више земаља).</a:t>
            </a:r>
          </a:p>
          <a:p>
            <a:pPr algn="just"/>
            <a:r>
              <a:rPr lang="sr-Cyrl-RS" dirty="0" smtClean="0">
                <a:latin typeface="Candara" pitchFamily="34" charset="0"/>
              </a:rPr>
              <a:t>Девизна тржишта припадају реду највећих светских тржишта, у прилог чему говори чињеница да се годишња вредност трговине на овим тржиштима може изразити стотинама билиона долара.</a:t>
            </a:r>
          </a:p>
          <a:p>
            <a:pPr algn="just"/>
            <a:r>
              <a:rPr lang="ru-RU" dirty="0" smtClean="0">
                <a:latin typeface="Candara" pitchFamily="34" charset="0"/>
              </a:rPr>
              <a:t>Д</a:t>
            </a:r>
            <a:r>
              <a:rPr lang="sr-Cyrl-RS" dirty="0" smtClean="0">
                <a:latin typeface="Candara" pitchFamily="34" charset="0"/>
              </a:rPr>
              <a:t>евизне берзе су данас организовани скупови банака и осталих трговаца који су међусобно повезани у трговини девиза. </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П</a:t>
            </a:r>
            <a:r>
              <a:rPr lang="sr-Cyrl-RS" dirty="0" smtClean="0">
                <a:latin typeface="Candara" pitchFamily="34" charset="0"/>
              </a:rPr>
              <a:t>ојам девизног курса</a:t>
            </a:r>
            <a:endParaRPr lang="en-US" dirty="0">
              <a:latin typeface="Candara" pitchFamily="34" charset="0"/>
            </a:endParaRPr>
          </a:p>
        </p:txBody>
      </p:sp>
      <p:sp>
        <p:nvSpPr>
          <p:cNvPr id="3" name="Content Placeholder 2"/>
          <p:cNvSpPr>
            <a:spLocks noGrp="1"/>
          </p:cNvSpPr>
          <p:nvPr>
            <p:ph sz="quarter" idx="1"/>
          </p:nvPr>
        </p:nvSpPr>
        <p:spPr/>
        <p:txBody>
          <a:bodyPr/>
          <a:lstStyle/>
          <a:p>
            <a:pPr algn="just"/>
            <a:r>
              <a:rPr lang="sr-Cyrl-RS" b="1" dirty="0" smtClean="0">
                <a:latin typeface="Candara" pitchFamily="34" charset="0"/>
              </a:rPr>
              <a:t>Девизни курс </a:t>
            </a:r>
            <a:r>
              <a:rPr lang="sr-Cyrl-RS" dirty="0" smtClean="0">
                <a:latin typeface="Candara" pitchFamily="34" charset="0"/>
              </a:rPr>
              <a:t>представља цену једне јединице стране валуте изражене у домаћој валути. Страни новац (валута) представља специфичну врсту робе, а свака роба има своју цену. </a:t>
            </a:r>
          </a:p>
          <a:p>
            <a:pPr algn="just"/>
            <a:r>
              <a:rPr lang="sr-Cyrl-RS" dirty="0" smtClean="0">
                <a:latin typeface="Candara" pitchFamily="34" charset="0"/>
              </a:rPr>
              <a:t>Девизни курс показује колико ћемо динара издвојити за једну јединицу неке стране валуте. На пример 1 евро размењује се за 120 РСД. Овакво изражавање девизног курса назива се </a:t>
            </a:r>
            <a:r>
              <a:rPr lang="sr-Cyrl-RS" i="1" dirty="0" smtClean="0">
                <a:latin typeface="Candara" pitchFamily="34" charset="0"/>
              </a:rPr>
              <a:t>директно нотирање. </a:t>
            </a:r>
            <a:r>
              <a:rPr lang="sr-Cyrl-RS" dirty="0" smtClean="0">
                <a:latin typeface="Candara" pitchFamily="34" charset="0"/>
              </a:rPr>
              <a:t>Постоји и</a:t>
            </a:r>
            <a:r>
              <a:rPr lang="sr-Cyrl-RS" i="1" dirty="0" smtClean="0">
                <a:latin typeface="Candara" pitchFamily="34" charset="0"/>
              </a:rPr>
              <a:t> индиректно нотирање </a:t>
            </a:r>
            <a:r>
              <a:rPr lang="sr-Cyrl-RS" dirty="0" smtClean="0">
                <a:latin typeface="Candara" pitchFamily="34" charset="0"/>
              </a:rPr>
              <a:t>(када се изрази вредност домаће валуте у страној валути). На пример, 1 РСД = 0,00833 ЕУР.</a:t>
            </a:r>
            <a:r>
              <a:rPr lang="sr-Cyrl-RS" i="1" dirty="0" smtClean="0">
                <a:latin typeface="Candara" pitchFamily="34" charset="0"/>
              </a:rPr>
              <a:t> </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евизе и валута</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20000"/>
          </a:bodyPr>
          <a:lstStyle/>
          <a:p>
            <a:pPr algn="just"/>
            <a:r>
              <a:rPr lang="sr-Cyrl-RS" b="1" dirty="0" smtClean="0">
                <a:latin typeface="Candara" pitchFamily="34" charset="0"/>
              </a:rPr>
              <a:t>Девизе </a:t>
            </a:r>
            <a:r>
              <a:rPr lang="sr-Cyrl-RS" dirty="0" smtClean="0">
                <a:latin typeface="Candara" pitchFamily="34" charset="0"/>
              </a:rPr>
              <a:t>представљају потраживања домаћих лица према иностранству која гласе на неку страну валуту. То су, у ствари, новчана потраживања у страној валути. Могу бити краткорочна и дугорочна. </a:t>
            </a:r>
          </a:p>
          <a:p>
            <a:pPr algn="just"/>
            <a:r>
              <a:rPr lang="sr-Cyrl-RS" b="1" dirty="0" smtClean="0">
                <a:latin typeface="Candara" pitchFamily="34" charset="0"/>
              </a:rPr>
              <a:t>Валутa </a:t>
            </a:r>
            <a:r>
              <a:rPr lang="sr-Cyrl-RS" dirty="0" smtClean="0">
                <a:latin typeface="Candara" pitchFamily="34" charset="0"/>
              </a:rPr>
              <a:t>(</a:t>
            </a:r>
            <a:r>
              <a:rPr lang="sr-Latn-RS" dirty="0" smtClean="0">
                <a:latin typeface="Candara" pitchFamily="34" charset="0"/>
              </a:rPr>
              <a:t>ital</a:t>
            </a:r>
            <a:r>
              <a:rPr lang="sr-Cyrl-RS" dirty="0" smtClean="0">
                <a:latin typeface="Candara" pitchFamily="34" charset="0"/>
              </a:rPr>
              <a:t>. </a:t>
            </a:r>
            <a:r>
              <a:rPr lang="sr-Cyrl-RS" i="1" dirty="0" smtClean="0">
                <a:latin typeface="Candara" pitchFamily="34" charset="0"/>
              </a:rPr>
              <a:t>valuta - </a:t>
            </a:r>
            <a:r>
              <a:rPr lang="sr-Cyrl-RS" dirty="0" smtClean="0">
                <a:latin typeface="Candara" pitchFamily="34" charset="0"/>
              </a:rPr>
              <a:t>вредност</a:t>
            </a:r>
            <a:r>
              <a:rPr lang="sr-Cyrl-RS" dirty="0" smtClean="0"/>
              <a:t>) </a:t>
            </a:r>
            <a:r>
              <a:rPr lang="sr-Cyrl-RS" dirty="0" smtClean="0">
                <a:latin typeface="Candara" pitchFamily="34" charset="0"/>
              </a:rPr>
              <a:t>представља новац који је законско средство плаћања на територији једне земље. Појављује се у облику папирних новчаница и кованог новца</a:t>
            </a:r>
            <a:r>
              <a:rPr lang="sr-Cyrl-RS" b="1" dirty="0" smtClean="0"/>
              <a:t>.</a:t>
            </a:r>
          </a:p>
          <a:p>
            <a:pPr algn="just"/>
            <a:r>
              <a:rPr lang="sr-Cyrl-RS" dirty="0" smtClean="0">
                <a:latin typeface="Candara" pitchFamily="34" charset="0"/>
              </a:rPr>
              <a:t>Динар је валута Републике Србије. Динар је законско средство плаћања. Имајући то у виду,  обавеза је свих физичких и правних лица да га користе у промету за извршавање својих обавеза, осим у изузетним случаејвима предвиђенм законом. </a:t>
            </a:r>
            <a:r>
              <a:rPr lang="ru-RU" dirty="0" smtClean="0">
                <a:latin typeface="Candara" pitchFamily="34" charset="0"/>
              </a:rPr>
              <a:t>Народна банка Србије прописује у којим случајевима се плаћање, наплаћивање, уплате и исплате могу вршити и у ефективном страном новцу.</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валута</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b="1" dirty="0" smtClean="0">
                <a:latin typeface="Candara" pitchFamily="34" charset="0"/>
              </a:rPr>
              <a:t>Валуте могу бити конвертибилне и неконвертибилне.</a:t>
            </a:r>
            <a:r>
              <a:rPr lang="sr-Cyrl-RS" dirty="0" smtClean="0">
                <a:latin typeface="Candara" pitchFamily="34" charset="0"/>
              </a:rPr>
              <a:t> Конвертибилне су оне које се могу разменити за било коју другу валуту. Неконвертибилне су оне које се не могу разменити за друге валуте, већ се користе као средство плаћања на унутрашњем тржишту једне земље.</a:t>
            </a:r>
          </a:p>
          <a:p>
            <a:pPr algn="just"/>
            <a:r>
              <a:rPr lang="sr-Cyrl-RS" dirty="0" smtClean="0">
                <a:latin typeface="Candara" pitchFamily="34" charset="0"/>
              </a:rPr>
              <a:t> Постоји унутрашња и спољашња</a:t>
            </a:r>
          </a:p>
          <a:p>
            <a:pPr algn="just">
              <a:buNone/>
            </a:pPr>
            <a:r>
              <a:rPr lang="sr-Cyrl-RS" dirty="0" smtClean="0">
                <a:latin typeface="Candara" pitchFamily="34" charset="0"/>
              </a:rPr>
              <a:t> конвертибилност. На пример,</a:t>
            </a:r>
          </a:p>
          <a:p>
            <a:pPr algn="just">
              <a:buNone/>
            </a:pPr>
            <a:r>
              <a:rPr lang="sr-Cyrl-RS" dirty="0" smtClean="0">
                <a:latin typeface="Candara" pitchFamily="34" charset="0"/>
              </a:rPr>
              <a:t> динар је неконвертибилна валута</a:t>
            </a:r>
          </a:p>
          <a:p>
            <a:pPr algn="just">
              <a:buNone/>
            </a:pPr>
            <a:r>
              <a:rPr lang="sr-Cyrl-RS" dirty="0" smtClean="0">
                <a:latin typeface="Candara" pitchFamily="34" charset="0"/>
              </a:rPr>
              <a:t> ван граница Републике Србије, али је</a:t>
            </a:r>
          </a:p>
          <a:p>
            <a:pPr algn="just">
              <a:buNone/>
            </a:pPr>
            <a:r>
              <a:rPr lang="sr-Cyrl-RS" dirty="0" smtClean="0">
                <a:latin typeface="Candara" pitchFamily="34" charset="0"/>
              </a:rPr>
              <a:t> конвертибилна валута у унутрашњем</a:t>
            </a:r>
          </a:p>
          <a:p>
            <a:pPr algn="just">
              <a:buNone/>
            </a:pPr>
            <a:r>
              <a:rPr lang="sr-Cyrl-RS" dirty="0" smtClean="0">
                <a:latin typeface="Candara" pitchFamily="34" charset="0"/>
              </a:rPr>
              <a:t> промету. </a:t>
            </a:r>
          </a:p>
          <a:p>
            <a:pPr algn="just"/>
            <a:endParaRPr lang="sr-Cyrl-RS" dirty="0" smtClean="0">
              <a:latin typeface="Candara" pitchFamily="34" charset="0"/>
            </a:endParaRPr>
          </a:p>
          <a:p>
            <a:pPr algn="just"/>
            <a:endParaRPr lang="en-US" dirty="0">
              <a:latin typeface="Candara" pitchFamily="34" charset="0"/>
            </a:endParaRPr>
          </a:p>
        </p:txBody>
      </p:sp>
      <p:pic>
        <p:nvPicPr>
          <p:cNvPr id="4" name="Picture 2" descr="https://upload.wikimedia.org/wikipedia/sr/8/86/1_%D0%B4%D0%B8%D0%BD%D0%B0%D1%80_2016_%D0%BB%D0%B8%D1%86%D0%B5.jpg"/>
          <p:cNvPicPr>
            <a:picLocks noChangeAspect="1" noChangeArrowheads="1"/>
          </p:cNvPicPr>
          <p:nvPr/>
        </p:nvPicPr>
        <p:blipFill>
          <a:blip r:embed="rId2" cstate="print"/>
          <a:srcRect/>
          <a:stretch>
            <a:fillRect/>
          </a:stretch>
        </p:blipFill>
        <p:spPr bwMode="auto">
          <a:xfrm>
            <a:off x="5791200" y="3962400"/>
            <a:ext cx="2362200" cy="2286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валута</a:t>
            </a:r>
            <a:endParaRPr lang="en-US" dirty="0">
              <a:latin typeface="Candara" pitchFamily="34" charset="0"/>
            </a:endParaRPr>
          </a:p>
        </p:txBody>
      </p:sp>
      <p:sp>
        <p:nvSpPr>
          <p:cNvPr id="3" name="Content Placeholder 2"/>
          <p:cNvSpPr>
            <a:spLocks noGrp="1"/>
          </p:cNvSpPr>
          <p:nvPr>
            <p:ph sz="quarter" idx="1"/>
          </p:nvPr>
        </p:nvSpPr>
        <p:spPr/>
        <p:txBody>
          <a:bodyPr/>
          <a:lstStyle/>
          <a:p>
            <a:pPr algn="just"/>
            <a:endParaRPr lang="sr-Cyrl-RS" dirty="0" smtClean="0">
              <a:latin typeface="Candara" pitchFamily="34" charset="0"/>
            </a:endParaRPr>
          </a:p>
          <a:p>
            <a:pPr algn="just"/>
            <a:r>
              <a:rPr lang="ru-RU" dirty="0" smtClean="0">
                <a:latin typeface="Candara" pitchFamily="34" charset="0"/>
              </a:rPr>
              <a:t>Некада је појам конвертибилности подразумевао замену једне валуте за злато. Укидањем златног стандарда  конвертибилност је добила ново значење и подразумева размену једне валуте за било коју другу валуту.</a:t>
            </a:r>
          </a:p>
          <a:p>
            <a:pPr algn="just"/>
            <a:r>
              <a:rPr lang="ru-RU" dirty="0" smtClean="0">
                <a:latin typeface="Candara" pitchFamily="34" charset="0"/>
              </a:rPr>
              <a:t>Валута има </a:t>
            </a:r>
            <a:r>
              <a:rPr lang="sr-Cyrl-RS" b="1" dirty="0" smtClean="0">
                <a:latin typeface="Candara" pitchFamily="34" charset="0"/>
              </a:rPr>
              <a:t>унутрашњу и спољашњу вредност</a:t>
            </a:r>
            <a:r>
              <a:rPr lang="sr-Cyrl-RS" dirty="0" smtClean="0">
                <a:latin typeface="Candara" pitchFamily="34" charset="0"/>
              </a:rPr>
              <a:t>. Унутрашња вредност валуте одређује се преко куповне моћи, док се спољашња одређује у односу према другим валутама.</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евизни курс има више функција</a:t>
            </a:r>
            <a:endParaRPr lang="en-US" dirty="0">
              <a:latin typeface="Candara" pitchFamily="34" charset="0"/>
            </a:endParaRPr>
          </a:p>
        </p:txBody>
      </p:sp>
      <p:sp>
        <p:nvSpPr>
          <p:cNvPr id="3" name="Content Placeholder 2"/>
          <p:cNvSpPr>
            <a:spLocks noGrp="1"/>
          </p:cNvSpPr>
          <p:nvPr>
            <p:ph sz="quarter" idx="1"/>
          </p:nvPr>
        </p:nvSpPr>
        <p:spPr/>
        <p:txBody>
          <a:bodyPr/>
          <a:lstStyle/>
          <a:p>
            <a:pPr algn="just"/>
            <a:r>
              <a:rPr lang="sr-Cyrl-RS" dirty="0" smtClean="0">
                <a:latin typeface="Candara" pitchFamily="34" charset="0"/>
              </a:rPr>
              <a:t>Девизни курс омогућује упоредивост домаћих и страних цена роба и услуга, обезбеђује уравнотежење платног биланса, може утицати на развијање платног промета са иностранством, детерминише структуру размене са иностранством</a:t>
            </a:r>
            <a:r>
              <a:rPr lang="sr-Cyrl-RS" dirty="0" smtClean="0"/>
              <a:t>.</a:t>
            </a:r>
          </a:p>
          <a:p>
            <a:pPr algn="just"/>
            <a:r>
              <a:rPr lang="sr-Cyrl-RS" dirty="0" smtClean="0">
                <a:latin typeface="Candara" pitchFamily="34" charset="0"/>
              </a:rPr>
              <a:t>Једна од најважнијих улога девизног курса остварује се кроз могућност упоређивања и прерачунавања домаћих и страних цена роба и услуга. Девизни курс омогућава да цене стране робе и услуга прерачунамо и искажемо у домаћој валути</a:t>
            </a:r>
            <a:r>
              <a:rPr lang="sr-Cyrl-RS" i="1" dirty="0" smtClean="0">
                <a:latin typeface="Candara" pitchFamily="34" charset="0"/>
              </a:rPr>
              <a:t>.</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Н</a:t>
            </a:r>
            <a:r>
              <a:rPr lang="sr-Cyrl-RS" dirty="0" smtClean="0">
                <a:latin typeface="Candara" pitchFamily="34" charset="0"/>
              </a:rPr>
              <a:t>оминални девизни курс</a:t>
            </a:r>
            <a:endParaRPr lang="en-US" dirty="0">
              <a:latin typeface="Candara" pitchFamily="34" charset="0"/>
            </a:endParaRPr>
          </a:p>
        </p:txBody>
      </p:sp>
      <p:sp>
        <p:nvSpPr>
          <p:cNvPr id="3" name="Content Placeholder 2"/>
          <p:cNvSpPr>
            <a:spLocks noGrp="1"/>
          </p:cNvSpPr>
          <p:nvPr>
            <p:ph sz="quarter" idx="1"/>
          </p:nvPr>
        </p:nvSpPr>
        <p:spPr/>
        <p:txBody>
          <a:bodyPr>
            <a:normAutofit fontScale="92500"/>
          </a:bodyPr>
          <a:lstStyle/>
          <a:p>
            <a:pPr algn="just"/>
            <a:r>
              <a:rPr lang="sr-Cyrl-RS" b="1" dirty="0" smtClean="0">
                <a:latin typeface="Candara" pitchFamily="34" charset="0"/>
              </a:rPr>
              <a:t>Номинални </a:t>
            </a:r>
            <a:r>
              <a:rPr lang="sr-Cyrl-RS" dirty="0" smtClean="0">
                <a:latin typeface="Candara" pitchFamily="34" charset="0"/>
              </a:rPr>
              <a:t>девизни курс је цена једне јединице стране валуте изражена у домаћој валути. Номинални курс се може мењати.</a:t>
            </a:r>
          </a:p>
          <a:p>
            <a:pPr algn="just"/>
            <a:r>
              <a:rPr lang="sr-Cyrl-RS" b="1" u="sng" dirty="0" smtClean="0">
                <a:latin typeface="Candara" pitchFamily="34" charset="0"/>
              </a:rPr>
              <a:t>Пример 1</a:t>
            </a:r>
            <a:r>
              <a:rPr lang="sr-Cyrl-RS" dirty="0" smtClean="0">
                <a:latin typeface="Candara" pitchFamily="34" charset="0"/>
              </a:rPr>
              <a:t>: ако се за 1 евро може добити 100 динара, а раније је могло 120 динара, то значи да је евро ослабио, а домаћа валута је ојачала. Сада је потребно издвојити мање динара (100) за 1 евро него раније. Наступила је апресијација динара или повећање вредности динара у односу на страну валуту.</a:t>
            </a:r>
            <a:r>
              <a:rPr lang="sr-Cyrl-RS" b="1" dirty="0" smtClean="0">
                <a:latin typeface="Candara" pitchFamily="34" charset="0"/>
              </a:rPr>
              <a:t> </a:t>
            </a:r>
          </a:p>
          <a:p>
            <a:pPr algn="just"/>
            <a:r>
              <a:rPr lang="sr-Cyrl-RS" b="1" dirty="0" smtClean="0">
                <a:latin typeface="Candara" pitchFamily="34" charset="0"/>
              </a:rPr>
              <a:t>Апресијација </a:t>
            </a:r>
            <a:r>
              <a:rPr lang="sr-Cyrl-RS" dirty="0" smtClean="0">
                <a:latin typeface="Candara" pitchFamily="34" charset="0"/>
              </a:rPr>
              <a:t>домаће валуте представља повећање цене домаће валуте изражене у страној валути.</a:t>
            </a:r>
            <a:r>
              <a:rPr lang="sr-Cyrl-RS" b="1" dirty="0" smtClean="0">
                <a:latin typeface="Candara" pitchFamily="34" charset="0"/>
              </a:rPr>
              <a:t> </a:t>
            </a:r>
            <a:r>
              <a:rPr lang="sr-Cyrl-RS" dirty="0" smtClean="0">
                <a:latin typeface="Candara" pitchFamily="34" charset="0"/>
              </a:rPr>
              <a:t>Кад дође до апресијације националне валуте, производи земље чија је валута ојачала постају скупљи за стране купце.</a:t>
            </a:r>
            <a:endParaRPr lang="en-US" dirty="0" smtClean="0">
              <a:latin typeface="Candara" pitchFamily="34" charset="0"/>
            </a:endParaRPr>
          </a:p>
          <a:p>
            <a:pPr algn="just"/>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Н</a:t>
            </a:r>
            <a:r>
              <a:rPr lang="sr-Cyrl-RS" dirty="0" smtClean="0">
                <a:latin typeface="Candara" pitchFamily="34" charset="0"/>
              </a:rPr>
              <a:t>оминални девизни курс</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sr-Cyrl-RS" b="1" u="sng" dirty="0" smtClean="0">
                <a:latin typeface="Candara" pitchFamily="34" charset="0"/>
              </a:rPr>
              <a:t>Пример 2: </a:t>
            </a:r>
            <a:r>
              <a:rPr lang="sr-Cyrl-RS" dirty="0" smtClean="0">
                <a:latin typeface="Candara" pitchFamily="34" charset="0"/>
              </a:rPr>
              <a:t>Ако се за 1 евро може добити 140 динара, то значи да је евро ојачао, а динар ослабио. Сада је потребно издвојити више динара (140) за 1 евро него раније. Раније је требало издвојити 100, односно 120 динара (у првом примеру) за 1 евро. Наступила је депресијација или смањење вредности динара у односу на страну валуту.</a:t>
            </a:r>
            <a:r>
              <a:rPr lang="sr-Cyrl-RS" b="1" dirty="0" smtClean="0">
                <a:latin typeface="Candara" pitchFamily="34" charset="0"/>
              </a:rPr>
              <a:t> </a:t>
            </a:r>
          </a:p>
          <a:p>
            <a:pPr algn="just"/>
            <a:r>
              <a:rPr lang="sr-Cyrl-RS" b="1" dirty="0" smtClean="0">
                <a:latin typeface="Candara" pitchFamily="34" charset="0"/>
              </a:rPr>
              <a:t>Депресијација </a:t>
            </a:r>
            <a:r>
              <a:rPr lang="sr-Cyrl-RS" dirty="0" smtClean="0">
                <a:latin typeface="Candara" pitchFamily="34" charset="0"/>
              </a:rPr>
              <a:t>домаће валуте представља смањење цене домаће валуте изражене у страној валути</a:t>
            </a:r>
            <a:r>
              <a:rPr lang="sr-Cyrl-RS" b="1" dirty="0" smtClean="0">
                <a:latin typeface="Candara" pitchFamily="34" charset="0"/>
              </a:rPr>
              <a:t>. </a:t>
            </a:r>
            <a:r>
              <a:rPr lang="sr-Cyrl-RS" dirty="0" smtClean="0">
                <a:latin typeface="Candara" pitchFamily="34" charset="0"/>
              </a:rPr>
              <a:t>Када наступи депресијација националне валуте, производи земље чија је валута ослабила постају јефтинији за стране купце</a:t>
            </a:r>
            <a:r>
              <a:rPr lang="sr-Cyrl-RS" dirty="0" smtClean="0"/>
              <a:t>.</a:t>
            </a:r>
          </a:p>
          <a:p>
            <a:pPr algn="just"/>
            <a:r>
              <a:rPr lang="sr-Cyrl-RS" dirty="0" smtClean="0">
                <a:latin typeface="Candara" pitchFamily="34" charset="0"/>
              </a:rPr>
              <a:t>До депресијације и апресијације долази под утицајем промене понуде и тражње у условима флуктуирајућег девизног курса</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193</TotalTime>
  <Words>1698</Words>
  <Application>Microsoft Office PowerPoint</Application>
  <PresentationFormat>On-screen Show (4:3)</PresentationFormat>
  <Paragraphs>69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Девизни курс</vt:lpstr>
      <vt:lpstr>литература</vt:lpstr>
      <vt:lpstr>Појам девизног курса</vt:lpstr>
      <vt:lpstr>Девизе и валута</vt:lpstr>
      <vt:lpstr>валута</vt:lpstr>
      <vt:lpstr>валута</vt:lpstr>
      <vt:lpstr>Девизни курс има више функција</vt:lpstr>
      <vt:lpstr>Номинални девизни курс</vt:lpstr>
      <vt:lpstr>Номинални девизни курс</vt:lpstr>
      <vt:lpstr>Реални девизни курс</vt:lpstr>
      <vt:lpstr>График – девизни курс у стању равнотеже</vt:lpstr>
      <vt:lpstr>Девизни курс равнотеже</vt:lpstr>
      <vt:lpstr>Формирање девизног курса</vt:lpstr>
      <vt:lpstr>Фиксни девизни курс</vt:lpstr>
      <vt:lpstr>Девалвација и ревалвација</vt:lpstr>
      <vt:lpstr>Флуктуирајући девизни курс</vt:lpstr>
      <vt:lpstr>Златни и златно-девизни стандард</vt:lpstr>
      <vt:lpstr>Теорија паритета куповне моћи</vt:lpstr>
      <vt:lpstr>Теорија паритета каматних стопа</vt:lpstr>
      <vt:lpstr>Девизно тржиште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DEVIZNI KURS</dc:title>
  <dc:creator>User</dc:creator>
  <cp:lastModifiedBy>User</cp:lastModifiedBy>
  <cp:revision>93</cp:revision>
  <dcterms:created xsi:type="dcterms:W3CDTF">2020-05-14T15:40:46Z</dcterms:created>
  <dcterms:modified xsi:type="dcterms:W3CDTF">2020-05-15T14:39:20Z</dcterms:modified>
</cp:coreProperties>
</file>