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37D7751D-6C60-4537-9DBC-04D2DA99AE17}" type="datetimeFigureOut">
              <a:rPr lang="en-US" smtClean="0"/>
              <a:pPr/>
              <a:t>5/23/2020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BEE9ACC-B964-4C88-8BD0-8340A00C2E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D7751D-6C60-4537-9DBC-04D2DA99AE17}"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D7751D-6C60-4537-9DBC-04D2DA99AE17}"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D7751D-6C60-4537-9DBC-04D2DA99AE17}"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D7751D-6C60-4537-9DBC-04D2DA99AE17}" type="datetimeFigureOut">
              <a:rPr lang="en-US" smtClean="0"/>
              <a:pPr/>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D7751D-6C60-4537-9DBC-04D2DA99AE17}"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37D7751D-6C60-4537-9DBC-04D2DA99AE17}" type="datetimeFigureOut">
              <a:rPr lang="en-US" smtClean="0"/>
              <a:pPr/>
              <a:t>5/23/2020</a:t>
            </a:fld>
            <a:endParaRPr lang="en-US"/>
          </a:p>
        </p:txBody>
      </p:sp>
      <p:sp>
        <p:nvSpPr>
          <p:cNvPr id="27" name="Slide Number Placeholder 26"/>
          <p:cNvSpPr>
            <a:spLocks noGrp="1"/>
          </p:cNvSpPr>
          <p:nvPr>
            <p:ph type="sldNum" sz="quarter" idx="11"/>
          </p:nvPr>
        </p:nvSpPr>
        <p:spPr/>
        <p:txBody>
          <a:bodyPr rtlCol="0"/>
          <a:lstStyle/>
          <a:p>
            <a:fld id="{4BEE9ACC-B964-4C88-8BD0-8340A00C2E3E}"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37D7751D-6C60-4537-9DBC-04D2DA99AE17}" type="datetimeFigureOut">
              <a:rPr lang="en-US" smtClean="0"/>
              <a:pPr/>
              <a:t>5/23/2020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BEE9ACC-B964-4C88-8BD0-8340A00C2E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7751D-6C60-4537-9DBC-04D2DA99AE17}" type="datetimeFigureOut">
              <a:rPr lang="en-US" smtClean="0"/>
              <a:pPr/>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D7751D-6C60-4537-9DBC-04D2DA99AE17}"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D7751D-6C60-4537-9DBC-04D2DA99AE17}" type="datetimeFigureOut">
              <a:rPr lang="en-US" smtClean="0"/>
              <a:pPr/>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EE9ACC-B964-4C88-8BD0-8340A00C2E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7D7751D-6C60-4537-9DBC-04D2DA99AE17}" type="datetimeFigureOut">
              <a:rPr lang="en-US" smtClean="0"/>
              <a:pPr/>
              <a:t>5/23/2020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BEE9ACC-B964-4C88-8BD0-8340A00C2E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smtClean="0">
                <a:latin typeface="Candara" pitchFamily="34" charset="0"/>
              </a:rPr>
              <a:t>А</a:t>
            </a:r>
            <a:r>
              <a:rPr lang="sr-Cyrl-RS" dirty="0" smtClean="0">
                <a:latin typeface="Candara" pitchFamily="34" charset="0"/>
              </a:rPr>
              <a:t>ГРЕГАТНА ТРАЖЊА И АГРЕГАТНА ПОНУДА</a:t>
            </a:r>
            <a:endParaRPr lang="en-US" dirty="0">
              <a:latin typeface="Candara" pitchFamily="34" charset="0"/>
            </a:endParaRPr>
          </a:p>
        </p:txBody>
      </p:sp>
      <p:sp>
        <p:nvSpPr>
          <p:cNvPr id="3" name="Subtitle 2"/>
          <p:cNvSpPr>
            <a:spLocks noGrp="1"/>
          </p:cNvSpPr>
          <p:nvPr>
            <p:ph type="subTitle" idx="1"/>
          </p:nvPr>
        </p:nvSpPr>
        <p:spPr/>
        <p:txBody>
          <a:bodyPr/>
          <a:lstStyle/>
          <a:p>
            <a:r>
              <a:rPr lang="sr-Cyrl-RS" dirty="0" smtClean="0"/>
              <a:t>Предавања, 25. мај 2020.</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тражња</a:t>
            </a:r>
            <a:endParaRPr lang="en-US" dirty="0">
              <a:latin typeface="Candara" pitchFamily="34" charset="0"/>
            </a:endParaRPr>
          </a:p>
        </p:txBody>
      </p:sp>
      <p:sp>
        <p:nvSpPr>
          <p:cNvPr id="3" name="Content Placeholder 2"/>
          <p:cNvSpPr>
            <a:spLocks noGrp="1"/>
          </p:cNvSpPr>
          <p:nvPr>
            <p:ph idx="1"/>
          </p:nvPr>
        </p:nvSpPr>
        <p:spPr/>
        <p:txBody>
          <a:bodyPr>
            <a:normAutofit fontScale="85000" lnSpcReduction="20000"/>
          </a:bodyPr>
          <a:lstStyle/>
          <a:p>
            <a:pPr algn="just"/>
            <a:r>
              <a:rPr lang="sr-Cyrl-RS" dirty="0" smtClean="0">
                <a:latin typeface="Candara" pitchFamily="34" charset="0"/>
              </a:rPr>
              <a:t>Ниво цена </a:t>
            </a:r>
            <a:r>
              <a:rPr lang="sr-Cyrl-RS" dirty="0" smtClean="0">
                <a:latin typeface="Candara" pitchFamily="34" charset="0"/>
              </a:rPr>
              <a:t>одражава </a:t>
            </a:r>
            <a:r>
              <a:rPr lang="sr-Cyrl-RS" dirty="0" smtClean="0">
                <a:latin typeface="Candara" pitchFamily="34" charset="0"/>
              </a:rPr>
              <a:t>се и на инвестициону потрошњу. Са смањењем нивоа цена, при непромењеној понуди новца, порашће и </a:t>
            </a:r>
            <a:r>
              <a:rPr lang="sr-Cyrl-RS" dirty="0" smtClean="0">
                <a:latin typeface="Candara" pitchFamily="34" charset="0"/>
              </a:rPr>
              <a:t>инвестиције. Супротно томе, ако </a:t>
            </a:r>
            <a:r>
              <a:rPr lang="sr-Cyrl-RS" dirty="0" smtClean="0">
                <a:latin typeface="Candara" pitchFamily="34" charset="0"/>
              </a:rPr>
              <a:t>цене порасту и порасту каматне стопе, а понуда новца остане иста, инвестициона активност опада и смањиће се </a:t>
            </a:r>
            <a:r>
              <a:rPr lang="sr-Cyrl-RS" dirty="0" smtClean="0">
                <a:latin typeface="Candara" pitchFamily="34" charset="0"/>
              </a:rPr>
              <a:t>задуживање. Раст </a:t>
            </a:r>
            <a:r>
              <a:rPr lang="sr-Cyrl-RS" dirty="0" smtClean="0">
                <a:latin typeface="Candara" pitchFamily="34" charset="0"/>
              </a:rPr>
              <a:t>цена у земљи може утицати и на пад извоза јер </a:t>
            </a:r>
            <a:r>
              <a:rPr lang="sr-Cyrl-RS" dirty="0" smtClean="0">
                <a:latin typeface="Candara" pitchFamily="34" charset="0"/>
              </a:rPr>
              <a:t>ће роба постати </a:t>
            </a:r>
            <a:r>
              <a:rPr lang="sr-Cyrl-RS" dirty="0" smtClean="0">
                <a:latin typeface="Candara" pitchFamily="34" charset="0"/>
              </a:rPr>
              <a:t>скупља. С друге стране, извоз ће се повећати уколико цене опадну јер ће домаћа роба на страном тржишту бити јефтинија</a:t>
            </a:r>
            <a:r>
              <a:rPr lang="sr-Cyrl-RS" dirty="0" smtClean="0">
                <a:latin typeface="Candara" pitchFamily="34" charset="0"/>
              </a:rPr>
              <a:t>.</a:t>
            </a:r>
          </a:p>
          <a:p>
            <a:pPr algn="just"/>
            <a:r>
              <a:rPr lang="sr-Cyrl-RS" dirty="0" smtClean="0">
                <a:latin typeface="Candara" pitchFamily="34" charset="0"/>
              </a:rPr>
              <a:t>Осим нивоа цена, на агрегатну тражњу делују и мере монетарне и фискалне политике, као и егзогени фактори  (</a:t>
            </a:r>
            <a:r>
              <a:rPr lang="sr-Cyrl-RS" dirty="0" smtClean="0">
                <a:latin typeface="Candara" pitchFamily="34" charset="0"/>
              </a:rPr>
              <a:t>ратови, санкције међународне заједнице, елементарне непогоде, промене цена нафте на светском тржишту </a:t>
            </a:r>
            <a:r>
              <a:rPr lang="sr-Cyrl-RS" dirty="0" smtClean="0">
                <a:latin typeface="Candara" pitchFamily="34" charset="0"/>
              </a:rPr>
              <a:t>итд).</a:t>
            </a:r>
            <a:endParaRPr lang="en-US" dirty="0" smtClean="0">
              <a:latin typeface="Candar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понуда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r>
              <a:rPr lang="sr-Cyrl-RS" dirty="0" smtClean="0">
                <a:latin typeface="Candara" pitchFamily="34" charset="0"/>
              </a:rPr>
              <a:t>Крива агрегатне </a:t>
            </a:r>
            <a:r>
              <a:rPr lang="sr-Cyrl-RS" dirty="0" smtClean="0">
                <a:latin typeface="Candara" pitchFamily="34" charset="0"/>
              </a:rPr>
              <a:t>понуде </a:t>
            </a:r>
            <a:r>
              <a:rPr lang="sr-Cyrl-RS" dirty="0" smtClean="0">
                <a:latin typeface="Candara" pitchFamily="34" charset="0"/>
              </a:rPr>
              <a:t>(</a:t>
            </a:r>
            <a:r>
              <a:rPr lang="sr-Cyrl-RS" i="1" dirty="0" smtClean="0">
                <a:latin typeface="Candara" pitchFamily="34" charset="0"/>
              </a:rPr>
              <a:t>AS) </a:t>
            </a:r>
            <a:r>
              <a:rPr lang="sr-Cyrl-RS" dirty="0" smtClean="0">
                <a:latin typeface="Candara" pitchFamily="34" charset="0"/>
              </a:rPr>
              <a:t>показује </a:t>
            </a:r>
            <a:r>
              <a:rPr lang="sr-Cyrl-RS" dirty="0" smtClean="0">
                <a:latin typeface="Candara" pitchFamily="34" charset="0"/>
              </a:rPr>
              <a:t>укупну количину производа и услуга које компаније у једној земљи производе и које су спремне да продају при сваком нивоу </a:t>
            </a:r>
            <a:r>
              <a:rPr lang="sr-Cyrl-RS" dirty="0" smtClean="0">
                <a:latin typeface="Candara" pitchFamily="34" charset="0"/>
              </a:rPr>
              <a:t>цена. </a:t>
            </a:r>
          </a:p>
          <a:p>
            <a:pPr algn="just"/>
            <a:r>
              <a:rPr lang="sr-Cyrl-RS" dirty="0" smtClean="0">
                <a:latin typeface="Candara" pitchFamily="34" charset="0"/>
              </a:rPr>
              <a:t>За разумевање краткорочних осцилација у привреди неопходно је упознати се са агрегатном понудом у дугом и агрегатном понудом у кратком року.</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понуда у дугом року</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20000"/>
          </a:bodyPr>
          <a:lstStyle/>
          <a:p>
            <a:pPr algn="just"/>
            <a:r>
              <a:rPr lang="sr-Cyrl-RS" dirty="0" smtClean="0">
                <a:latin typeface="Candara" pitchFamily="34" charset="0"/>
              </a:rPr>
              <a:t>У дугом року </a:t>
            </a:r>
            <a:r>
              <a:rPr lang="sr-Cyrl-RS" dirty="0" smtClean="0">
                <a:latin typeface="Candara" pitchFamily="34" charset="0"/>
              </a:rPr>
              <a:t>агрегатна </a:t>
            </a:r>
            <a:r>
              <a:rPr lang="sr-Cyrl-RS" dirty="0" smtClean="0">
                <a:latin typeface="Candara" pitchFamily="34" charset="0"/>
              </a:rPr>
              <a:t>понуда зависи од понуде радне снаге, капитала, природног богатства, као и технологије. Агрегатна понуда у дугом року показује количину производње у дугом року и не зависи од нивоа цена – из разлога што у дугом року новац не утиче на реалне величине, већ само на номиналне, у складу са схватањем класичне </a:t>
            </a:r>
            <a:r>
              <a:rPr lang="sr-Cyrl-RS" dirty="0" smtClean="0">
                <a:latin typeface="Candara" pitchFamily="34" charset="0"/>
              </a:rPr>
              <a:t>теорије</a:t>
            </a:r>
            <a:r>
              <a:rPr lang="sr-Cyrl-RS" dirty="0" smtClean="0"/>
              <a:t>.</a:t>
            </a:r>
          </a:p>
          <a:p>
            <a:pPr algn="just"/>
            <a:r>
              <a:rPr lang="sr-Cyrl-RS" dirty="0" smtClean="0">
                <a:latin typeface="Candara" pitchFamily="34" charset="0"/>
              </a:rPr>
              <a:t>У дугом року крива агрегатне тражње је вертикална. Повећање цена не изазива повећање производње. </a:t>
            </a:r>
            <a:r>
              <a:rPr lang="ru-RU" dirty="0" smtClean="0">
                <a:latin typeface="Candara" pitchFamily="34" charset="0"/>
              </a:rPr>
              <a:t>Количина производње у дугом року је, заправо, потенцијални </a:t>
            </a:r>
            <a:r>
              <a:rPr lang="ru-RU" dirty="0" smtClean="0">
                <a:latin typeface="Candara" pitchFamily="34" charset="0"/>
              </a:rPr>
              <a:t>БДП. Зато је агрегатна понуда на грфику који следи представљена паралелно са потенцијалним БДП-ом.</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Г</a:t>
            </a:r>
            <a:r>
              <a:rPr lang="sr-Cyrl-RS" dirty="0" smtClean="0">
                <a:latin typeface="Candara" pitchFamily="34" charset="0"/>
              </a:rPr>
              <a:t>рафик бр. 2 – крива агрегатне понуде у дугом року</a:t>
            </a:r>
            <a:endParaRPr lang="en-US" dirty="0">
              <a:latin typeface="Candara" pitchFamily="34" charset="0"/>
            </a:endParaRPr>
          </a:p>
        </p:txBody>
      </p:sp>
      <p:pic>
        <p:nvPicPr>
          <p:cNvPr id="3074" name="Picture 2" descr="Description: D:\Desktop juli 2012\osnovi ekonomije\UDZBENIK OSNOVI EKONOMIJE\poglavlja za udzbenik\Agregatna ponuda na dugi rok 30str.PNG"/>
          <p:cNvPicPr>
            <a:picLocks noGrp="1" noChangeAspect="1" noChangeArrowheads="1"/>
          </p:cNvPicPr>
          <p:nvPr>
            <p:ph idx="1"/>
          </p:nvPr>
        </p:nvPicPr>
        <p:blipFill>
          <a:blip r:embed="rId2"/>
          <a:srcRect/>
          <a:stretch>
            <a:fillRect/>
          </a:stretch>
        </p:blipFill>
        <p:spPr bwMode="auto">
          <a:xfrm>
            <a:off x="1689100" y="2249488"/>
            <a:ext cx="5765800" cy="432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Промена агрегатне понуде у дугом року</a:t>
            </a:r>
            <a:endParaRPr lang="en-US" dirty="0">
              <a:latin typeface="Candara" pitchFamily="34" charset="0"/>
            </a:endParaRPr>
          </a:p>
        </p:txBody>
      </p:sp>
      <p:sp>
        <p:nvSpPr>
          <p:cNvPr id="3" name="Content Placeholder 2"/>
          <p:cNvSpPr>
            <a:spLocks noGrp="1"/>
          </p:cNvSpPr>
          <p:nvPr>
            <p:ph idx="1"/>
          </p:nvPr>
        </p:nvSpPr>
        <p:spPr/>
        <p:txBody>
          <a:bodyPr>
            <a:normAutofit lnSpcReduction="10000"/>
          </a:bodyPr>
          <a:lstStyle/>
          <a:p>
            <a:pPr algn="just"/>
            <a:r>
              <a:rPr lang="sr-Cyrl-RS" dirty="0" smtClean="0">
                <a:latin typeface="Candara" pitchFamily="34" charset="0"/>
              </a:rPr>
              <a:t>Са повећањем понуде </a:t>
            </a:r>
            <a:r>
              <a:rPr lang="sr-Cyrl-RS" dirty="0" smtClean="0">
                <a:latin typeface="Candara" pitchFamily="34" charset="0"/>
              </a:rPr>
              <a:t>рада, </a:t>
            </a:r>
            <a:r>
              <a:rPr lang="sr-Cyrl-RS" dirty="0" smtClean="0">
                <a:latin typeface="Candara" pitchFamily="34" charset="0"/>
              </a:rPr>
              <a:t>капитала и земље као фактора производње, са побољшањем квалитета фактора производње, напредном технологијом и сл. агрегатна понуда може д</a:t>
            </a:r>
            <a:r>
              <a:rPr lang="sr-Cyrl-RS" dirty="0" smtClean="0">
                <a:latin typeface="Candara" pitchFamily="34" charset="0"/>
              </a:rPr>
              <a:t>а се повећа. </a:t>
            </a:r>
            <a:r>
              <a:rPr lang="sr-Cyrl-RS" dirty="0" smtClean="0">
                <a:latin typeface="Candara" pitchFamily="34" charset="0"/>
              </a:rPr>
              <a:t>То би значило да у дугом року агрегатна понуда одражава </a:t>
            </a:r>
            <a:r>
              <a:rPr lang="sr-Cyrl-RS" dirty="0" smtClean="0">
                <a:latin typeface="Candara" pitchFamily="34" charset="0"/>
              </a:rPr>
              <a:t>економски </a:t>
            </a:r>
            <a:r>
              <a:rPr lang="sr-Cyrl-RS" dirty="0" smtClean="0">
                <a:latin typeface="Candara" pitchFamily="34" charset="0"/>
              </a:rPr>
              <a:t>раст у </a:t>
            </a:r>
            <a:r>
              <a:rPr lang="sr-Cyrl-RS" dirty="0" smtClean="0">
                <a:latin typeface="Candara" pitchFamily="34" charset="0"/>
              </a:rPr>
              <a:t>привреди. </a:t>
            </a:r>
            <a:endParaRPr lang="sr-Cyrl-RS" dirty="0" smtClean="0">
              <a:latin typeface="Candara" pitchFamily="34" charset="0"/>
            </a:endParaRPr>
          </a:p>
          <a:p>
            <a:pPr algn="just"/>
            <a:r>
              <a:rPr lang="sr-Cyrl-RS" dirty="0" smtClean="0">
                <a:latin typeface="Candara" pitchFamily="34" charset="0"/>
              </a:rPr>
              <a:t>Могуће је и супротно. Ако се смањи </a:t>
            </a:r>
            <a:r>
              <a:rPr lang="sr-Cyrl-RS" dirty="0" smtClean="0">
                <a:latin typeface="Candara" pitchFamily="34" charset="0"/>
              </a:rPr>
              <a:t>понуда рада, капитала, природног богатства, ако дође до технолошког застаревања, смањиће се и агрегатна </a:t>
            </a:r>
            <a:r>
              <a:rPr lang="sr-Cyrl-RS" dirty="0" smtClean="0">
                <a:latin typeface="Candara" pitchFamily="34" charset="0"/>
              </a:rPr>
              <a:t>понуда.</a:t>
            </a:r>
            <a:endParaRPr lang="en-US" dirty="0" smtClean="0">
              <a:latin typeface="Candara" pitchFamily="34" charset="0"/>
            </a:endParaRPr>
          </a:p>
          <a:p>
            <a:pPr algn="just"/>
            <a:endParaRPr lang="sr-Cyrl-RS" dirty="0" smtClean="0">
              <a:latin typeface="Candar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latin typeface="Candara" pitchFamily="34" charset="0"/>
              </a:rPr>
              <a:t>Агрегатна понуда у кратком року</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r>
              <a:rPr lang="sr-Cyrl-RS" dirty="0" smtClean="0">
                <a:latin typeface="Candara" pitchFamily="34" charset="0"/>
              </a:rPr>
              <a:t>Агрегатна </a:t>
            </a:r>
            <a:r>
              <a:rPr lang="sr-Cyrl-RS" dirty="0" smtClean="0">
                <a:latin typeface="Candara" pitchFamily="34" charset="0"/>
              </a:rPr>
              <a:t>понуда </a:t>
            </a:r>
            <a:r>
              <a:rPr lang="sr-Cyrl-RS" dirty="0" smtClean="0">
                <a:latin typeface="Candara" pitchFamily="34" charset="0"/>
              </a:rPr>
              <a:t>у кратком року је растућа. </a:t>
            </a:r>
            <a:r>
              <a:rPr lang="sr-Cyrl-RS" dirty="0" smtClean="0">
                <a:latin typeface="Candara" pitchFamily="34" charset="0"/>
              </a:rPr>
              <a:t>Разлог за овакав </a:t>
            </a:r>
            <a:r>
              <a:rPr lang="sr-Cyrl-RS" dirty="0" smtClean="0">
                <a:latin typeface="Candara" pitchFamily="34" charset="0"/>
              </a:rPr>
              <a:t>изглед </a:t>
            </a:r>
            <a:r>
              <a:rPr lang="sr-Cyrl-RS" dirty="0" smtClean="0">
                <a:latin typeface="Candara" pitchFamily="34" charset="0"/>
              </a:rPr>
              <a:t>објашњава се утицајем нивоа цена. Раст цена утиче на пораст укупне понуде производа и услуга, односно пад цена утиче на смањење понуде производа и услуга. На </a:t>
            </a:r>
            <a:r>
              <a:rPr lang="sr-Cyrl-RS" dirty="0" smtClean="0">
                <a:latin typeface="Candara" pitchFamily="34" charset="0"/>
              </a:rPr>
              <a:t>наредном графику је приказано да </a:t>
            </a:r>
            <a:r>
              <a:rPr lang="sr-Cyrl-RS" dirty="0" smtClean="0">
                <a:latin typeface="Candara" pitchFamily="34" charset="0"/>
              </a:rPr>
              <a:t>пад цена са нивоа </a:t>
            </a:r>
            <a:r>
              <a:rPr lang="sr-Cyrl-RS" b="1" dirty="0" smtClean="0">
                <a:latin typeface="Candara" pitchFamily="34" charset="0"/>
              </a:rPr>
              <a:t>p</a:t>
            </a:r>
            <a:r>
              <a:rPr lang="sr-Cyrl-RS" b="1" baseline="-25000" dirty="0" smtClean="0">
                <a:latin typeface="Candara" pitchFamily="34" charset="0"/>
              </a:rPr>
              <a:t>1</a:t>
            </a:r>
            <a:r>
              <a:rPr lang="sr-Cyrl-RS" baseline="-25000" dirty="0" smtClean="0">
                <a:latin typeface="Candara" pitchFamily="34" charset="0"/>
              </a:rPr>
              <a:t> </a:t>
            </a:r>
            <a:r>
              <a:rPr lang="sr-Cyrl-RS" dirty="0" smtClean="0">
                <a:latin typeface="Candara" pitchFamily="34" charset="0"/>
              </a:rPr>
              <a:t>на ниво</a:t>
            </a:r>
            <a:r>
              <a:rPr lang="sr-Cyrl-RS" baseline="-25000" dirty="0" smtClean="0">
                <a:latin typeface="Candara" pitchFamily="34" charset="0"/>
              </a:rPr>
              <a:t> </a:t>
            </a:r>
            <a:r>
              <a:rPr lang="sr-Cyrl-RS" b="1" dirty="0" smtClean="0">
                <a:latin typeface="Candara" pitchFamily="34" charset="0"/>
              </a:rPr>
              <a:t>p</a:t>
            </a:r>
            <a:r>
              <a:rPr lang="sr-Cyrl-RS" b="1" baseline="-25000" dirty="0" smtClean="0">
                <a:latin typeface="Candara" pitchFamily="34" charset="0"/>
              </a:rPr>
              <a:t>2 </a:t>
            </a:r>
            <a:r>
              <a:rPr lang="sr-Cyrl-RS" dirty="0" smtClean="0">
                <a:latin typeface="Candara" pitchFamily="34" charset="0"/>
              </a:rPr>
              <a:t>изазива пад понуде производа и услуга. Понуда је смањена са нивоа </a:t>
            </a:r>
            <a:r>
              <a:rPr lang="sr-Cyrl-RS" b="1" dirty="0" smtClean="0">
                <a:latin typeface="Candara" pitchFamily="34" charset="0"/>
              </a:rPr>
              <a:t>Y</a:t>
            </a:r>
            <a:r>
              <a:rPr lang="sr-Cyrl-RS" b="1" baseline="-25000" dirty="0" smtClean="0">
                <a:latin typeface="Candara" pitchFamily="34" charset="0"/>
              </a:rPr>
              <a:t>1</a:t>
            </a:r>
            <a:r>
              <a:rPr lang="sr-Cyrl-RS" dirty="0" smtClean="0">
                <a:latin typeface="Candara" pitchFamily="34" charset="0"/>
              </a:rPr>
              <a:t> на ниво </a:t>
            </a:r>
            <a:r>
              <a:rPr lang="sr-Cyrl-RS" b="1" dirty="0" smtClean="0">
                <a:latin typeface="Candara" pitchFamily="34" charset="0"/>
              </a:rPr>
              <a:t>Y</a:t>
            </a:r>
            <a:r>
              <a:rPr lang="sr-Cyrl-RS" b="1" baseline="-25000" dirty="0" smtClean="0">
                <a:latin typeface="Candara" pitchFamily="34" charset="0"/>
              </a:rPr>
              <a:t>2</a:t>
            </a:r>
            <a:r>
              <a:rPr lang="sr-Cyrl-RS" dirty="0" smtClean="0">
                <a:latin typeface="Candara" pitchFamily="34" charset="0"/>
              </a:rPr>
              <a:t>.</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Г</a:t>
            </a:r>
            <a:r>
              <a:rPr lang="sr-Cyrl-RS" dirty="0" smtClean="0">
                <a:latin typeface="Candara" pitchFamily="34" charset="0"/>
              </a:rPr>
              <a:t>рафик бр. 3 – агрегатна понуда у кратком року</a:t>
            </a:r>
            <a:endParaRPr lang="en-US" dirty="0">
              <a:latin typeface="Candara" pitchFamily="34" charset="0"/>
            </a:endParaRPr>
          </a:p>
        </p:txBody>
      </p:sp>
      <p:sp>
        <p:nvSpPr>
          <p:cNvPr id="3" name="Content Placeholder 2"/>
          <p:cNvSpPr>
            <a:spLocks noGrp="1"/>
          </p:cNvSpPr>
          <p:nvPr>
            <p:ph idx="1"/>
          </p:nvPr>
        </p:nvSpPr>
        <p:spPr/>
        <p:txBody>
          <a:bodyPr/>
          <a:lstStyle/>
          <a:p>
            <a:pPr>
              <a:buNone/>
            </a:pPr>
            <a:endParaRPr lang="en-US" dirty="0"/>
          </a:p>
        </p:txBody>
      </p:sp>
      <p:pic>
        <p:nvPicPr>
          <p:cNvPr id="4098" name="Picture 1" descr="Description: C:\Users\User\AppData\Local\Microsoft\Windows\Temporary Internet Files\Content.IE5\FY7037YA\Kratkoročna agregatna ponuda.png"/>
          <p:cNvPicPr>
            <a:picLocks noChangeAspect="1" noChangeArrowheads="1"/>
          </p:cNvPicPr>
          <p:nvPr/>
        </p:nvPicPr>
        <p:blipFill>
          <a:blip r:embed="rId2"/>
          <a:srcRect/>
          <a:stretch>
            <a:fillRect/>
          </a:stretch>
        </p:blipFill>
        <p:spPr bwMode="auto">
          <a:xfrm>
            <a:off x="1371600" y="2286000"/>
            <a:ext cx="6324600"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понуда у кратком року</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10000"/>
          </a:bodyPr>
          <a:lstStyle/>
          <a:p>
            <a:pPr algn="just"/>
            <a:r>
              <a:rPr lang="sr-Cyrl-RS" dirty="0" smtClean="0">
                <a:latin typeface="Candara" pitchFamily="34" charset="0"/>
              </a:rPr>
              <a:t>Количина произведених и понуђених производа и услуга у кратком року може одступати од дугорочног тренда, што </a:t>
            </a:r>
            <a:r>
              <a:rPr lang="sr-Cyrl-RS" dirty="0" smtClean="0">
                <a:latin typeface="Candara" pitchFamily="34" charset="0"/>
              </a:rPr>
              <a:t>изражава краткорочне осцилације </a:t>
            </a:r>
            <a:r>
              <a:rPr lang="sr-Cyrl-RS" dirty="0" smtClean="0">
                <a:latin typeface="Candara" pitchFamily="34" charset="0"/>
              </a:rPr>
              <a:t>привреде. То значи да у кратком року текући БДП може бити мањи од потенцијалног БДП, а може бити и једнак или већи од њега. </a:t>
            </a:r>
            <a:endParaRPr lang="sr-Cyrl-RS" dirty="0" smtClean="0">
              <a:latin typeface="Candara" pitchFamily="34" charset="0"/>
            </a:endParaRPr>
          </a:p>
          <a:p>
            <a:pPr algn="just"/>
            <a:r>
              <a:rPr lang="sr-Cyrl-RS" dirty="0" smtClean="0">
                <a:latin typeface="Candara" pitchFamily="34" charset="0"/>
              </a:rPr>
              <a:t>Понуда </a:t>
            </a:r>
            <a:r>
              <a:rPr lang="sr-Cyrl-RS" dirty="0" smtClean="0">
                <a:latin typeface="Candara" pitchFamily="34" charset="0"/>
              </a:rPr>
              <a:t>рада, капитала, природног богатства и технологија утичу и на агрегатну понуду у дугом, али и на агрегатну понуду у кратком року. Међутим, у кратком року на агрегатну понуду утиче и очекивани ниво цена, тј. инфлаторна очекивања. </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М</a:t>
            </a:r>
            <a:r>
              <a:rPr lang="sr-Cyrl-RS" dirty="0" smtClean="0">
                <a:latin typeface="Candara" pitchFamily="34" charset="0"/>
              </a:rPr>
              <a:t>акроекономска равнотежа</a:t>
            </a:r>
            <a:endParaRPr lang="en-US" dirty="0">
              <a:latin typeface="Candara" pitchFamily="34" charset="0"/>
            </a:endParaRPr>
          </a:p>
        </p:txBody>
      </p:sp>
      <p:sp>
        <p:nvSpPr>
          <p:cNvPr id="3" name="Content Placeholder 2"/>
          <p:cNvSpPr>
            <a:spLocks noGrp="1"/>
          </p:cNvSpPr>
          <p:nvPr>
            <p:ph idx="1"/>
          </p:nvPr>
        </p:nvSpPr>
        <p:spPr/>
        <p:txBody>
          <a:bodyPr>
            <a:normAutofit lnSpcReduction="10000"/>
          </a:bodyPr>
          <a:lstStyle/>
          <a:p>
            <a:pPr algn="just"/>
            <a:r>
              <a:rPr lang="sr-Cyrl-RS" dirty="0" smtClean="0">
                <a:latin typeface="Candara" pitchFamily="34" charset="0"/>
              </a:rPr>
              <a:t>Макроекономска равнотежа </a:t>
            </a:r>
            <a:r>
              <a:rPr lang="sr-Cyrl-RS" dirty="0" smtClean="0">
                <a:latin typeface="Candara" pitchFamily="34" charset="0"/>
              </a:rPr>
              <a:t>се формира у пресеку криве агрегатне понуде и криве агрегатне тражње </a:t>
            </a:r>
            <a:r>
              <a:rPr lang="sr-Cyrl-RS" dirty="0" smtClean="0">
                <a:latin typeface="Candara" pitchFamily="34" charset="0"/>
              </a:rPr>
              <a:t>(</a:t>
            </a:r>
            <a:r>
              <a:rPr lang="sr-Cyrl-RS" dirty="0" smtClean="0">
                <a:latin typeface="Candara" pitchFamily="34" charset="0"/>
              </a:rPr>
              <a:t>тачка </a:t>
            </a:r>
            <a:r>
              <a:rPr lang="sr-Cyrl-RS" b="1" dirty="0" smtClean="0">
                <a:latin typeface="Candara" pitchFamily="34" charset="0"/>
              </a:rPr>
              <a:t>е </a:t>
            </a:r>
            <a:r>
              <a:rPr lang="sr-Cyrl-RS" dirty="0" smtClean="0">
                <a:latin typeface="Candara" pitchFamily="34" charset="0"/>
              </a:rPr>
              <a:t>на</a:t>
            </a:r>
            <a:r>
              <a:rPr lang="sr-Cyrl-RS" b="1" dirty="0" smtClean="0">
                <a:latin typeface="Candara" pitchFamily="34" charset="0"/>
              </a:rPr>
              <a:t> </a:t>
            </a:r>
            <a:r>
              <a:rPr lang="sr-Cyrl-RS" dirty="0" smtClean="0">
                <a:latin typeface="Candara" pitchFamily="34" charset="0"/>
              </a:rPr>
              <a:t>наредном графику). Макроекономска равнотежа одређује равнотежни ниво цена и агрегатне количине. У </a:t>
            </a:r>
            <a:r>
              <a:rPr lang="sr-Cyrl-RS" dirty="0" smtClean="0">
                <a:latin typeface="Candara" pitchFamily="34" charset="0"/>
              </a:rPr>
              <a:t>овом стању ни купци ни продавци не желе да мењају своје куповине, односно </a:t>
            </a:r>
            <a:r>
              <a:rPr lang="sr-Cyrl-RS" dirty="0" smtClean="0">
                <a:latin typeface="Candara" pitchFamily="34" charset="0"/>
              </a:rPr>
              <a:t>продаје, </a:t>
            </a:r>
            <a:r>
              <a:rPr lang="sr-Cyrl-RS" dirty="0" smtClean="0">
                <a:latin typeface="Candara" pitchFamily="34" charset="0"/>
              </a:rPr>
              <a:t>нити </a:t>
            </a:r>
            <a:r>
              <a:rPr lang="sr-Cyrl-RS" dirty="0" smtClean="0">
                <a:latin typeface="Candara" pitchFamily="34" charset="0"/>
              </a:rPr>
              <a:t>пак цене.</a:t>
            </a:r>
          </a:p>
          <a:p>
            <a:pPr algn="just"/>
            <a:r>
              <a:rPr lang="sr-Cyrl-RS" dirty="0" smtClean="0">
                <a:latin typeface="Candara" pitchFamily="34" charset="0"/>
              </a:rPr>
              <a:t>Макроекономска равнотежа није исто што и микроекономска равнотежа.</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График бр. 4 – макроекономска равнотежа</a:t>
            </a:r>
            <a:endParaRPr lang="en-US" dirty="0">
              <a:latin typeface="Candara" pitchFamily="34" charset="0"/>
            </a:endParaRPr>
          </a:p>
        </p:txBody>
      </p:sp>
      <p:sp>
        <p:nvSpPr>
          <p:cNvPr id="3" name="Content Placeholder 2"/>
          <p:cNvSpPr>
            <a:spLocks noGrp="1"/>
          </p:cNvSpPr>
          <p:nvPr>
            <p:ph idx="1"/>
          </p:nvPr>
        </p:nvSpPr>
        <p:spPr/>
        <p:txBody>
          <a:bodyPr/>
          <a:lstStyle/>
          <a:p>
            <a:pPr>
              <a:buNone/>
            </a:pPr>
            <a:endParaRPr lang="en-US" dirty="0"/>
          </a:p>
        </p:txBody>
      </p:sp>
      <p:pic>
        <p:nvPicPr>
          <p:cNvPr id="5122" name="Picture 4" descr="Description: D:\Desktop juli 2012\osnovi ekonomije\UDZBENIK OSNOVI EKONOMIJE\poglavlja za udzbenik\AD,AS, makroek.ravnoteža (1).PNG"/>
          <p:cNvPicPr>
            <a:picLocks noChangeAspect="1" noChangeArrowheads="1"/>
          </p:cNvPicPr>
          <p:nvPr/>
        </p:nvPicPr>
        <p:blipFill>
          <a:blip r:embed="rId2"/>
          <a:srcRect/>
          <a:stretch>
            <a:fillRect/>
          </a:stretch>
        </p:blipFill>
        <p:spPr bwMode="auto">
          <a:xfrm>
            <a:off x="1066800" y="2286000"/>
            <a:ext cx="6248400"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Литература</a:t>
            </a:r>
            <a:endParaRPr lang="en-US" dirty="0"/>
          </a:p>
        </p:txBody>
      </p:sp>
      <p:sp>
        <p:nvSpPr>
          <p:cNvPr id="3" name="Content Placeholder 2"/>
          <p:cNvSpPr>
            <a:spLocks noGrp="1"/>
          </p:cNvSpPr>
          <p:nvPr>
            <p:ph idx="1"/>
          </p:nvPr>
        </p:nvSpPr>
        <p:spPr/>
        <p:txBody>
          <a:bodyPr>
            <a:normAutofit/>
          </a:bodyPr>
          <a:lstStyle/>
          <a:p>
            <a:r>
              <a:rPr lang="sr-Cyrl-RS" b="1" dirty="0" smtClean="0">
                <a:latin typeface="Candara" pitchFamily="34" charset="0"/>
              </a:rPr>
              <a:t>Литература: </a:t>
            </a:r>
            <a:r>
              <a:rPr lang="sr-Cyrl-RS" i="1" dirty="0" smtClean="0">
                <a:latin typeface="Candara" pitchFamily="34" charset="0"/>
              </a:rPr>
              <a:t>Економија за правнике</a:t>
            </a:r>
            <a:r>
              <a:rPr lang="sr-Cyrl-RS" dirty="0" smtClean="0">
                <a:latin typeface="Candara" pitchFamily="34" charset="0"/>
              </a:rPr>
              <a:t>, Јасмина Лабудовић Станковић, Крагујевац, 2019, стр. 301-316.</a:t>
            </a:r>
            <a:endParaRPr lang="en-US" dirty="0" smtClean="0">
              <a:latin typeface="Candara" pitchFamily="34"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Промене агрегатне  тражње и агрегатне понуде</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20000"/>
          </a:bodyPr>
          <a:lstStyle/>
          <a:p>
            <a:pPr algn="just"/>
            <a:r>
              <a:rPr lang="sr-Cyrl-RS" dirty="0" smtClean="0">
                <a:latin typeface="Candara" pitchFamily="34" charset="0"/>
              </a:rPr>
              <a:t>Макроекономска равнотежа може показати да је стварни (текући) БДП једнак потенцијалном БДП-у. То би била равнотежа при пуној запослености</a:t>
            </a:r>
            <a:r>
              <a:rPr lang="sr-Cyrl-RS" i="1" dirty="0" smtClean="0">
                <a:latin typeface="Candara" pitchFamily="34" charset="0"/>
              </a:rPr>
              <a:t>. </a:t>
            </a:r>
            <a:endParaRPr lang="sr-Cyrl-RS" i="1" dirty="0" smtClean="0">
              <a:latin typeface="Candara" pitchFamily="34" charset="0"/>
            </a:endParaRPr>
          </a:p>
          <a:p>
            <a:pPr algn="just"/>
            <a:r>
              <a:rPr lang="sr-Cyrl-RS" dirty="0" smtClean="0">
                <a:latin typeface="Candara" pitchFamily="34" charset="0"/>
              </a:rPr>
              <a:t>Међутим</a:t>
            </a:r>
            <a:r>
              <a:rPr lang="sr-Cyrl-RS" dirty="0" smtClean="0">
                <a:latin typeface="Candara" pitchFamily="34" charset="0"/>
              </a:rPr>
              <a:t>, </a:t>
            </a:r>
            <a:r>
              <a:rPr lang="sr-Cyrl-RS" dirty="0" smtClean="0">
                <a:latin typeface="Candara" pitchFamily="34" charset="0"/>
              </a:rPr>
              <a:t>у </a:t>
            </a:r>
            <a:r>
              <a:rPr lang="sr-Cyrl-RS" dirty="0" smtClean="0">
                <a:latin typeface="Candara" pitchFamily="34" charset="0"/>
              </a:rPr>
              <a:t>кратком року може доћи до промена и агрегатне тражње и агрегатне понуде. Краткорочне флуктуације агрегатне тражње и агрегатне понуде могу довести до тога да стварни (текући) БДП може да се креће око потенцијалног. Могуће су различите ситуације. </a:t>
            </a:r>
            <a:endParaRPr lang="sr-Cyrl-RS" dirty="0" smtClean="0">
              <a:latin typeface="Candara" pitchFamily="34" charset="0"/>
            </a:endParaRPr>
          </a:p>
          <a:p>
            <a:pPr algn="just"/>
            <a:r>
              <a:rPr lang="sr-Cyrl-RS" i="1" dirty="0" smtClean="0">
                <a:latin typeface="Candara" pitchFamily="34" charset="0"/>
              </a:rPr>
              <a:t>Промене агрегатне тражње и агрегатне понуде у кратком року доводе до привредних циклуса, односно до осцилација у привреди и промени нивоа </a:t>
            </a:r>
            <a:r>
              <a:rPr lang="sr-Cyrl-RS" i="1" dirty="0" smtClean="0">
                <a:latin typeface="Candara" pitchFamily="34" charset="0"/>
              </a:rPr>
              <a:t>цена.</a:t>
            </a:r>
            <a:endParaRPr lang="en-US" i="1" dirty="0">
              <a:latin typeface="Candar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Ефекат мултипликатора и ефекат истискивања</a:t>
            </a:r>
            <a:endParaRPr lang="en-US" dirty="0">
              <a:latin typeface="Candara" pitchFamily="34" charset="0"/>
            </a:endParaRPr>
          </a:p>
        </p:txBody>
      </p:sp>
      <p:sp>
        <p:nvSpPr>
          <p:cNvPr id="3" name="Content Placeholder 2"/>
          <p:cNvSpPr>
            <a:spLocks noGrp="1"/>
          </p:cNvSpPr>
          <p:nvPr>
            <p:ph idx="1"/>
          </p:nvPr>
        </p:nvSpPr>
        <p:spPr/>
        <p:txBody>
          <a:bodyPr>
            <a:normAutofit lnSpcReduction="10000"/>
          </a:bodyPr>
          <a:lstStyle/>
          <a:p>
            <a:pPr algn="just"/>
            <a:r>
              <a:rPr lang="ru-RU" dirty="0" smtClean="0">
                <a:latin typeface="Candara" pitchFamily="34" charset="0"/>
              </a:rPr>
              <a:t>Како је због привредних циклуса привреда избачена из равнотеже, то је разлог да држава интервенише и врати привреду у</a:t>
            </a:r>
            <a:r>
              <a:rPr lang="sr-Cyrl-RS" dirty="0" smtClean="0">
                <a:latin typeface="Candara" pitchFamily="34" charset="0"/>
              </a:rPr>
              <a:t> стање равнотеже. Зато на агрегатну </a:t>
            </a:r>
            <a:r>
              <a:rPr lang="sr-Cyrl-RS" dirty="0" smtClean="0">
                <a:latin typeface="Candara" pitchFamily="34" charset="0"/>
              </a:rPr>
              <a:t>тражњу делује мерама монетарне и фискалне политике. </a:t>
            </a:r>
            <a:endParaRPr lang="sr-Cyrl-RS" dirty="0" smtClean="0">
              <a:latin typeface="Candara" pitchFamily="34" charset="0"/>
            </a:endParaRPr>
          </a:p>
          <a:p>
            <a:pPr algn="just"/>
            <a:r>
              <a:rPr lang="sr-Cyrl-RS" dirty="0" smtClean="0">
                <a:latin typeface="Candara" pitchFamily="34" charset="0"/>
              </a:rPr>
              <a:t>Ако је циљ повећање агрегатне тражње, централна банка ће повећати </a:t>
            </a:r>
            <a:r>
              <a:rPr lang="sr-Cyrl-RS" dirty="0" smtClean="0">
                <a:latin typeface="Candara" pitchFamily="34" charset="0"/>
              </a:rPr>
              <a:t>понуду новца и </a:t>
            </a:r>
            <a:r>
              <a:rPr lang="sr-Cyrl-RS" dirty="0" smtClean="0">
                <a:latin typeface="Candara" pitchFamily="34" charset="0"/>
              </a:rPr>
              <a:t>снизити </a:t>
            </a:r>
            <a:r>
              <a:rPr lang="sr-Cyrl-RS" dirty="0" smtClean="0">
                <a:latin typeface="Candara" pitchFamily="34" charset="0"/>
              </a:rPr>
              <a:t>каматну стопу. </a:t>
            </a:r>
            <a:r>
              <a:rPr lang="sr-Cyrl-RS" dirty="0" smtClean="0">
                <a:latin typeface="Candara" pitchFamily="34" charset="0"/>
              </a:rPr>
              <a:t>Ако је циљ смањење агрегатне тражње, централна банка </a:t>
            </a:r>
            <a:r>
              <a:rPr lang="sr-Cyrl-RS" dirty="0" smtClean="0">
                <a:latin typeface="Candara" pitchFamily="34" charset="0"/>
              </a:rPr>
              <a:t>ће смањити понуду новца и повећати каматну стопу.</a:t>
            </a:r>
            <a:endParaRPr lang="en-US" dirty="0" smtClean="0">
              <a:latin typeface="Candara" pitchFamily="34" charset="0"/>
            </a:endParaRPr>
          </a:p>
          <a:p>
            <a:pPr algn="just"/>
            <a:endParaRPr lang="sr-Cyrl-RS" dirty="0" smtClean="0">
              <a:latin typeface="Candar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Ефекат мултипликатора и ефекат истискивања</a:t>
            </a:r>
            <a:endParaRPr lang="en-US" dirty="0"/>
          </a:p>
        </p:txBody>
      </p:sp>
      <p:sp>
        <p:nvSpPr>
          <p:cNvPr id="3" name="Content Placeholder 2"/>
          <p:cNvSpPr>
            <a:spLocks noGrp="1"/>
          </p:cNvSpPr>
          <p:nvPr>
            <p:ph idx="1"/>
          </p:nvPr>
        </p:nvSpPr>
        <p:spPr/>
        <p:txBody>
          <a:bodyPr>
            <a:normAutofit fontScale="85000" lnSpcReduction="20000"/>
          </a:bodyPr>
          <a:lstStyle/>
          <a:p>
            <a:pPr algn="just"/>
            <a:r>
              <a:rPr lang="sr-Cyrl-RS" dirty="0" smtClean="0">
                <a:latin typeface="Candara" pitchFamily="34" charset="0"/>
              </a:rPr>
              <a:t>Утицај фискалне политике на агрегатну тражњу огледа се у порезима, али и у државној потрошњи.</a:t>
            </a:r>
            <a:r>
              <a:rPr lang="sr-Cyrl-RS" i="1" dirty="0" smtClean="0">
                <a:latin typeface="Candara" pitchFamily="34" charset="0"/>
              </a:rPr>
              <a:t> </a:t>
            </a:r>
            <a:r>
              <a:rPr lang="sr-Cyrl-RS" dirty="0" smtClean="0">
                <a:latin typeface="Candara" pitchFamily="34" charset="0"/>
              </a:rPr>
              <a:t>Држава је велики потрошач и њене куповине утичу на промену агрегатне тражње. П</a:t>
            </a:r>
            <a:r>
              <a:rPr lang="sr-Cyrl-RS" dirty="0" smtClean="0">
                <a:latin typeface="Candara" pitchFamily="34" charset="0"/>
              </a:rPr>
              <a:t>ромена </a:t>
            </a:r>
            <a:r>
              <a:rPr lang="sr-Cyrl-RS" dirty="0" smtClean="0">
                <a:latin typeface="Candara" pitchFamily="34" charset="0"/>
              </a:rPr>
              <a:t>агрегатне тражње неће бити идентична промени државне куповине, већ мања или већа од ње. Ако се агрегатна тражња повећава више у односу на државну потрошњу, то се објашњава ефектом мултипликатора. </a:t>
            </a:r>
            <a:endParaRPr lang="sr-Cyrl-RS" dirty="0" smtClean="0">
              <a:latin typeface="Candara" pitchFamily="34" charset="0"/>
            </a:endParaRPr>
          </a:p>
          <a:p>
            <a:pPr algn="just"/>
            <a:r>
              <a:rPr lang="sr-Cyrl-RS" b="1" dirty="0" smtClean="0">
                <a:latin typeface="Candara" pitchFamily="34" charset="0"/>
              </a:rPr>
              <a:t>Ефекат </a:t>
            </a:r>
            <a:r>
              <a:rPr lang="sr-Cyrl-RS" b="1" dirty="0" smtClean="0">
                <a:latin typeface="Candara" pitchFamily="34" charset="0"/>
              </a:rPr>
              <a:t>мултипликатора</a:t>
            </a:r>
            <a:r>
              <a:rPr lang="sr-Cyrl-RS" i="1" dirty="0" smtClean="0">
                <a:latin typeface="Candara" pitchFamily="34" charset="0"/>
              </a:rPr>
              <a:t> </a:t>
            </a:r>
            <a:r>
              <a:rPr lang="sr-Cyrl-RS" dirty="0" smtClean="0">
                <a:latin typeface="Candara" pitchFamily="34" charset="0"/>
              </a:rPr>
              <a:t>се огледа у додатном повећању агрегатне тражње услед дејства експанзивне фискалне политике, односно повећане државне </a:t>
            </a:r>
            <a:r>
              <a:rPr lang="sr-Cyrl-RS" dirty="0" smtClean="0">
                <a:latin typeface="Candara" pitchFamily="34" charset="0"/>
              </a:rPr>
              <a:t>потрошње.</a:t>
            </a:r>
          </a:p>
          <a:p>
            <a:pPr algn="just"/>
            <a:r>
              <a:rPr lang="sr-Cyrl-RS" dirty="0" smtClean="0">
                <a:latin typeface="Candara" pitchFamily="34" charset="0"/>
              </a:rPr>
              <a:t> Супротни ефекат назива се </a:t>
            </a:r>
            <a:r>
              <a:rPr lang="sr-Cyrl-RS" b="1" dirty="0" smtClean="0">
                <a:latin typeface="Candara" pitchFamily="34" charset="0"/>
              </a:rPr>
              <a:t>ефекат истискивања. </a:t>
            </a:r>
            <a:r>
              <a:rPr lang="sr-Cyrl-RS" dirty="0" smtClean="0">
                <a:latin typeface="Candara" pitchFamily="34" charset="0"/>
              </a:rPr>
              <a:t>Овај ефекат наступа када </a:t>
            </a:r>
            <a:r>
              <a:rPr lang="sr-Cyrl-RS" dirty="0" smtClean="0">
                <a:latin typeface="Candara" pitchFamily="34" charset="0"/>
              </a:rPr>
              <a:t>је повећање агрегатне тражње мање од повећања државне </a:t>
            </a:r>
            <a:r>
              <a:rPr lang="sr-Cyrl-RS" dirty="0" smtClean="0">
                <a:latin typeface="Candara" pitchFamily="34" charset="0"/>
              </a:rPr>
              <a:t>потрошње.</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Стабилизациона економска политика</a:t>
            </a:r>
            <a:endParaRPr lang="en-US" dirty="0">
              <a:latin typeface="Candara" pitchFamily="34" charset="0"/>
            </a:endParaRPr>
          </a:p>
        </p:txBody>
      </p:sp>
      <p:sp>
        <p:nvSpPr>
          <p:cNvPr id="3" name="Content Placeholder 2"/>
          <p:cNvSpPr>
            <a:spLocks noGrp="1"/>
          </p:cNvSpPr>
          <p:nvPr>
            <p:ph idx="1"/>
          </p:nvPr>
        </p:nvSpPr>
        <p:spPr/>
        <p:txBody>
          <a:bodyPr>
            <a:normAutofit fontScale="70000" lnSpcReduction="20000"/>
          </a:bodyPr>
          <a:lstStyle/>
          <a:p>
            <a:pPr algn="just"/>
            <a:r>
              <a:rPr lang="sr-Cyrl-RS" dirty="0" smtClean="0">
                <a:latin typeface="Candara" pitchFamily="34" charset="0"/>
              </a:rPr>
              <a:t>Успех </a:t>
            </a:r>
            <a:r>
              <a:rPr lang="sr-Cyrl-RS" dirty="0" smtClean="0">
                <a:latin typeface="Candara" pitchFamily="34" charset="0"/>
              </a:rPr>
              <a:t>монетарне и фискалне политике, односно стабилизационе економске политике у враћању привреде у стање равнотеже зависи од природе поремећаја у привреди, трајања поремећаја (да ли су можда привремени), заостајања у вези са применом и деловањем (ефектима) мера и инструмената у привреди, али и од неизвесности (могу, на пример, настати непредвиђене промене) итд.</a:t>
            </a:r>
            <a:endParaRPr lang="en-US" dirty="0" smtClean="0">
              <a:latin typeface="Candara" pitchFamily="34" charset="0"/>
            </a:endParaRPr>
          </a:p>
          <a:p>
            <a:pPr algn="just"/>
            <a:r>
              <a:rPr lang="sr-Cyrl-RS" dirty="0" smtClean="0">
                <a:latin typeface="Candara" pitchFamily="34" charset="0"/>
              </a:rPr>
              <a:t>Више успеха у борби са привредним кризама уместо директног предузимања мера и </a:t>
            </a:r>
            <a:r>
              <a:rPr lang="sr-Cyrl-RS" dirty="0" smtClean="0">
                <a:latin typeface="Candara" pitchFamily="34" charset="0"/>
              </a:rPr>
              <a:t>инструмената </a:t>
            </a:r>
            <a:r>
              <a:rPr lang="sr-Cyrl-RS" dirty="0" smtClean="0">
                <a:latin typeface="Candara" pitchFamily="34" charset="0"/>
              </a:rPr>
              <a:t>имају тзв. </a:t>
            </a:r>
            <a:r>
              <a:rPr lang="sr-Cyrl-RS" b="1" dirty="0" smtClean="0">
                <a:latin typeface="Candara" pitchFamily="34" charset="0"/>
              </a:rPr>
              <a:t>аутоматски стабилизатори</a:t>
            </a:r>
            <a:r>
              <a:rPr lang="sr-Cyrl-RS" dirty="0" smtClean="0">
                <a:latin typeface="Candara" pitchFamily="34" charset="0"/>
              </a:rPr>
              <a:t>. </a:t>
            </a:r>
            <a:r>
              <a:rPr lang="sr-Cyrl-RS" dirty="0" smtClean="0">
                <a:latin typeface="Candara" pitchFamily="34" charset="0"/>
              </a:rPr>
              <a:t>Они </a:t>
            </a:r>
            <a:r>
              <a:rPr lang="sr-Cyrl-RS" dirty="0" smtClean="0">
                <a:latin typeface="Candara" pitchFamily="34" charset="0"/>
              </a:rPr>
              <a:t>делују аутоматски, па отуда и такав назив. У овом случају држава, односно влада не доноси одлуку о примени мера и инструмената, већ они делују </a:t>
            </a:r>
            <a:r>
              <a:rPr lang="sr-Cyrl-RS" i="1" dirty="0" smtClean="0">
                <a:latin typeface="Candara" pitchFamily="34" charset="0"/>
              </a:rPr>
              <a:t>аутоматски</a:t>
            </a:r>
            <a:r>
              <a:rPr lang="sr-Cyrl-RS" dirty="0" smtClean="0">
                <a:latin typeface="Candara" pitchFamily="34" charset="0"/>
              </a:rPr>
              <a:t>. </a:t>
            </a:r>
            <a:r>
              <a:rPr lang="sr-Cyrl-RS" dirty="0" smtClean="0">
                <a:latin typeface="Candara" pitchFamily="34" charset="0"/>
              </a:rPr>
              <a:t> На пример, порези </a:t>
            </a:r>
            <a:r>
              <a:rPr lang="sr-Cyrl-RS" dirty="0" smtClean="0">
                <a:latin typeface="Candara" pitchFamily="34" charset="0"/>
              </a:rPr>
              <a:t>се аутоматски смањују у време рецесије (јер се смањује привредна </a:t>
            </a:r>
            <a:r>
              <a:rPr lang="sr-Cyrl-RS" dirty="0" smtClean="0">
                <a:latin typeface="Candara" pitchFamily="34" charset="0"/>
              </a:rPr>
              <a:t>активност). </a:t>
            </a:r>
            <a:r>
              <a:rPr lang="sr-Cyrl-RS" dirty="0" smtClean="0">
                <a:latin typeface="Candara" pitchFamily="34" charset="0"/>
              </a:rPr>
              <a:t>Поред пореског система, улогу аутоматског стабилизатора има и државна потрошња. Повећана потрошња државе требало би да подстакне агрегатну тражњу, а ова затим и привредну </a:t>
            </a:r>
            <a:r>
              <a:rPr lang="sr-Cyrl-RS" dirty="0" smtClean="0">
                <a:latin typeface="Candara" pitchFamily="34" charset="0"/>
              </a:rPr>
              <a:t>активност.</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smtClean="0">
                <a:latin typeface="Candara" pitchFamily="34" charset="0"/>
              </a:rPr>
              <a:t>Циклична кретања привреде</a:t>
            </a:r>
            <a:endParaRPr lang="en-US" dirty="0">
              <a:latin typeface="Candara" pitchFamily="34" charset="0"/>
            </a:endParaRPr>
          </a:p>
        </p:txBody>
      </p:sp>
      <p:sp>
        <p:nvSpPr>
          <p:cNvPr id="3" name="Content Placeholder 2"/>
          <p:cNvSpPr>
            <a:spLocks noGrp="1"/>
          </p:cNvSpPr>
          <p:nvPr>
            <p:ph idx="1"/>
          </p:nvPr>
        </p:nvSpPr>
        <p:spPr/>
        <p:txBody>
          <a:bodyPr>
            <a:normAutofit fontScale="77500" lnSpcReduction="20000"/>
          </a:bodyPr>
          <a:lstStyle/>
          <a:p>
            <a:pPr algn="just"/>
            <a:r>
              <a:rPr lang="sr-Cyrl-RS" dirty="0" smtClean="0">
                <a:latin typeface="Candara" pitchFamily="34" charset="0"/>
              </a:rPr>
              <a:t>Циљ је сваког друштва да оствари што већи степен привредног развоја и друштвеног благостања. Међутим, пут ка благостању није праволинијски и уравнотежен. Привреде се циклично крећу. БДП у једном периоду расте, а затим </a:t>
            </a:r>
            <a:r>
              <a:rPr lang="sr-Cyrl-RS" dirty="0" smtClean="0">
                <a:latin typeface="Candara" pitchFamily="34" charset="0"/>
              </a:rPr>
              <a:t> </a:t>
            </a:r>
            <a:r>
              <a:rPr lang="sr-Cyrl-RS" dirty="0" smtClean="0">
                <a:latin typeface="Candara" pitchFamily="34" charset="0"/>
              </a:rPr>
              <a:t>опада. </a:t>
            </a:r>
            <a:r>
              <a:rPr lang="ru-RU" dirty="0" smtClean="0">
                <a:latin typeface="Candara" pitchFamily="34" charset="0"/>
              </a:rPr>
              <a:t>Н</a:t>
            </a:r>
            <a:r>
              <a:rPr lang="sr-Cyrl-RS" dirty="0" smtClean="0">
                <a:latin typeface="Candara" pitchFamily="34" charset="0"/>
              </a:rPr>
              <a:t>акон периода раста и експанзије, следи опадање производње, тј. успоравање привредне активности. Смањује </a:t>
            </a:r>
            <a:r>
              <a:rPr lang="sr-Cyrl-RS" dirty="0" smtClean="0">
                <a:latin typeface="Candara" pitchFamily="34" charset="0"/>
              </a:rPr>
              <a:t>се запосленост, настају губици у производњи, банкротства. </a:t>
            </a:r>
            <a:r>
              <a:rPr lang="sr-Cyrl-RS" dirty="0" smtClean="0">
                <a:latin typeface="Candara" pitchFamily="34" charset="0"/>
              </a:rPr>
              <a:t>Затим, полако следи опоравак, успон, односно експанзија, па опет опадање привредне активности. Другим речима, то је циклично кретање привреде.</a:t>
            </a:r>
          </a:p>
          <a:p>
            <a:pPr algn="just"/>
            <a:r>
              <a:rPr lang="ru-RU" dirty="0" smtClean="0">
                <a:latin typeface="Candara" pitchFamily="34" charset="0"/>
              </a:rPr>
              <a:t>Ц</a:t>
            </a:r>
            <a:r>
              <a:rPr lang="sr-Cyrl-RS" dirty="0" smtClean="0">
                <a:latin typeface="Candara" pitchFamily="34" charset="0"/>
              </a:rPr>
              <a:t>иклична кретања привреде показују да текући БДП осцилира око потенцијалног </a:t>
            </a:r>
            <a:r>
              <a:rPr lang="sr-Cyrl-RS" dirty="0" smtClean="0">
                <a:latin typeface="Candara" pitchFamily="34" charset="0"/>
              </a:rPr>
              <a:t>БДП-а.</a:t>
            </a:r>
            <a:r>
              <a:rPr lang="sr-Cyrl-RS" dirty="0" smtClean="0">
                <a:latin typeface="Candara" pitchFamily="34" charset="0"/>
              </a:rPr>
              <a:t> </a:t>
            </a:r>
            <a:r>
              <a:rPr lang="sr-Cyrl-RS" dirty="0" smtClean="0">
                <a:latin typeface="Candara" pitchFamily="34" charset="0"/>
              </a:rPr>
              <a:t>Текући </a:t>
            </a:r>
            <a:r>
              <a:rPr lang="sr-Cyrl-RS" dirty="0" smtClean="0">
                <a:latin typeface="Candara" pitchFamily="34" charset="0"/>
              </a:rPr>
              <a:t>БДП</a:t>
            </a:r>
            <a:r>
              <a:rPr lang="sr-Cyrl-RS" i="1" dirty="0" smtClean="0">
                <a:latin typeface="Candara" pitchFamily="34" charset="0"/>
              </a:rPr>
              <a:t> </a:t>
            </a:r>
            <a:r>
              <a:rPr lang="sr-Cyrl-RS" dirty="0" smtClean="0">
                <a:latin typeface="Candara" pitchFamily="34" charset="0"/>
              </a:rPr>
              <a:t>представља БДП који је остварен уз постојећи ниво запослености,</a:t>
            </a:r>
            <a:r>
              <a:rPr lang="sr-Cyrl-RS" i="1" dirty="0" smtClean="0">
                <a:latin typeface="Candara" pitchFamily="34" charset="0"/>
              </a:rPr>
              <a:t> </a:t>
            </a:r>
            <a:r>
              <a:rPr lang="sr-Cyrl-RS" dirty="0" smtClean="0">
                <a:latin typeface="Candara" pitchFamily="34" charset="0"/>
              </a:rPr>
              <a:t>док</a:t>
            </a:r>
            <a:r>
              <a:rPr lang="sr-Cyrl-RS" i="1" dirty="0" smtClean="0">
                <a:latin typeface="Candara" pitchFamily="34" charset="0"/>
              </a:rPr>
              <a:t> </a:t>
            </a:r>
            <a:r>
              <a:rPr lang="sr-Cyrl-RS" dirty="0" smtClean="0">
                <a:latin typeface="Candara" pitchFamily="34" charset="0"/>
              </a:rPr>
              <a:t>је потенцијални БДП онај који би се остварио у стању пуне запослености и пуне искоришћености производних </a:t>
            </a:r>
            <a:r>
              <a:rPr lang="sr-Cyrl-RS" dirty="0" smtClean="0">
                <a:latin typeface="Candara" pitchFamily="34" charset="0"/>
              </a:rPr>
              <a:t>капацитета</a:t>
            </a:r>
            <a:r>
              <a:rPr lang="en-US" dirty="0" smtClean="0">
                <a:latin typeface="Candara" pitchFamily="34" charset="0"/>
              </a:rPr>
              <a:t>.</a:t>
            </a:r>
          </a:p>
          <a:p>
            <a:pPr algn="just">
              <a:buNone/>
            </a:pPr>
            <a:endParaRPr lang="en-US" dirty="0" smtClean="0">
              <a:latin typeface="Candar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Ц</a:t>
            </a:r>
            <a:r>
              <a:rPr lang="sr-Cyrl-RS" dirty="0" smtClean="0">
                <a:latin typeface="Candara" pitchFamily="34" charset="0"/>
              </a:rPr>
              <a:t>иклична кретања привреде</a:t>
            </a:r>
            <a:endParaRPr lang="en-US" dirty="0">
              <a:latin typeface="Candara" pitchFamily="34" charset="0"/>
            </a:endParaRPr>
          </a:p>
        </p:txBody>
      </p:sp>
      <p:sp>
        <p:nvSpPr>
          <p:cNvPr id="3" name="Content Placeholder 2"/>
          <p:cNvSpPr>
            <a:spLocks noGrp="1"/>
          </p:cNvSpPr>
          <p:nvPr>
            <p:ph idx="1"/>
          </p:nvPr>
        </p:nvSpPr>
        <p:spPr/>
        <p:txBody>
          <a:bodyPr>
            <a:normAutofit fontScale="77500" lnSpcReduction="20000"/>
          </a:bodyPr>
          <a:lstStyle/>
          <a:p>
            <a:pPr algn="just"/>
            <a:r>
              <a:rPr lang="sr-Cyrl-RS" dirty="0" smtClean="0">
                <a:latin typeface="Candara" pitchFamily="34" charset="0"/>
              </a:rPr>
              <a:t>Што је мања разлика између текућег и потенцијалног БДП-а, биће мањи губици за економију и биће већа искоришћеност производних ресурса</a:t>
            </a:r>
            <a:r>
              <a:rPr lang="en-US" dirty="0" smtClean="0">
                <a:latin typeface="Candara" pitchFamily="34" charset="0"/>
              </a:rPr>
              <a:t>.</a:t>
            </a:r>
            <a:endParaRPr lang="sr-Cyrl-RS" dirty="0" smtClean="0">
              <a:latin typeface="Candara" pitchFamily="34" charset="0"/>
            </a:endParaRPr>
          </a:p>
          <a:p>
            <a:pPr algn="just"/>
            <a:r>
              <a:rPr lang="ru-RU" dirty="0" smtClean="0">
                <a:latin typeface="Candara" pitchFamily="34" charset="0"/>
              </a:rPr>
              <a:t>С</a:t>
            </a:r>
            <a:r>
              <a:rPr lang="sr-Cyrl-RS" dirty="0" smtClean="0">
                <a:latin typeface="Candara" pitchFamily="34" charset="0"/>
              </a:rPr>
              <a:t>а становишта рока, циклуси могу бити краткорочни, средњорочни и дугорочни. Краткорочни циклуси, најчешће се односе на елементарне непогоде (земљотресе, пожаре, поплаве) и поремећаје у међународним политичким односима. За економску науку од интереса су нарочито средњорочни и дугорочни привредни циклуси.</a:t>
            </a:r>
          </a:p>
          <a:p>
            <a:pPr algn="just"/>
            <a:r>
              <a:rPr lang="sr-Cyrl-RS" b="1" dirty="0" smtClean="0">
                <a:latin typeface="Candara" pitchFamily="34" charset="0"/>
              </a:rPr>
              <a:t>Привредни (пословни) циклус </a:t>
            </a:r>
            <a:r>
              <a:rPr lang="sr-Cyrl-RS" dirty="0" smtClean="0">
                <a:latin typeface="Candara" pitchFamily="34" charset="0"/>
              </a:rPr>
              <a:t>је ток укупне друштвене производње и запослености кога карактерише велика експанзија или рецесија у готово свим привредним секторима. Привредни циклуси могу трајати различито, најчешће од 2 до 10 година.</a:t>
            </a:r>
          </a:p>
          <a:p>
            <a:pPr algn="just"/>
            <a:r>
              <a:rPr lang="ru-RU" dirty="0" smtClean="0">
                <a:latin typeface="Candara" pitchFamily="34" charset="0"/>
              </a:rPr>
              <a:t>П</a:t>
            </a:r>
            <a:r>
              <a:rPr lang="sr-Cyrl-RS" dirty="0" smtClean="0">
                <a:latin typeface="Candara" pitchFamily="34" charset="0"/>
              </a:rPr>
              <a:t>ривредни циклуси погађају све земље.</a:t>
            </a:r>
            <a:endParaRPr lang="sr-Cyrl-R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i="1" dirty="0" smtClean="0">
                <a:latin typeface="Candara" pitchFamily="34" charset="0"/>
              </a:rPr>
              <a:t>AS-AD </a:t>
            </a:r>
            <a:r>
              <a:rPr lang="sr-Cyrl-RS" dirty="0" smtClean="0">
                <a:latin typeface="Candara" pitchFamily="34" charset="0"/>
              </a:rPr>
              <a:t>модел </a:t>
            </a:r>
            <a:endParaRPr lang="en-US" dirty="0">
              <a:latin typeface="Candara" pitchFamily="34" charset="0"/>
            </a:endParaRPr>
          </a:p>
        </p:txBody>
      </p:sp>
      <p:sp>
        <p:nvSpPr>
          <p:cNvPr id="3" name="Content Placeholder 2"/>
          <p:cNvSpPr>
            <a:spLocks noGrp="1"/>
          </p:cNvSpPr>
          <p:nvPr>
            <p:ph idx="1"/>
          </p:nvPr>
        </p:nvSpPr>
        <p:spPr/>
        <p:txBody>
          <a:bodyPr>
            <a:normAutofit fontScale="85000" lnSpcReduction="20000"/>
          </a:bodyPr>
          <a:lstStyle/>
          <a:p>
            <a:pPr algn="just"/>
            <a:r>
              <a:rPr lang="sr-Cyrl-RS" dirty="0" smtClean="0">
                <a:latin typeface="Candara" pitchFamily="34" charset="0"/>
              </a:rPr>
              <a:t>Свака држава изложена привредним циклусима настоји да циклусе што прецизније предвиди, како би се благовремено предузеле одређене мере за враћање привреде у стање равнотеже</a:t>
            </a:r>
            <a:r>
              <a:rPr lang="sr-Cyrl-RS" dirty="0" smtClean="0">
                <a:latin typeface="Candara" pitchFamily="34" charset="0"/>
              </a:rPr>
              <a:t>.</a:t>
            </a:r>
          </a:p>
          <a:p>
            <a:pPr algn="just"/>
            <a:r>
              <a:rPr lang="sr-Cyrl-RS" dirty="0" smtClean="0">
                <a:latin typeface="Candara" pitchFamily="34" charset="0"/>
              </a:rPr>
              <a:t> </a:t>
            </a:r>
            <a:r>
              <a:rPr lang="sr-Cyrl-RS" i="1" dirty="0" smtClean="0">
                <a:latin typeface="Candara" pitchFamily="34" charset="0"/>
              </a:rPr>
              <a:t>AS-AD </a:t>
            </a:r>
            <a:r>
              <a:rPr lang="sr-Cyrl-RS" dirty="0" smtClean="0">
                <a:latin typeface="Candara" pitchFamily="34" charset="0"/>
              </a:rPr>
              <a:t>модел је добио такав назив по скраћеницама енглеских речи за агрегатну понуду (</a:t>
            </a:r>
            <a:r>
              <a:rPr lang="sr-Cyrl-RS" i="1" dirty="0" smtClean="0">
                <a:latin typeface="Candara" pitchFamily="34" charset="0"/>
              </a:rPr>
              <a:t>aggregate supply </a:t>
            </a:r>
            <a:r>
              <a:rPr lang="sr-Cyrl-RS" dirty="0" smtClean="0">
                <a:latin typeface="Candara" pitchFamily="34" charset="0"/>
              </a:rPr>
              <a:t>– AS) и агрегатну тражњу (</a:t>
            </a:r>
            <a:r>
              <a:rPr lang="sr-Cyrl-RS" i="1" dirty="0" smtClean="0">
                <a:latin typeface="Candara" pitchFamily="34" charset="0"/>
              </a:rPr>
              <a:t>aggregate demand </a:t>
            </a:r>
            <a:r>
              <a:rPr lang="sr-Cyrl-RS" dirty="0" smtClean="0">
                <a:latin typeface="Candara" pitchFamily="34" charset="0"/>
              </a:rPr>
              <a:t>–</a:t>
            </a:r>
            <a:r>
              <a:rPr lang="sr-Cyrl-RS" i="1" dirty="0" smtClean="0">
                <a:latin typeface="Candara" pitchFamily="34" charset="0"/>
              </a:rPr>
              <a:t> </a:t>
            </a:r>
            <a:r>
              <a:rPr lang="sr-Cyrl-RS" dirty="0" smtClean="0">
                <a:latin typeface="Candara" pitchFamily="34" charset="0"/>
              </a:rPr>
              <a:t>AD).</a:t>
            </a:r>
          </a:p>
          <a:p>
            <a:pPr algn="just"/>
            <a:r>
              <a:rPr lang="sr-Cyrl-RS" dirty="0" smtClean="0">
                <a:latin typeface="Candara" pitchFamily="34" charset="0"/>
              </a:rPr>
              <a:t>Овај модел нам користи у предвиђањима привредних циклуса, реалног БДП-а и инфлације.</a:t>
            </a:r>
          </a:p>
          <a:p>
            <a:pPr algn="just"/>
            <a:r>
              <a:rPr lang="sr-Cyrl-RS" dirty="0" smtClean="0">
                <a:latin typeface="Candara" pitchFamily="34" charset="0"/>
              </a:rPr>
              <a:t>Уз помоћ </a:t>
            </a:r>
            <a:r>
              <a:rPr lang="sr-Cyrl-RS" i="1" dirty="0" smtClean="0">
                <a:latin typeface="Candara" pitchFamily="34" charset="0"/>
              </a:rPr>
              <a:t>AS-AD </a:t>
            </a:r>
            <a:r>
              <a:rPr lang="sr-Cyrl-RS" dirty="0" smtClean="0">
                <a:latin typeface="Candara" pitchFamily="34" charset="0"/>
              </a:rPr>
              <a:t>модела може се анализирати укупна производња и укупна тражња у привреди као целини (макрониво). Модел служи да схватимо зашто се дешавају привредни циклуси.</a:t>
            </a:r>
            <a:endParaRPr lang="en-US" dirty="0" smtClean="0">
              <a:latin typeface="Candara" pitchFamily="34"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i="1" dirty="0" smtClean="0">
                <a:latin typeface="Candara" pitchFamily="34" charset="0"/>
              </a:rPr>
              <a:t>AS-AD </a:t>
            </a:r>
            <a:r>
              <a:rPr lang="sr-Cyrl-RS" dirty="0" smtClean="0">
                <a:latin typeface="Candara" pitchFamily="34" charset="0"/>
              </a:rPr>
              <a:t>модел </a:t>
            </a:r>
            <a:endParaRPr lang="en-US" dirty="0"/>
          </a:p>
        </p:txBody>
      </p:sp>
      <p:sp>
        <p:nvSpPr>
          <p:cNvPr id="3" name="Content Placeholder 2"/>
          <p:cNvSpPr>
            <a:spLocks noGrp="1"/>
          </p:cNvSpPr>
          <p:nvPr>
            <p:ph idx="1"/>
          </p:nvPr>
        </p:nvSpPr>
        <p:spPr/>
        <p:txBody>
          <a:bodyPr/>
          <a:lstStyle/>
          <a:p>
            <a:pPr algn="just">
              <a:buNone/>
            </a:pPr>
            <a:r>
              <a:rPr lang="sr-Cyrl-RS" i="1" dirty="0" smtClean="0">
                <a:latin typeface="Candara" pitchFamily="34" charset="0"/>
              </a:rPr>
              <a:t>AS-AD </a:t>
            </a:r>
            <a:r>
              <a:rPr lang="sr-Cyrl-RS" dirty="0" smtClean="0">
                <a:latin typeface="Candara" pitchFamily="34" charset="0"/>
              </a:rPr>
              <a:t>модел </a:t>
            </a:r>
            <a:r>
              <a:rPr lang="sr-Cyrl-RS" dirty="0" smtClean="0">
                <a:latin typeface="Candara" pitchFamily="34" charset="0"/>
              </a:rPr>
              <a:t>објашњава краткорочне осцилације око дугорочног тренда у привредним активностима.</a:t>
            </a:r>
          </a:p>
          <a:p>
            <a:pPr algn="just">
              <a:buNone/>
            </a:pPr>
            <a:r>
              <a:rPr lang="sr-Cyrl-RS" dirty="0" smtClean="0">
                <a:latin typeface="Candara" pitchFamily="34" charset="0"/>
              </a:rPr>
              <a:t> Однос </a:t>
            </a:r>
            <a:r>
              <a:rPr lang="sr-Cyrl-RS" dirty="0" smtClean="0">
                <a:latin typeface="Candara" pitchFamily="34" charset="0"/>
              </a:rPr>
              <a:t>између агрегатне понуде и агрегатне тражње у кратком року утиче на обим производње, незапосленост, искоришћеност производних капацитета привреде и </a:t>
            </a:r>
            <a:r>
              <a:rPr lang="sr-Cyrl-RS" dirty="0" smtClean="0">
                <a:latin typeface="Candara" pitchFamily="34" charset="0"/>
              </a:rPr>
              <a:t>инфлацију.</a:t>
            </a:r>
          </a:p>
          <a:p>
            <a:pPr algn="just"/>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тражња </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20000"/>
          </a:bodyPr>
          <a:lstStyle/>
          <a:p>
            <a:pPr algn="just"/>
            <a:r>
              <a:rPr lang="sr-Cyrl-RS" dirty="0" smtClean="0">
                <a:latin typeface="Candara" pitchFamily="34" charset="0"/>
              </a:rPr>
              <a:t>Крива агрегатне тражње</a:t>
            </a:r>
            <a:r>
              <a:rPr lang="sr-Cyrl-RS" i="1" dirty="0" smtClean="0">
                <a:latin typeface="Candara" pitchFamily="34" charset="0"/>
              </a:rPr>
              <a:t> </a:t>
            </a:r>
            <a:r>
              <a:rPr lang="sr-Cyrl-RS" i="1" dirty="0" smtClean="0">
                <a:latin typeface="Candara" pitchFamily="34" charset="0"/>
              </a:rPr>
              <a:t>(</a:t>
            </a:r>
            <a:r>
              <a:rPr lang="sr-Cyrl-RS" dirty="0" smtClean="0">
                <a:latin typeface="Candara" pitchFamily="34" charset="0"/>
              </a:rPr>
              <a:t>AD) показује </a:t>
            </a:r>
            <a:r>
              <a:rPr lang="sr-Cyrl-RS" dirty="0" smtClean="0">
                <a:latin typeface="Candara" pitchFamily="34" charset="0"/>
              </a:rPr>
              <a:t>количину свих производа и услуга који се траже (купују) у једној привреди при сваком нивоу </a:t>
            </a:r>
            <a:r>
              <a:rPr lang="sr-Cyrl-RS" dirty="0" smtClean="0">
                <a:latin typeface="Candara" pitchFamily="34" charset="0"/>
              </a:rPr>
              <a:t>цена. </a:t>
            </a:r>
          </a:p>
          <a:p>
            <a:pPr algn="just"/>
            <a:r>
              <a:rPr lang="sr-Cyrl-RS" dirty="0" smtClean="0">
                <a:latin typeface="Candara" pitchFamily="34" charset="0"/>
              </a:rPr>
              <a:t>Она показује укупност трошења домаћинстава, предузећа и државе, а зависи од нивоа цена, монетарне и фискалне политике и егзогених фактора (</a:t>
            </a:r>
            <a:r>
              <a:rPr lang="sr-Cyrl-RS" dirty="0" smtClean="0">
                <a:latin typeface="Candara" pitchFamily="34" charset="0"/>
              </a:rPr>
              <a:t>ратови, санкције међународне заједнице, елементарне непогоде, промене цена нафте на светском </a:t>
            </a:r>
            <a:r>
              <a:rPr lang="sr-Cyrl-RS" dirty="0" smtClean="0">
                <a:latin typeface="Candara" pitchFamily="34" charset="0"/>
              </a:rPr>
              <a:t>тржишту). Домаћинства купују намирнице, аутомобиле, рачунаре, гардеробу. Предузећа купују разне машине неопходне у процесу производње, пословни простор, док држава купује возове, авионе, подморнице итд.</a:t>
            </a:r>
            <a:endParaRPr lang="en-US" dirty="0">
              <a:latin typeface="Candar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Агрегатна тражња</a:t>
            </a:r>
            <a:endParaRPr lang="en-US" dirty="0">
              <a:latin typeface="Candara" pitchFamily="34" charset="0"/>
            </a:endParaRPr>
          </a:p>
        </p:txBody>
      </p:sp>
      <p:sp>
        <p:nvSpPr>
          <p:cNvPr id="3" name="Content Placeholder 2"/>
          <p:cNvSpPr>
            <a:spLocks noGrp="1"/>
          </p:cNvSpPr>
          <p:nvPr>
            <p:ph idx="1"/>
          </p:nvPr>
        </p:nvSpPr>
        <p:spPr/>
        <p:txBody>
          <a:bodyPr>
            <a:normAutofit fontScale="85000" lnSpcReduction="20000"/>
          </a:bodyPr>
          <a:lstStyle/>
          <a:p>
            <a:pPr algn="just"/>
            <a:r>
              <a:rPr lang="sr-Cyrl-RS" dirty="0" smtClean="0">
                <a:latin typeface="Candara" pitchFamily="34" charset="0"/>
              </a:rPr>
              <a:t>Агрегатна тражња се састоји од четири елемента. То су: потрошња домаћинстава или лична потрошња (C), инвестициона потрошња (I), јавна потрошња (потрошња државе) (G) и нето извоз (разлика између извоза и увоза) (N). </a:t>
            </a:r>
          </a:p>
          <a:p>
            <a:pPr algn="just"/>
            <a:r>
              <a:rPr lang="sr-Cyrl-RS" dirty="0" smtClean="0">
                <a:latin typeface="Candara" pitchFamily="34" charset="0"/>
              </a:rPr>
              <a:t>Крива </a:t>
            </a:r>
            <a:r>
              <a:rPr lang="sr-Cyrl-RS" dirty="0" smtClean="0">
                <a:latin typeface="Candara" pitchFamily="34" charset="0"/>
              </a:rPr>
              <a:t>агрегатне тражње </a:t>
            </a:r>
            <a:r>
              <a:rPr lang="sr-Cyrl-RS" dirty="0" smtClean="0">
                <a:latin typeface="Candara" pitchFamily="34" charset="0"/>
              </a:rPr>
              <a:t>је опадајућа због утицаја нивоа цена, под претпоставком да се остали фактори који утичу на агрегатну тражњу не мењају. На пример, ако цене падају, то значи да ће купци више да троше и биће већа потражња за производима и услугама. </a:t>
            </a:r>
          </a:p>
          <a:p>
            <a:pPr algn="just"/>
            <a:r>
              <a:rPr lang="sr-Cyrl-RS" dirty="0" smtClean="0">
                <a:latin typeface="Candara" pitchFamily="34" charset="0"/>
              </a:rPr>
              <a:t>На наредном графику </a:t>
            </a:r>
            <a:r>
              <a:rPr lang="sr-Cyrl-RS" dirty="0" smtClean="0">
                <a:latin typeface="Candara" pitchFamily="34" charset="0"/>
              </a:rPr>
              <a:t>се види да пад цена са нивоа </a:t>
            </a:r>
            <a:r>
              <a:rPr lang="sr-Cyrl-RS" b="1" dirty="0" smtClean="0">
                <a:latin typeface="Candara" pitchFamily="34" charset="0"/>
              </a:rPr>
              <a:t>p</a:t>
            </a:r>
            <a:r>
              <a:rPr lang="sr-Cyrl-RS" b="1" baseline="-25000" dirty="0" smtClean="0">
                <a:latin typeface="Candara" pitchFamily="34" charset="0"/>
              </a:rPr>
              <a:t>1</a:t>
            </a:r>
            <a:r>
              <a:rPr lang="sr-Cyrl-RS" dirty="0" smtClean="0">
                <a:latin typeface="Candara" pitchFamily="34" charset="0"/>
              </a:rPr>
              <a:t> на ниво </a:t>
            </a:r>
            <a:r>
              <a:rPr lang="sr-Cyrl-RS" b="1" dirty="0" smtClean="0">
                <a:latin typeface="Candara" pitchFamily="34" charset="0"/>
              </a:rPr>
              <a:t>p</a:t>
            </a:r>
            <a:r>
              <a:rPr lang="sr-Cyrl-RS" b="1" baseline="-25000" dirty="0" smtClean="0">
                <a:latin typeface="Candara" pitchFamily="34" charset="0"/>
              </a:rPr>
              <a:t>2</a:t>
            </a:r>
            <a:r>
              <a:rPr lang="sr-Cyrl-RS" dirty="0" smtClean="0">
                <a:latin typeface="Candara" pitchFamily="34" charset="0"/>
              </a:rPr>
              <a:t> доводи до веће тражње за производима и услугама. Са падом цена расте количина потраживаних производа и услуга са нивоа</a:t>
            </a:r>
            <a:r>
              <a:rPr lang="sr-Cyrl-RS" b="1" dirty="0" smtClean="0">
                <a:latin typeface="Candara" pitchFamily="34" charset="0"/>
              </a:rPr>
              <a:t>Y</a:t>
            </a:r>
            <a:r>
              <a:rPr lang="sr-Cyrl-RS" b="1" baseline="-25000" dirty="0" smtClean="0">
                <a:latin typeface="Candara" pitchFamily="34" charset="0"/>
              </a:rPr>
              <a:t>1</a:t>
            </a:r>
            <a:r>
              <a:rPr lang="sr-Cyrl-RS" dirty="0" smtClean="0">
                <a:latin typeface="Candara" pitchFamily="34" charset="0"/>
              </a:rPr>
              <a:t> на ниво </a:t>
            </a:r>
            <a:r>
              <a:rPr lang="sr-Cyrl-RS" b="1" dirty="0" smtClean="0">
                <a:latin typeface="Candara" pitchFamily="34" charset="0"/>
              </a:rPr>
              <a:t>Y</a:t>
            </a:r>
            <a:r>
              <a:rPr lang="sr-Cyrl-RS" b="1" baseline="-25000" dirty="0" smtClean="0">
                <a:latin typeface="Candara" pitchFamily="34" charset="0"/>
              </a:rPr>
              <a:t>2</a:t>
            </a:r>
            <a:r>
              <a:rPr lang="sr-Cyrl-RS" dirty="0" smtClean="0">
                <a:latin typeface="Candara" pitchFamily="34" charset="0"/>
              </a:rPr>
              <a:t>.</a:t>
            </a:r>
            <a:endParaRPr lang="en-US" dirty="0" smtClean="0">
              <a:latin typeface="Candara" pitchFamily="34" charset="0"/>
            </a:endParaRPr>
          </a:p>
          <a:p>
            <a:pPr algn="just"/>
            <a:endParaRPr lang="en-US" dirty="0" smtClean="0">
              <a:latin typeface="Candara" pitchFamily="34" charset="0"/>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График бр. 1 – крива агрегатне тражње</a:t>
            </a:r>
            <a:endParaRPr lang="en-US" dirty="0">
              <a:latin typeface="Candara" pitchFamily="34" charset="0"/>
            </a:endParaRPr>
          </a:p>
        </p:txBody>
      </p:sp>
      <p:sp>
        <p:nvSpPr>
          <p:cNvPr id="3" name="Content Placeholder 2"/>
          <p:cNvSpPr>
            <a:spLocks noGrp="1"/>
          </p:cNvSpPr>
          <p:nvPr>
            <p:ph idx="1"/>
          </p:nvPr>
        </p:nvSpPr>
        <p:spPr/>
        <p:txBody>
          <a:bodyPr/>
          <a:lstStyle/>
          <a:p>
            <a:pPr>
              <a:buNone/>
            </a:pPr>
            <a:endParaRPr lang="en-US" dirty="0"/>
          </a:p>
        </p:txBody>
      </p:sp>
      <p:pic>
        <p:nvPicPr>
          <p:cNvPr id="2050" name="Picture 1" descr="Description: D:\Desktop juli 2012\osnovi ekonomije\UDZBENIK OSNOVI EKONOMIJE\poglavlja za udzbenik\Kratkoročna agregatna tražnja.PNG"/>
          <p:cNvPicPr>
            <a:picLocks noChangeAspect="1" noChangeArrowheads="1"/>
          </p:cNvPicPr>
          <p:nvPr/>
        </p:nvPicPr>
        <p:blipFill>
          <a:blip r:embed="rId2"/>
          <a:srcRect/>
          <a:stretch>
            <a:fillRect/>
          </a:stretch>
        </p:blipFill>
        <p:spPr bwMode="auto">
          <a:xfrm>
            <a:off x="1447800" y="2286000"/>
            <a:ext cx="5791200"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476</TotalTime>
  <Words>1754</Words>
  <Application>Microsoft Office PowerPoint</Application>
  <PresentationFormat>On-screen Show (4:3)</PresentationFormat>
  <Paragraphs>66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Urban</vt:lpstr>
      <vt:lpstr>АГРЕГАТНА ТРАЖЊА И АГРЕГАТНА ПОНУДА</vt:lpstr>
      <vt:lpstr>Литература</vt:lpstr>
      <vt:lpstr>Циклична кретања привреде</vt:lpstr>
      <vt:lpstr>Циклична кретања привреде</vt:lpstr>
      <vt:lpstr>AS-AD модел </vt:lpstr>
      <vt:lpstr>AS-AD модел </vt:lpstr>
      <vt:lpstr>Агрегатна тражња </vt:lpstr>
      <vt:lpstr>Агрегатна тражња</vt:lpstr>
      <vt:lpstr>График бр. 1 – крива агрегатне тражње</vt:lpstr>
      <vt:lpstr>Агрегатна тражња</vt:lpstr>
      <vt:lpstr>Агрегатна понуда</vt:lpstr>
      <vt:lpstr>Агрегатна понуда у дугом року</vt:lpstr>
      <vt:lpstr>График бр. 2 – крива агрегатне понуде у дугом року</vt:lpstr>
      <vt:lpstr>Промена агрегатне понуде у дугом року</vt:lpstr>
      <vt:lpstr>Агрегатна понуда у кратком року</vt:lpstr>
      <vt:lpstr>График бр. 3 – агрегатна понуда у кратком року</vt:lpstr>
      <vt:lpstr>Агрегатна понуда у кратком року</vt:lpstr>
      <vt:lpstr>Макроекономска равнотежа</vt:lpstr>
      <vt:lpstr>График бр. 4 – макроекономска равнотежа</vt:lpstr>
      <vt:lpstr>Промене агрегатне  тражње и агрегатне понуде</vt:lpstr>
      <vt:lpstr>Ефекат мултипликатора и ефекат истискивања</vt:lpstr>
      <vt:lpstr>Ефекат мултипликатора и ефекат истискивања</vt:lpstr>
      <vt:lpstr>Стабилизациона економска политика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AGREGATNA TRAZNJA I AGREGATNA PONUDA</dc:title>
  <dc:creator>User</dc:creator>
  <cp:lastModifiedBy>User</cp:lastModifiedBy>
  <cp:revision>131</cp:revision>
  <dcterms:created xsi:type="dcterms:W3CDTF">2020-05-22T07:29:41Z</dcterms:created>
  <dcterms:modified xsi:type="dcterms:W3CDTF">2020-05-23T09:48:13Z</dcterms:modified>
</cp:coreProperties>
</file>