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4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FDBDFD4-9D59-4B18-92B9-E9619FC3D508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2D1B08-FA66-4A72-96B7-DDFFC7C921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Candara" pitchFamily="34" charset="0"/>
              </a:rPr>
              <a:t>Инструменти спољнотрговинске политике, платни и трговински биланс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>
              <a:latin typeface="Candara" pitchFamily="34" charset="0"/>
            </a:endParaRPr>
          </a:p>
          <a:p>
            <a:r>
              <a:rPr lang="ru-RU" dirty="0" smtClean="0">
                <a:latin typeface="Candara" pitchFamily="34" charset="0"/>
              </a:rPr>
              <a:t>П</a:t>
            </a:r>
            <a:r>
              <a:rPr lang="sr-Cyrl-RS" dirty="0" smtClean="0">
                <a:latin typeface="Candara" pitchFamily="34" charset="0"/>
              </a:rPr>
              <a:t>редавања, 11. мај 2020.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Увозне и извозне дозволе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b="1" dirty="0" smtClean="0">
                <a:latin typeface="Candara" pitchFamily="34" charset="0"/>
              </a:rPr>
              <a:t>Дозволе</a:t>
            </a:r>
            <a:r>
              <a:rPr lang="sr-Cyrl-RS" dirty="0" smtClean="0">
                <a:latin typeface="Candara" pitchFamily="34" charset="0"/>
              </a:rPr>
              <a:t> представљају механизам административне контроле увоза, односно извоза. Чешће се срећу </a:t>
            </a:r>
            <a:r>
              <a:rPr lang="sr-Cyrl-RS" dirty="0" smtClean="0">
                <a:latin typeface="Candara" pitchFamily="34" charset="0"/>
              </a:rPr>
              <a:t>увозне дозволе. Често се комбинују са квотама.</a:t>
            </a: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ru-RU" dirty="0" smtClean="0">
                <a:latin typeface="Candara" pitchFamily="34" charset="0"/>
              </a:rPr>
              <a:t>П</a:t>
            </a:r>
            <a:r>
              <a:rPr lang="sr-Cyrl-RS" dirty="0" smtClean="0">
                <a:latin typeface="Candara" pitchFamily="34" charset="0"/>
              </a:rPr>
              <a:t>ример: дозволе за увоз и извоз лекова.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Забрана увоза и извоза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b="1" dirty="0" smtClean="0">
                <a:latin typeface="Candara" pitchFamily="34" charset="0"/>
              </a:rPr>
              <a:t>Забрана увоза и извоза </a:t>
            </a:r>
            <a:r>
              <a:rPr lang="sr-Cyrl-RS" dirty="0" smtClean="0">
                <a:latin typeface="Candara" pitchFamily="34" charset="0"/>
              </a:rPr>
              <a:t>(ембарго) представља најрестриктивнији </a:t>
            </a:r>
            <a:r>
              <a:rPr lang="sr-Cyrl-RS" dirty="0" smtClean="0">
                <a:latin typeface="Candara" pitchFamily="34" charset="0"/>
              </a:rPr>
              <a:t>облик ограничења спољнотрговинске </a:t>
            </a:r>
            <a:r>
              <a:rPr lang="sr-Cyrl-RS" dirty="0" smtClean="0">
                <a:latin typeface="Candara" pitchFamily="34" charset="0"/>
              </a:rPr>
              <a:t>размене. </a:t>
            </a:r>
            <a:r>
              <a:rPr lang="sr-Cyrl-RS" dirty="0" smtClean="0">
                <a:latin typeface="Candara" pitchFamily="34" charset="0"/>
              </a:rPr>
              <a:t>То значи одсуство било какве спољнотрговинске размене. Разлози за ембарго могу бити економски, политички (потенцијални ратни сукоби), затим заштита здравља становништва, спречавање епидемија и сл. 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Индиректни протекционизам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Путем индиректног протекционизма </a:t>
            </a:r>
            <a:r>
              <a:rPr lang="sr-Cyrl-RS" dirty="0" smtClean="0">
                <a:latin typeface="Candara" pitchFamily="34" charset="0"/>
              </a:rPr>
              <a:t>држава на прикривен начин ограничава спољнотрговинску размену. Због тога се ови инструменти називају невидљиве царине. </a:t>
            </a:r>
            <a:r>
              <a:rPr lang="sr-Cyrl-RS" dirty="0" smtClean="0">
                <a:latin typeface="Candara" pitchFamily="34" charset="0"/>
              </a:rPr>
              <a:t>Због прикривеног карактера, врло </a:t>
            </a:r>
            <a:r>
              <a:rPr lang="sr-Cyrl-RS" dirty="0" smtClean="0">
                <a:latin typeface="Candara" pitchFamily="34" charset="0"/>
              </a:rPr>
              <a:t>их је тешко </a:t>
            </a:r>
            <a:r>
              <a:rPr lang="sr-Cyrl-RS" dirty="0" smtClean="0">
                <a:latin typeface="Candara" pitchFamily="34" charset="0"/>
              </a:rPr>
              <a:t>уочити. Циљ индиректног протекционизма је заштита домаће производње </a:t>
            </a:r>
            <a:r>
              <a:rPr lang="sr-Cyrl-RS" dirty="0" smtClean="0">
                <a:latin typeface="Candara" pitchFamily="34" charset="0"/>
              </a:rPr>
              <a:t>од стране </a:t>
            </a:r>
            <a:r>
              <a:rPr lang="sr-Cyrl-RS" dirty="0" smtClean="0">
                <a:latin typeface="Candara" pitchFamily="34" charset="0"/>
              </a:rPr>
              <a:t>конкуренције. Ефекти индиректног протекционизма се манифестују </a:t>
            </a:r>
            <a:r>
              <a:rPr lang="sr-Cyrl-RS" dirty="0" smtClean="0">
                <a:latin typeface="Candara" pitchFamily="34" charset="0"/>
              </a:rPr>
              <a:t>и на цену робе и на количину. 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Примери: </a:t>
            </a:r>
            <a:r>
              <a:rPr lang="sr-Cyrl-RS" dirty="0" smtClean="0">
                <a:latin typeface="Candara" pitchFamily="34" charset="0"/>
              </a:rPr>
              <a:t>административне увозне </a:t>
            </a:r>
            <a:r>
              <a:rPr lang="sr-Cyrl-RS" dirty="0" smtClean="0">
                <a:latin typeface="Candara" pitchFamily="34" charset="0"/>
              </a:rPr>
              <a:t>таксе, </a:t>
            </a:r>
            <a:r>
              <a:rPr lang="sr-Cyrl-RS" dirty="0" smtClean="0">
                <a:latin typeface="Candara" pitchFamily="34" charset="0"/>
              </a:rPr>
              <a:t>преференцијалне превозне </a:t>
            </a:r>
            <a:r>
              <a:rPr lang="sr-Cyrl-RS" dirty="0" smtClean="0">
                <a:latin typeface="Candara" pitchFamily="34" charset="0"/>
              </a:rPr>
              <a:t>тарифе, </a:t>
            </a:r>
            <a:r>
              <a:rPr lang="sr-Cyrl-RS" dirty="0" smtClean="0">
                <a:latin typeface="Candara" pitchFamily="34" charset="0"/>
              </a:rPr>
              <a:t>шиканозни царински </a:t>
            </a:r>
            <a:r>
              <a:rPr lang="sr-Cyrl-RS" dirty="0" smtClean="0">
                <a:latin typeface="Candara" pitchFamily="34" charset="0"/>
              </a:rPr>
              <a:t>поступак, </a:t>
            </a:r>
            <a:r>
              <a:rPr lang="sr-Cyrl-RS" dirty="0" smtClean="0">
                <a:latin typeface="Candara" pitchFamily="34" charset="0"/>
              </a:rPr>
              <a:t>селективне и дискриминаторне унутрашње </a:t>
            </a:r>
            <a:r>
              <a:rPr lang="sr-Cyrl-RS" dirty="0" smtClean="0">
                <a:latin typeface="Candara" pitchFamily="34" charset="0"/>
              </a:rPr>
              <a:t>дажбине, авансни увозни депозит....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Инструменти за подстицање извоза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latin typeface="Candara" pitchFamily="34" charset="0"/>
              </a:rPr>
              <a:t>Д</a:t>
            </a:r>
            <a:r>
              <a:rPr lang="sr-Cyrl-RS" b="1" dirty="0" smtClean="0">
                <a:latin typeface="Candara" pitchFamily="34" charset="0"/>
              </a:rPr>
              <a:t>ампинг </a:t>
            </a:r>
            <a:r>
              <a:rPr lang="sr-Cyrl-RS" dirty="0" smtClean="0">
                <a:latin typeface="Candara" pitchFamily="34" charset="0"/>
              </a:rPr>
              <a:t>представља продају производа једне земље на тржишту друге земље по цени нижој од нормалне цене. Под нормалном ценом се подразумева цена истог или сличног производа која се формира у нормалним условима трговине у </a:t>
            </a:r>
            <a:r>
              <a:rPr lang="sr-Cyrl-RS" dirty="0" smtClean="0">
                <a:latin typeface="Candara" pitchFamily="34" charset="0"/>
              </a:rPr>
              <a:t>земљи </a:t>
            </a:r>
            <a:r>
              <a:rPr lang="sr-Cyrl-RS" dirty="0" smtClean="0">
                <a:latin typeface="Candara" pitchFamily="34" charset="0"/>
              </a:rPr>
              <a:t>извозници, без државне интервенције. 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Продаја </a:t>
            </a:r>
            <a:r>
              <a:rPr lang="sr-Cyrl-RS" dirty="0" smtClean="0">
                <a:latin typeface="Candara" pitchFamily="34" charset="0"/>
              </a:rPr>
              <a:t>по дампиншким </a:t>
            </a:r>
            <a:r>
              <a:rPr lang="sr-Cyrl-RS" dirty="0" smtClean="0">
                <a:latin typeface="Candara" pitchFamily="34" charset="0"/>
              </a:rPr>
              <a:t>ценама представља сматра непоштену трговачку праксу </a:t>
            </a:r>
            <a:r>
              <a:rPr lang="sr-Cyrl-RS" dirty="0" smtClean="0">
                <a:latin typeface="Candara" pitchFamily="34" charset="0"/>
              </a:rPr>
              <a:t>и зато </a:t>
            </a:r>
            <a:r>
              <a:rPr lang="sr-Cyrl-RS" dirty="0" smtClean="0">
                <a:latin typeface="Candara" pitchFamily="34" charset="0"/>
              </a:rPr>
              <a:t>земље имају </a:t>
            </a:r>
            <a:r>
              <a:rPr lang="sr-Cyrl-RS" dirty="0" smtClean="0">
                <a:latin typeface="Candara" pitchFamily="34" charset="0"/>
              </a:rPr>
              <a:t>право да </a:t>
            </a:r>
            <a:r>
              <a:rPr lang="sr-Cyrl-RS" dirty="0" smtClean="0">
                <a:latin typeface="Candara" pitchFamily="34" charset="0"/>
              </a:rPr>
              <a:t>као одговор на дампинг уведу </a:t>
            </a:r>
            <a:r>
              <a:rPr lang="sr-Cyrl-RS" dirty="0" smtClean="0">
                <a:latin typeface="Candara" pitchFamily="34" charset="0"/>
              </a:rPr>
              <a:t>антидампиншке царине. </a:t>
            </a:r>
            <a:r>
              <a:rPr lang="sr-Cyrl-RS" dirty="0" smtClean="0">
                <a:latin typeface="Candara" pitchFamily="34" charset="0"/>
              </a:rPr>
              <a:t>Њихов смисао је у изједначавању разлике </a:t>
            </a:r>
            <a:r>
              <a:rPr lang="sr-Cyrl-RS" dirty="0" smtClean="0">
                <a:latin typeface="Candara" pitchFamily="34" charset="0"/>
              </a:rPr>
              <a:t>у цени између више цене на тржишту земље извознице и ниже дампиншке цене на тржишту земље увознице. 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Инструменти за подстицање извоза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b="1" dirty="0" smtClean="0">
                <a:latin typeface="Candara" pitchFamily="34" charset="0"/>
              </a:rPr>
              <a:t>Субвенције (регреси, премије) </a:t>
            </a:r>
            <a:r>
              <a:rPr lang="sr-Cyrl-RS" dirty="0" smtClean="0">
                <a:latin typeface="Candara" pitchFamily="34" charset="0"/>
              </a:rPr>
              <a:t>представљају државне расходе </a:t>
            </a:r>
            <a:r>
              <a:rPr lang="sr-Cyrl-RS" dirty="0" smtClean="0">
                <a:latin typeface="Candara" pitchFamily="34" charset="0"/>
              </a:rPr>
              <a:t>који се одобравају како би се директно или индиректно подстакао извоз, односно дестимулисао увоз неких производа. М</a:t>
            </a:r>
            <a:r>
              <a:rPr lang="sr-Cyrl-RS" dirty="0" smtClean="0">
                <a:latin typeface="Candara" pitchFamily="34" charset="0"/>
              </a:rPr>
              <a:t>огу </a:t>
            </a:r>
            <a:r>
              <a:rPr lang="sr-Cyrl-RS" dirty="0" smtClean="0">
                <a:latin typeface="Candara" pitchFamily="34" charset="0"/>
              </a:rPr>
              <a:t>бити директне и </a:t>
            </a:r>
            <a:r>
              <a:rPr lang="sr-Cyrl-RS" dirty="0" smtClean="0">
                <a:latin typeface="Candara" pitchFamily="34" charset="0"/>
              </a:rPr>
              <a:t>индиректне</a:t>
            </a:r>
            <a:r>
              <a:rPr lang="sr-Cyrl-RS" b="1" dirty="0" smtClean="0">
                <a:latin typeface="Candara" pitchFamily="34" charset="0"/>
              </a:rPr>
              <a:t>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Исплатом новчаних средстава </a:t>
            </a:r>
            <a:r>
              <a:rPr lang="sr-Cyrl-RS" dirty="0" smtClean="0">
                <a:latin typeface="Candara" pitchFamily="34" charset="0"/>
              </a:rPr>
              <a:t>произвођачима (извозницима</a:t>
            </a:r>
            <a:r>
              <a:rPr lang="sr-Cyrl-RS" dirty="0" smtClean="0">
                <a:latin typeface="Candara" pitchFamily="34" charset="0"/>
              </a:rPr>
              <a:t>) држава покрива разлику </a:t>
            </a:r>
            <a:r>
              <a:rPr lang="sr-Cyrl-RS" dirty="0" smtClean="0">
                <a:latin typeface="Candara" pitchFamily="34" charset="0"/>
              </a:rPr>
              <a:t>између виших домаћих производних трошкова и нижих производних трошкова конкурената на страном тржишту</a:t>
            </a:r>
            <a:r>
              <a:rPr lang="sr-Cyrl-RS" dirty="0" smtClean="0">
                <a:latin typeface="Candara" pitchFamily="34" charset="0"/>
              </a:rPr>
              <a:t>. </a:t>
            </a:r>
            <a:r>
              <a:rPr lang="sr-Cyrl-RS" dirty="0" smtClean="0">
                <a:latin typeface="Candara" pitchFamily="34" charset="0"/>
              </a:rPr>
              <a:t>Индиректне субвенције се односе на ниже каматне стопе на кредите који се одобравају извозницима, пореске олакшице, ниже превозне тарифе за робу која се извози, повраћај плаћених царина на репроматеријал </a:t>
            </a:r>
            <a:r>
              <a:rPr lang="sr-Cyrl-RS" dirty="0" smtClean="0">
                <a:latin typeface="Candara" pitchFamily="34" charset="0"/>
              </a:rPr>
              <a:t>итд.</a:t>
            </a:r>
            <a:endParaRPr lang="en-US" b="1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Појам и структура платног биланса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b="1" dirty="0" smtClean="0">
                <a:latin typeface="Candara" pitchFamily="34" charset="0"/>
              </a:rPr>
              <a:t>Платни </a:t>
            </a:r>
            <a:r>
              <a:rPr lang="sr-Cyrl-RS" b="1" dirty="0" smtClean="0">
                <a:latin typeface="Candara" pitchFamily="34" charset="0"/>
              </a:rPr>
              <a:t>биланс </a:t>
            </a:r>
            <a:r>
              <a:rPr lang="sr-Cyrl-RS" dirty="0" smtClean="0">
                <a:latin typeface="Candara" pitchFamily="34" charset="0"/>
              </a:rPr>
              <a:t>представља систематски преглед вредности свих трансакција између резидената једне земље са резидентима других земаља које се обаве у току одређеног периода, а најчешће једне </a:t>
            </a:r>
            <a:r>
              <a:rPr lang="sr-Cyrl-RS" dirty="0" smtClean="0">
                <a:latin typeface="Candara" pitchFamily="34" charset="0"/>
              </a:rPr>
              <a:t>године. Резиденти су физичка </a:t>
            </a:r>
            <a:r>
              <a:rPr lang="sr-Cyrl-RS" dirty="0" smtClean="0">
                <a:latin typeface="Candara" pitchFamily="34" charset="0"/>
              </a:rPr>
              <a:t>(која имају своје пребивалиште у односној </a:t>
            </a:r>
            <a:r>
              <a:rPr lang="sr-Cyrl-RS" dirty="0" smtClean="0">
                <a:latin typeface="Candara" pitchFamily="34" charset="0"/>
              </a:rPr>
              <a:t>земљи) и правна лица </a:t>
            </a:r>
            <a:r>
              <a:rPr lang="sr-Cyrl-RS" dirty="0" smtClean="0">
                <a:latin typeface="Candara" pitchFamily="34" charset="0"/>
              </a:rPr>
              <a:t>(која имају своје седиште у односној земљи). Под трансакцијама се подразумевају све радње из којих произлазе потраживања и дуговања (плаћања</a:t>
            </a:r>
            <a:r>
              <a:rPr lang="sr-Cyrl-RS" dirty="0" smtClean="0">
                <a:latin typeface="Candara" pitchFamily="34" charset="0"/>
              </a:rPr>
              <a:t>): </a:t>
            </a:r>
            <a:r>
              <a:rPr lang="sr-Cyrl-RS" dirty="0" smtClean="0">
                <a:latin typeface="Candara" pitchFamily="34" charset="0"/>
              </a:rPr>
              <a:t>извоз и увоз роба и услуга, трансфери, узимање и одобравање кредита, трансакције са монетарним резервама итд. Платни биланс даје преглед целокупног увоза и извоза једне земље.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Структура платног биланса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sr-Cyrl-RS" sz="2600" b="1" dirty="0" smtClean="0">
                <a:latin typeface="Candara" pitchFamily="34" charset="0"/>
              </a:rPr>
              <a:t>Платни биланс се састоји од</a:t>
            </a:r>
            <a:r>
              <a:rPr lang="sr-Cyrl-RS" sz="2600" dirty="0" smtClean="0">
                <a:latin typeface="Candara" pitchFamily="34" charset="0"/>
              </a:rPr>
              <a:t>: </a:t>
            </a:r>
            <a:r>
              <a:rPr lang="sr-Cyrl-RS" sz="2600" b="1" dirty="0" smtClean="0">
                <a:latin typeface="Candara" pitchFamily="34" charset="0"/>
              </a:rPr>
              <a:t>биланса текућих </a:t>
            </a:r>
            <a:r>
              <a:rPr lang="sr-Cyrl-RS" sz="2600" b="1" dirty="0" smtClean="0">
                <a:latin typeface="Candara" pitchFamily="34" charset="0"/>
              </a:rPr>
              <a:t>трансакција</a:t>
            </a:r>
            <a:r>
              <a:rPr lang="sr-Cyrl-RS" sz="2600" dirty="0" smtClean="0">
                <a:latin typeface="Candara" pitchFamily="34" charset="0"/>
              </a:rPr>
              <a:t> </a:t>
            </a:r>
            <a:r>
              <a:rPr lang="sr-Cyrl-RS" sz="2600" dirty="0" smtClean="0">
                <a:latin typeface="Candara" pitchFamily="34" charset="0"/>
              </a:rPr>
              <a:t>и </a:t>
            </a:r>
            <a:r>
              <a:rPr lang="sr-Cyrl-RS" sz="2600" b="1" dirty="0" smtClean="0">
                <a:latin typeface="Candara" pitchFamily="34" charset="0"/>
              </a:rPr>
              <a:t>биланса капиталних и финансијских </a:t>
            </a:r>
            <a:r>
              <a:rPr lang="sr-Cyrl-RS" sz="2600" b="1" dirty="0" smtClean="0">
                <a:latin typeface="Candara" pitchFamily="34" charset="0"/>
              </a:rPr>
              <a:t>трансакција.</a:t>
            </a:r>
            <a:r>
              <a:rPr lang="sr-Cyrl-RS" sz="2600" dirty="0" smtClean="0">
                <a:latin typeface="Candara" pitchFamily="34" charset="0"/>
              </a:rPr>
              <a:t> </a:t>
            </a:r>
            <a:endParaRPr lang="en-US" sz="2600" dirty="0" smtClean="0">
              <a:latin typeface="Candara" pitchFamily="34" charset="0"/>
            </a:endParaRPr>
          </a:p>
          <a:p>
            <a:r>
              <a:rPr lang="sr-Cyrl-RS" sz="2600" b="1" i="1" dirty="0" smtClean="0">
                <a:latin typeface="Candara" pitchFamily="34" charset="0"/>
              </a:rPr>
              <a:t>Биланс текућих трансакција</a:t>
            </a:r>
            <a:r>
              <a:rPr lang="sr-Cyrl-RS" sz="2600" b="1" dirty="0" smtClean="0">
                <a:latin typeface="Candara" pitchFamily="34" charset="0"/>
              </a:rPr>
              <a:t> </a:t>
            </a:r>
            <a:r>
              <a:rPr lang="sr-Cyrl-RS" sz="2600" dirty="0" smtClean="0">
                <a:latin typeface="Candara" pitchFamily="34" charset="0"/>
              </a:rPr>
              <a:t>има следећу структуру: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А) трговински биланс (биланс робне размене); 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Б) биланс услуга; 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В) примарни доходак: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     - </a:t>
            </a:r>
            <a:r>
              <a:rPr lang="sr-Cyrl-RS" sz="2600" dirty="0" smtClean="0">
                <a:latin typeface="Candara" pitchFamily="34" charset="0"/>
              </a:rPr>
              <a:t>накнаде радницима,</a:t>
            </a:r>
            <a:endParaRPr lang="en-US" sz="2600" dirty="0" smtClean="0">
              <a:latin typeface="Candara" pitchFamily="34" charset="0"/>
            </a:endParaRPr>
          </a:p>
          <a:p>
            <a:pPr algn="just">
              <a:buNone/>
            </a:pPr>
            <a:r>
              <a:rPr lang="sr-Cyrl-RS" sz="2600" dirty="0" smtClean="0">
                <a:latin typeface="Candara" pitchFamily="34" charset="0"/>
              </a:rPr>
              <a:t>     - </a:t>
            </a:r>
            <a:r>
              <a:rPr lang="sr-Cyrl-RS" sz="2600" dirty="0" smtClean="0">
                <a:latin typeface="Candara" pitchFamily="34" charset="0"/>
              </a:rPr>
              <a:t>доходак од инвестиција (директне инвестиције, портфолио инвестиције, остале </a:t>
            </a:r>
            <a:r>
              <a:rPr lang="sr-Cyrl-RS" sz="2600" dirty="0" smtClean="0">
                <a:latin typeface="Candara" pitchFamily="34" charset="0"/>
              </a:rPr>
              <a:t>инвестиције),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     - власнички капитал итд;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Г</a:t>
            </a:r>
            <a:r>
              <a:rPr lang="sr-Cyrl-RS" sz="2600" dirty="0" smtClean="0">
                <a:latin typeface="Candara" pitchFamily="34" charset="0"/>
              </a:rPr>
              <a:t>) секундарни доходак</a:t>
            </a:r>
            <a:r>
              <a:rPr lang="sr-Cyrl-RS" sz="2600" dirty="0" smtClean="0">
                <a:latin typeface="Candara" pitchFamily="34" charset="0"/>
              </a:rPr>
              <a:t>:</a:t>
            </a: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       - доходак </a:t>
            </a:r>
            <a:r>
              <a:rPr lang="sr-Cyrl-RS" sz="2600" dirty="0" smtClean="0">
                <a:latin typeface="Candara" pitchFamily="34" charset="0"/>
              </a:rPr>
              <a:t>државе,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       - </a:t>
            </a:r>
            <a:r>
              <a:rPr lang="sr-Cyrl-RS" sz="2600" dirty="0" smtClean="0">
                <a:latin typeface="Candara" pitchFamily="34" charset="0"/>
              </a:rPr>
              <a:t>доходак финансијског и нефинансијског сектора, домаћинстава и невладиног сектора</a:t>
            </a:r>
            <a:r>
              <a:rPr lang="ru-RU" sz="2600" dirty="0" smtClean="0">
                <a:latin typeface="Candara" pitchFamily="34" charset="0"/>
              </a:rPr>
              <a:t>,</a:t>
            </a:r>
            <a:r>
              <a:rPr lang="sr-Cyrl-RS" sz="2600" dirty="0" smtClean="0">
                <a:latin typeface="Candara" pitchFamily="34" charset="0"/>
              </a:rPr>
              <a:t> </a:t>
            </a:r>
            <a:endParaRPr lang="en-US" sz="2600" dirty="0" smtClean="0">
              <a:latin typeface="Candara" pitchFamily="34" charset="0"/>
            </a:endParaRPr>
          </a:p>
          <a:p>
            <a:pPr algn="just">
              <a:buNone/>
            </a:pPr>
            <a:r>
              <a:rPr lang="sr-Cyrl-RS" sz="2600" dirty="0" smtClean="0">
                <a:latin typeface="Candara" pitchFamily="34" charset="0"/>
              </a:rPr>
              <a:t>       - </a:t>
            </a:r>
            <a:r>
              <a:rPr lang="sr-Cyrl-RS" sz="2600" dirty="0" smtClean="0">
                <a:latin typeface="Candara" pitchFamily="34" charset="0"/>
              </a:rPr>
              <a:t>текући трансфери (дознаке радника, поклони, доприноси за социјално осигурање, нето премије за неживотна осигурања итд</a:t>
            </a:r>
            <a:r>
              <a:rPr lang="sr-Cyrl-RS" sz="2600" dirty="0" smtClean="0">
                <a:latin typeface="Candara" pitchFamily="34" charset="0"/>
              </a:rPr>
              <a:t>.).</a:t>
            </a:r>
          </a:p>
          <a:p>
            <a:r>
              <a:rPr lang="sr-Cyrl-RS" sz="2600" b="1" i="1" dirty="0" smtClean="0">
                <a:latin typeface="Candara" pitchFamily="34" charset="0"/>
              </a:rPr>
              <a:t>Биланс капиталних и финансијских</a:t>
            </a:r>
            <a:r>
              <a:rPr lang="sr-Cyrl-RS" sz="2600" b="1" dirty="0" smtClean="0">
                <a:latin typeface="Candara" pitchFamily="34" charset="0"/>
              </a:rPr>
              <a:t> </a:t>
            </a:r>
            <a:r>
              <a:rPr lang="sr-Cyrl-RS" sz="2600" b="1" i="1" dirty="0" smtClean="0">
                <a:latin typeface="Candara" pitchFamily="34" charset="0"/>
              </a:rPr>
              <a:t>трансакција</a:t>
            </a:r>
            <a:r>
              <a:rPr lang="sr-Cyrl-RS" sz="2600" b="1" dirty="0" smtClean="0">
                <a:latin typeface="Candara" pitchFamily="34" charset="0"/>
              </a:rPr>
              <a:t> </a:t>
            </a:r>
            <a:r>
              <a:rPr lang="sr-Cyrl-RS" sz="2600" dirty="0" smtClean="0">
                <a:latin typeface="Candara" pitchFamily="34" charset="0"/>
              </a:rPr>
              <a:t>обухвата:</a:t>
            </a:r>
            <a:endParaRPr lang="en-US" sz="2600" dirty="0" smtClean="0">
              <a:latin typeface="Candara" pitchFamily="34" charset="0"/>
            </a:endParaRPr>
          </a:p>
          <a:p>
            <a:pPr>
              <a:buNone/>
            </a:pPr>
            <a:r>
              <a:rPr lang="sr-Cyrl-RS" sz="2600" dirty="0" smtClean="0">
                <a:latin typeface="Candara" pitchFamily="34" charset="0"/>
              </a:rPr>
              <a:t>А) природне </a:t>
            </a:r>
            <a:r>
              <a:rPr lang="sr-Cyrl-RS" sz="2600" dirty="0" smtClean="0">
                <a:latin typeface="Candara" pitchFamily="34" charset="0"/>
              </a:rPr>
              <a:t>ресурсе; Б</a:t>
            </a:r>
            <a:r>
              <a:rPr lang="sr-Cyrl-RS" sz="2600" dirty="0" smtClean="0">
                <a:latin typeface="Candara" pitchFamily="34" charset="0"/>
              </a:rPr>
              <a:t>) уговоре, лиценце, </a:t>
            </a:r>
            <a:r>
              <a:rPr lang="sr-Cyrl-RS" sz="2600" dirty="0" smtClean="0">
                <a:latin typeface="Candara" pitchFamily="34" charset="0"/>
              </a:rPr>
              <a:t>патенте; В</a:t>
            </a:r>
            <a:r>
              <a:rPr lang="sr-Cyrl-RS" sz="2600" dirty="0" smtClean="0">
                <a:latin typeface="Candara" pitchFamily="34" charset="0"/>
              </a:rPr>
              <a:t>) дугорочне и краткорочне </a:t>
            </a:r>
            <a:r>
              <a:rPr lang="sr-Cyrl-RS" sz="2600" dirty="0" smtClean="0">
                <a:latin typeface="Candara" pitchFamily="34" charset="0"/>
              </a:rPr>
              <a:t>кредите; Г</a:t>
            </a:r>
            <a:r>
              <a:rPr lang="sr-Cyrl-RS" sz="2600" dirty="0" smtClean="0">
                <a:latin typeface="Candara" pitchFamily="34" charset="0"/>
              </a:rPr>
              <a:t>) капиталнe </a:t>
            </a:r>
            <a:r>
              <a:rPr lang="sr-Cyrl-RS" sz="2600" dirty="0" smtClean="0">
                <a:latin typeface="Candara" pitchFamily="34" charset="0"/>
              </a:rPr>
              <a:t>трансферe; Д</a:t>
            </a:r>
            <a:r>
              <a:rPr lang="sr-Cyrl-RS" sz="2600" dirty="0" smtClean="0">
                <a:latin typeface="Candara" pitchFamily="34" charset="0"/>
              </a:rPr>
              <a:t>) девизне резерве.</a:t>
            </a:r>
            <a:endParaRPr lang="en-US" sz="2600" dirty="0" smtClean="0">
              <a:latin typeface="Candara" pitchFamily="34" charset="0"/>
            </a:endParaRP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/>
            <a:endParaRPr lang="en-US" dirty="0" smtClean="0">
              <a:latin typeface="Candara" pitchFamily="34" charset="0"/>
            </a:endParaRPr>
          </a:p>
          <a:p>
            <a:endParaRPr lang="en-US" dirty="0" smtClean="0">
              <a:latin typeface="Candara" pitchFamily="34" charset="0"/>
            </a:endParaRPr>
          </a:p>
          <a:p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(Не)равнотежа платног биланса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 algn="just"/>
            <a:r>
              <a:rPr lang="sr-Cyrl-RS" b="1" dirty="0" smtClean="0">
                <a:latin typeface="Candara" pitchFamily="34" charset="0"/>
              </a:rPr>
              <a:t>Платни биланс може бити у равнотежи, суфициту и дефициту. </a:t>
            </a:r>
            <a:r>
              <a:rPr lang="sr-Cyrl-RS" dirty="0" smtClean="0">
                <a:latin typeface="Candara" pitchFamily="34" charset="0"/>
              </a:rPr>
              <a:t>У равнотежи је када је вредност извоза једнака вредности увоза. У суфициту је када је вредност извоза већа од вредности увоза, а у дефициту је када је вредност извоза мања од вредности увоза. 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Неравнотежа платног биланса може бити привремена и дуготрајна (фундаментална). 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Зависно од узрока који изазивају неравнотежу платног биланса разликујемо: случајну, цикличну и структурну неравнотежу платног биланса узроковану </a:t>
            </a:r>
            <a:r>
              <a:rPr lang="sr-Cyrl-RS" dirty="0" smtClean="0">
                <a:latin typeface="Candara" pitchFamily="34" charset="0"/>
              </a:rPr>
              <a:t>инфлацијом.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Трговински биланс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b="1" dirty="0" smtClean="0">
                <a:latin typeface="Candara" pitchFamily="34" charset="0"/>
              </a:rPr>
              <a:t>Трговински биланс представља најважнији елемент у структури платног биланса</a:t>
            </a:r>
            <a:r>
              <a:rPr lang="sr-Cyrl-RS" dirty="0" smtClean="0">
                <a:latin typeface="Candara" pitchFamily="34" charset="0"/>
              </a:rPr>
              <a:t>. </a:t>
            </a:r>
            <a:r>
              <a:rPr lang="sr-Cyrl-RS" b="1" dirty="0" smtClean="0">
                <a:latin typeface="Candara" pitchFamily="34" charset="0"/>
              </a:rPr>
              <a:t>Он показује систематски преглед извоза и увоза роба у одређеном периоду.</a:t>
            </a:r>
            <a:r>
              <a:rPr lang="sr-Cyrl-RS" dirty="0" smtClean="0">
                <a:latin typeface="Candara" pitchFamily="34" charset="0"/>
              </a:rPr>
              <a:t> Овај биланс је често у дефициту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Криза дугова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Н</a:t>
            </a:r>
            <a:r>
              <a:rPr lang="sr-Cyrl-RS" dirty="0" smtClean="0">
                <a:latin typeface="Candara" pitchFamily="34" charset="0"/>
              </a:rPr>
              <a:t>еразвијене </a:t>
            </a:r>
            <a:r>
              <a:rPr lang="sr-Cyrl-RS" dirty="0" smtClean="0">
                <a:latin typeface="Candara" pitchFamily="34" charset="0"/>
              </a:rPr>
              <a:t>земље и земље у развоју желе да </a:t>
            </a:r>
            <a:r>
              <a:rPr lang="sr-Cyrl-RS" dirty="0" smtClean="0">
                <a:latin typeface="Candara" pitchFamily="34" charset="0"/>
              </a:rPr>
              <a:t>смање разлику у степену привредног развоја у односу на развијене земље. Како не поседују довољно </a:t>
            </a:r>
            <a:r>
              <a:rPr lang="sr-Cyrl-RS" dirty="0" smtClean="0">
                <a:latin typeface="Candara" pitchFamily="34" charset="0"/>
              </a:rPr>
              <a:t>сопственог капитала, приморане су да се задужују код страних кредитора – страних држава и </a:t>
            </a:r>
            <a:r>
              <a:rPr lang="sr-Cyrl-RS" dirty="0" smtClean="0">
                <a:latin typeface="Candara" pitchFamily="34" charset="0"/>
              </a:rPr>
              <a:t>међународних </a:t>
            </a:r>
            <a:r>
              <a:rPr lang="sr-Cyrl-RS" dirty="0" smtClean="0">
                <a:latin typeface="Candara" pitchFamily="34" charset="0"/>
              </a:rPr>
              <a:t>финансијских </a:t>
            </a:r>
            <a:r>
              <a:rPr lang="sr-Cyrl-RS" dirty="0" smtClean="0">
                <a:latin typeface="Candara" pitchFamily="34" charset="0"/>
              </a:rPr>
              <a:t>организација. Због немогућности </a:t>
            </a:r>
            <a:r>
              <a:rPr lang="sr-Cyrl-RS" dirty="0" smtClean="0">
                <a:latin typeface="Candara" pitchFamily="34" charset="0"/>
              </a:rPr>
              <a:t>да </a:t>
            </a:r>
            <a:r>
              <a:rPr lang="sr-Cyrl-RS" dirty="0" smtClean="0">
                <a:latin typeface="Candara" pitchFamily="34" charset="0"/>
              </a:rPr>
              <a:t>уредно отплаћују </a:t>
            </a:r>
            <a:r>
              <a:rPr lang="sr-Cyrl-RS" dirty="0" smtClean="0">
                <a:latin typeface="Candara" pitchFamily="34" charset="0"/>
              </a:rPr>
              <a:t>дуг, западају у дуговну </a:t>
            </a:r>
            <a:r>
              <a:rPr lang="sr-Cyrl-RS" dirty="0" smtClean="0">
                <a:latin typeface="Candara" pitchFamily="34" charset="0"/>
              </a:rPr>
              <a:t>кризу </a:t>
            </a:r>
            <a:r>
              <a:rPr lang="sr-Cyrl-RS" dirty="0" smtClean="0">
                <a:latin typeface="Candara" pitchFamily="34" charset="0"/>
              </a:rPr>
              <a:t>и постају презадужене, често и због тога што узимају нове кредите којима исплаћују </a:t>
            </a:r>
            <a:r>
              <a:rPr lang="sr-Cyrl-RS" dirty="0" smtClean="0">
                <a:latin typeface="Candara" pitchFamily="34" charset="0"/>
              </a:rPr>
              <a:t>претходне.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Н</a:t>
            </a:r>
            <a:r>
              <a:rPr lang="sr-Cyrl-RS" dirty="0" smtClean="0">
                <a:latin typeface="Candara" pitchFamily="34" charset="0"/>
              </a:rPr>
              <a:t>еки од показатеља </a:t>
            </a:r>
            <a:r>
              <a:rPr lang="sr-Cyrl-RS" dirty="0" smtClean="0">
                <a:latin typeface="Candara" pitchFamily="34" charset="0"/>
              </a:rPr>
              <a:t>задужености држава </a:t>
            </a:r>
            <a:r>
              <a:rPr lang="sr-Cyrl-RS" dirty="0" smtClean="0">
                <a:latin typeface="Candara" pitchFamily="34" charset="0"/>
              </a:rPr>
              <a:t>су: </a:t>
            </a:r>
            <a:r>
              <a:rPr lang="sr-Cyrl-RS" dirty="0" smtClean="0">
                <a:latin typeface="Candara" pitchFamily="34" charset="0"/>
              </a:rPr>
              <a:t>однос укупног дуга према БДП-у, однос укупног дуга према извозу и увозу, однос годишње камате према извозу </a:t>
            </a:r>
            <a:r>
              <a:rPr lang="sr-Cyrl-RS" dirty="0" smtClean="0">
                <a:latin typeface="Candara" pitchFamily="34" charset="0"/>
              </a:rPr>
              <a:t>итд.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Candara" pitchFamily="34" charset="0"/>
              </a:rPr>
              <a:t>Инструменти спољнотрговинске политике, платни и трговински биланс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Након пто смо се упознали са значајем и предметом спољнотрговинске размене, у оквиру ове теме упознаћемо се са концептом протекционизма и либерализма, инструментима за дестимулисање увоза и стимулисање извоза, платним и трговинским билансом, као и кризом дугова. Све то употпуњује слику спољнотрговинске размене једне земље са иностранством.</a:t>
            </a:r>
          </a:p>
          <a:p>
            <a:endParaRPr lang="sr-Cyrl-RS" dirty="0" smtClean="0"/>
          </a:p>
          <a:p>
            <a:pPr algn="just"/>
            <a:r>
              <a:rPr lang="sr-Cyrl-RS" b="1" dirty="0" smtClean="0">
                <a:latin typeface="Candara" pitchFamily="34" charset="0"/>
              </a:rPr>
              <a:t>Литература: </a:t>
            </a:r>
            <a:r>
              <a:rPr lang="sr-Cyrl-RS" i="1" dirty="0" smtClean="0">
                <a:latin typeface="Candara" pitchFamily="34" charset="0"/>
              </a:rPr>
              <a:t>Економија за правнике</a:t>
            </a:r>
            <a:r>
              <a:rPr lang="sr-Cyrl-RS" dirty="0" smtClean="0">
                <a:latin typeface="Candara" pitchFamily="34" charset="0"/>
              </a:rPr>
              <a:t>, Јасмина Лабудовић Станковић, Крагујевац, 2019, стр. </a:t>
            </a:r>
            <a:r>
              <a:rPr lang="sr-Cyrl-RS" dirty="0" smtClean="0">
                <a:latin typeface="Candara" pitchFamily="34" charset="0"/>
              </a:rPr>
              <a:t>268-285.</a:t>
            </a:r>
            <a:endParaRPr lang="en-US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Протекционизам и либерализам у спољнотрговинској размени 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Спољнотрговинска размена </a:t>
            </a:r>
            <a:r>
              <a:rPr lang="sr-Cyrl-RS" dirty="0" smtClean="0">
                <a:latin typeface="Candara" pitchFamily="34" charset="0"/>
              </a:rPr>
              <a:t>држава </a:t>
            </a:r>
            <a:r>
              <a:rPr lang="sr-Cyrl-RS" dirty="0" smtClean="0">
                <a:latin typeface="Candara" pitchFamily="34" charset="0"/>
              </a:rPr>
              <a:t>може почивати на протекционизму или либерализму (слободној размени</a:t>
            </a:r>
            <a:r>
              <a:rPr lang="sr-Cyrl-RS" dirty="0" smtClean="0">
                <a:latin typeface="Candara" pitchFamily="34" charset="0"/>
              </a:rPr>
              <a:t>). Аргументи се могу пронаћи и на једној и на другој страни. Данас </a:t>
            </a:r>
            <a:r>
              <a:rPr lang="sr-Cyrl-RS" dirty="0" smtClean="0">
                <a:latin typeface="Candara" pitchFamily="34" charset="0"/>
              </a:rPr>
              <a:t>преовлађује концепт слободне размене</a:t>
            </a:r>
            <a:r>
              <a:rPr lang="sr-Cyrl-RS" dirty="0" smtClean="0">
                <a:latin typeface="Candara" pitchFamily="34" charset="0"/>
              </a:rPr>
              <a:t>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 </a:t>
            </a:r>
            <a:r>
              <a:rPr lang="sr-Cyrl-RS" b="1" dirty="0" smtClean="0">
                <a:latin typeface="Candara" pitchFamily="34" charset="0"/>
              </a:rPr>
              <a:t>Протекционизам </a:t>
            </a:r>
            <a:r>
              <a:rPr lang="sr-Cyrl-RS" dirty="0" smtClean="0">
                <a:latin typeface="Candara" pitchFamily="34" charset="0"/>
              </a:rPr>
              <a:t>подразумева спољнотрговинску </a:t>
            </a:r>
            <a:r>
              <a:rPr lang="sr-Cyrl-RS" dirty="0" smtClean="0">
                <a:latin typeface="Candara" pitchFamily="34" charset="0"/>
              </a:rPr>
              <a:t>размену која штити домаћу производњу од стране конкуренције </a:t>
            </a:r>
            <a:r>
              <a:rPr lang="sr-Cyrl-RS" dirty="0" smtClean="0">
                <a:latin typeface="Candara" pitchFamily="34" charset="0"/>
              </a:rPr>
              <a:t>и </a:t>
            </a:r>
            <a:r>
              <a:rPr lang="sr-Cyrl-RS" dirty="0" smtClean="0">
                <a:latin typeface="Candara" pitchFamily="34" charset="0"/>
              </a:rPr>
              <a:t>примену различитих ограничења спољне </a:t>
            </a:r>
            <a:r>
              <a:rPr lang="sr-Cyrl-RS" dirty="0" smtClean="0">
                <a:latin typeface="Candara" pitchFamily="34" charset="0"/>
              </a:rPr>
              <a:t>трговине. Протекционизам може довести до неефикасне употребе ресурса.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Протекционаизам и либерализам у спољнотрговинској размени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b="1" dirty="0" smtClean="0">
                <a:latin typeface="Candara" pitchFamily="34" charset="0"/>
              </a:rPr>
              <a:t>Слободна размена </a:t>
            </a:r>
            <a:r>
              <a:rPr lang="sr-Cyrl-RS" dirty="0" smtClean="0">
                <a:latin typeface="Candara" pitchFamily="34" charset="0"/>
              </a:rPr>
              <a:t>доприноси оптималној употреби ресурса и максимизирању производње у светским оквирима. Како ниједно тржиште није савршено ефикасно, то отвара простор и за државни интервенционизам. 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Л</a:t>
            </a:r>
            <a:r>
              <a:rPr lang="sr-Cyrl-RS" dirty="0" smtClean="0">
                <a:latin typeface="Candara" pitchFamily="34" charset="0"/>
              </a:rPr>
              <a:t>иберализација </a:t>
            </a:r>
            <a:r>
              <a:rPr lang="sr-Cyrl-RS" dirty="0" smtClean="0">
                <a:latin typeface="Candara" pitchFamily="34" charset="0"/>
              </a:rPr>
              <a:t>у спољнотрговинској размени </a:t>
            </a:r>
            <a:r>
              <a:rPr lang="sr-Cyrl-RS" dirty="0" smtClean="0">
                <a:latin typeface="Candara" pitchFamily="34" charset="0"/>
              </a:rPr>
              <a:t>може довести </a:t>
            </a:r>
            <a:r>
              <a:rPr lang="sr-Cyrl-RS" dirty="0" smtClean="0">
                <a:latin typeface="Candara" pitchFamily="34" charset="0"/>
              </a:rPr>
              <a:t>до смањења домаће производње, увећања спољнотрговинског дефицита, али и веће стопе </a:t>
            </a:r>
            <a:r>
              <a:rPr lang="sr-Cyrl-RS" dirty="0" smtClean="0">
                <a:latin typeface="Candara" pitchFamily="34" charset="0"/>
              </a:rPr>
              <a:t>незапослености. </a:t>
            </a:r>
            <a:r>
              <a:rPr lang="sr-Cyrl-RS" dirty="0" smtClean="0">
                <a:latin typeface="Candara" pitchFamily="34" charset="0"/>
              </a:rPr>
              <a:t>Највеће оправдање за ограничавање спољне трговине имају неекономски разлози, као што је национална безбедност и национална одбрана, очување културе и традиције једне </a:t>
            </a:r>
            <a:r>
              <a:rPr lang="sr-Cyrl-RS" dirty="0" smtClean="0">
                <a:latin typeface="Candara" pitchFamily="34" charset="0"/>
              </a:rPr>
              <a:t>земље.</a:t>
            </a:r>
            <a:endParaRPr lang="en-US" dirty="0" smtClean="0">
              <a:latin typeface="Candar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Спољнотрговински инструменти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latin typeface="Candara" pitchFamily="34" charset="0"/>
              </a:rPr>
              <a:t>Ц</a:t>
            </a:r>
            <a:r>
              <a:rPr lang="sr-Cyrl-RS" dirty="0" smtClean="0">
                <a:latin typeface="Candara" pitchFamily="34" charset="0"/>
              </a:rPr>
              <a:t>арине</a:t>
            </a:r>
          </a:p>
          <a:p>
            <a:r>
              <a:rPr lang="ru-RU" dirty="0" smtClean="0">
                <a:latin typeface="Candara" pitchFamily="34" charset="0"/>
              </a:rPr>
              <a:t>К</a:t>
            </a:r>
            <a:r>
              <a:rPr lang="sr-Cyrl-RS" dirty="0" smtClean="0">
                <a:latin typeface="Candara" pitchFamily="34" charset="0"/>
              </a:rPr>
              <a:t>воте</a:t>
            </a:r>
          </a:p>
          <a:p>
            <a:r>
              <a:rPr lang="ru-RU" dirty="0" smtClean="0">
                <a:latin typeface="Candara" pitchFamily="34" charset="0"/>
              </a:rPr>
              <a:t>У</a:t>
            </a:r>
            <a:r>
              <a:rPr lang="sr-Cyrl-RS" dirty="0" smtClean="0">
                <a:latin typeface="Candara" pitchFamily="34" charset="0"/>
              </a:rPr>
              <a:t>возне и извозне дозволе</a:t>
            </a:r>
          </a:p>
          <a:p>
            <a:r>
              <a:rPr lang="sr-Cyrl-RS" dirty="0" smtClean="0">
                <a:latin typeface="Candara" pitchFamily="34" charset="0"/>
              </a:rPr>
              <a:t>З</a:t>
            </a:r>
            <a:r>
              <a:rPr lang="sr-Cyrl-RS" dirty="0" smtClean="0">
                <a:latin typeface="Candara" pitchFamily="34" charset="0"/>
              </a:rPr>
              <a:t>абрана </a:t>
            </a:r>
            <a:r>
              <a:rPr lang="sr-Cyrl-RS" dirty="0" smtClean="0">
                <a:latin typeface="Candara" pitchFamily="34" charset="0"/>
              </a:rPr>
              <a:t>увоза и </a:t>
            </a:r>
            <a:r>
              <a:rPr lang="sr-Cyrl-RS" dirty="0" smtClean="0">
                <a:latin typeface="Candara" pitchFamily="34" charset="0"/>
              </a:rPr>
              <a:t>извоза</a:t>
            </a:r>
            <a:endParaRPr lang="sr-Cyrl-RS" dirty="0" smtClean="0">
              <a:latin typeface="Candara" pitchFamily="34" charset="0"/>
            </a:endParaRPr>
          </a:p>
          <a:p>
            <a:r>
              <a:rPr lang="sr-Cyrl-RS" dirty="0" smtClean="0">
                <a:latin typeface="Candara" pitchFamily="34" charset="0"/>
              </a:rPr>
              <a:t>Субвенције</a:t>
            </a:r>
          </a:p>
          <a:p>
            <a:r>
              <a:rPr lang="sr-Cyrl-RS" dirty="0" smtClean="0">
                <a:latin typeface="Candara" pitchFamily="34" charset="0"/>
              </a:rPr>
              <a:t>Д</a:t>
            </a:r>
            <a:r>
              <a:rPr lang="sr-Cyrl-RS" dirty="0" smtClean="0">
                <a:latin typeface="Candara" pitchFamily="34" charset="0"/>
              </a:rPr>
              <a:t>евизна контрола</a:t>
            </a:r>
          </a:p>
          <a:p>
            <a:r>
              <a:rPr lang="sr-Cyrl-RS" dirty="0" smtClean="0">
                <a:latin typeface="Candara" pitchFamily="34" charset="0"/>
              </a:rPr>
              <a:t>Индиректни </a:t>
            </a:r>
            <a:r>
              <a:rPr lang="sr-Cyrl-RS" dirty="0" smtClean="0">
                <a:latin typeface="Candara" pitchFamily="34" charset="0"/>
              </a:rPr>
              <a:t>протекционизам. </a:t>
            </a:r>
            <a:endParaRPr lang="en-US" dirty="0" smtClean="0">
              <a:latin typeface="Candara" pitchFamily="34" charset="0"/>
            </a:endParaRPr>
          </a:p>
          <a:p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Царине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b="1" dirty="0" smtClean="0">
                <a:latin typeface="Candara" pitchFamily="34" charset="0"/>
              </a:rPr>
              <a:t>Царина</a:t>
            </a:r>
            <a:r>
              <a:rPr lang="sr-Cyrl-RS" dirty="0" smtClean="0">
                <a:latin typeface="Candara" pitchFamily="34" charset="0"/>
              </a:rPr>
              <a:t> се често дефинише као врста пореза на потрошњу који се, по правилу,  наплаћује на робу која улази на државну територију, тј. на робу која је предмет </a:t>
            </a:r>
            <a:r>
              <a:rPr lang="sr-Cyrl-RS" dirty="0" smtClean="0">
                <a:latin typeface="Candara" pitchFamily="34" charset="0"/>
              </a:rPr>
              <a:t>увоза. Царинама се штити домаћа производња од стране конкуренције. Цена увозне робе увећава се за износ царине.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Царине изазивају различите </a:t>
            </a:r>
            <a:r>
              <a:rPr lang="sr-Cyrl-RS" dirty="0" smtClean="0">
                <a:latin typeface="Candara" pitchFamily="34" charset="0"/>
              </a:rPr>
              <a:t>ефекте</a:t>
            </a:r>
            <a:r>
              <a:rPr lang="sr-Cyrl-RS" dirty="0" smtClean="0">
                <a:latin typeface="Candara" pitchFamily="34" charset="0"/>
              </a:rPr>
              <a:t> </a:t>
            </a:r>
            <a:r>
              <a:rPr lang="sr-Cyrl-RS" dirty="0" smtClean="0">
                <a:latin typeface="Candara" pitchFamily="34" charset="0"/>
              </a:rPr>
              <a:t>– директне и индиректне. Директан ефекат се огледа у</a:t>
            </a:r>
            <a:r>
              <a:rPr lang="sr-Cyrl-RS" b="1" dirty="0" smtClean="0">
                <a:latin typeface="Candara" pitchFamily="34" charset="0"/>
              </a:rPr>
              <a:t> повећавању цене </a:t>
            </a:r>
            <a:r>
              <a:rPr lang="sr-Cyrl-RS" b="1" dirty="0" smtClean="0">
                <a:latin typeface="Candara" pitchFamily="34" charset="0"/>
              </a:rPr>
              <a:t>робе из </a:t>
            </a:r>
            <a:r>
              <a:rPr lang="sr-Cyrl-RS" b="1" dirty="0" smtClean="0">
                <a:latin typeface="Candara" pitchFamily="34" charset="0"/>
              </a:rPr>
              <a:t>увоза</a:t>
            </a:r>
            <a:r>
              <a:rPr lang="sr-Cyrl-RS" dirty="0" smtClean="0">
                <a:latin typeface="Candara" pitchFamily="34" charset="0"/>
              </a:rPr>
              <a:t>. </a:t>
            </a:r>
            <a:r>
              <a:rPr lang="sr-Cyrl-RS" dirty="0" smtClean="0">
                <a:latin typeface="Candara" pitchFamily="34" charset="0"/>
              </a:rPr>
              <a:t>Други ефекат </a:t>
            </a:r>
            <a:r>
              <a:rPr lang="sr-Cyrl-RS" b="1" dirty="0" smtClean="0">
                <a:latin typeface="Candara" pitchFamily="34" charset="0"/>
              </a:rPr>
              <a:t>царина огледа се у смањењу количине робе коју земља </a:t>
            </a:r>
            <a:r>
              <a:rPr lang="sr-Cyrl-RS" b="1" dirty="0" smtClean="0">
                <a:latin typeface="Candara" pitchFamily="34" charset="0"/>
              </a:rPr>
              <a:t>увози.  Повећања се тражња за домаћом робом. </a:t>
            </a:r>
            <a:r>
              <a:rPr lang="sr-Cyrl-RS" dirty="0" smtClean="0">
                <a:latin typeface="Candara" pitchFamily="34" charset="0"/>
              </a:rPr>
              <a:t>Царине утичу на </a:t>
            </a:r>
            <a:r>
              <a:rPr lang="sr-Cyrl-RS" b="1" dirty="0" smtClean="0">
                <a:latin typeface="Candara" pitchFamily="34" charset="0"/>
              </a:rPr>
              <a:t>смањени одлив девиза што доводи до</a:t>
            </a:r>
            <a:r>
              <a:rPr lang="sr-Cyrl-RS" dirty="0" smtClean="0">
                <a:latin typeface="Candara" pitchFamily="34" charset="0"/>
              </a:rPr>
              <a:t> </a:t>
            </a:r>
            <a:r>
              <a:rPr lang="sr-Cyrl-RS" b="1" dirty="0" smtClean="0">
                <a:latin typeface="Candara" pitchFamily="34" charset="0"/>
              </a:rPr>
              <a:t>смањења дефицита платног биланса.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График – ефекти увођења царина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026" name="Picture 5" descr="Description: Efekat carin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70767"/>
            <a:ext cx="7238999" cy="5012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Врсте царина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Зависно од правца </a:t>
            </a:r>
            <a:r>
              <a:rPr lang="sr-Cyrl-RS" dirty="0" smtClean="0">
                <a:latin typeface="Candara" pitchFamily="34" charset="0"/>
              </a:rPr>
              <a:t>кретања </a:t>
            </a:r>
            <a:r>
              <a:rPr lang="sr-Cyrl-RS" dirty="0" smtClean="0">
                <a:latin typeface="Candara" pitchFamily="34" charset="0"/>
              </a:rPr>
              <a:t>робе, постоје </a:t>
            </a:r>
            <a:r>
              <a:rPr lang="sr-Cyrl-RS" b="1" dirty="0" smtClean="0">
                <a:latin typeface="Candara" pitchFamily="34" charset="0"/>
              </a:rPr>
              <a:t>увозне, извозне и транзитне</a:t>
            </a:r>
            <a:r>
              <a:rPr lang="sr-Cyrl-RS" dirty="0" smtClean="0">
                <a:latin typeface="Candara" pitchFamily="34" charset="0"/>
              </a:rPr>
              <a:t> царине. Увозне царине су правило.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Зависно од циља због ког се уводе, царине могу бити </a:t>
            </a:r>
            <a:r>
              <a:rPr lang="sr-Cyrl-RS" b="1" dirty="0" smtClean="0">
                <a:latin typeface="Candara" pitchFamily="34" charset="0"/>
              </a:rPr>
              <a:t>фискалне, заштитне, прохибитивне, антидампиншке и </a:t>
            </a:r>
            <a:r>
              <a:rPr lang="sr-Cyrl-RS" b="1" dirty="0" smtClean="0">
                <a:latin typeface="Candara" pitchFamily="34" charset="0"/>
              </a:rPr>
              <a:t>реторзивне.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Посматрано из угла утврђивања царинске основице, </a:t>
            </a:r>
            <a:r>
              <a:rPr lang="sr-Cyrl-RS" dirty="0" smtClean="0">
                <a:latin typeface="Candara" pitchFamily="34" charset="0"/>
              </a:rPr>
              <a:t>постоје </a:t>
            </a:r>
            <a:r>
              <a:rPr lang="sr-Cyrl-RS" b="1" dirty="0" smtClean="0">
                <a:latin typeface="Candara" pitchFamily="34" charset="0"/>
              </a:rPr>
              <a:t>специфичне и </a:t>
            </a:r>
            <a:r>
              <a:rPr lang="sr-Cyrl-RS" b="1" i="1" dirty="0" smtClean="0">
                <a:latin typeface="Candara" pitchFamily="34" charset="0"/>
              </a:rPr>
              <a:t>ad valorem</a:t>
            </a:r>
            <a:r>
              <a:rPr lang="sr-Cyrl-RS" b="1" dirty="0" smtClean="0">
                <a:latin typeface="Candara" pitchFamily="34" charset="0"/>
              </a:rPr>
              <a:t> </a:t>
            </a:r>
            <a:r>
              <a:rPr lang="sr-Cyrl-RS" b="1" dirty="0" smtClean="0">
                <a:latin typeface="Candara" pitchFamily="34" charset="0"/>
              </a:rPr>
              <a:t>царине.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Зависно од порекла робе, постоје </a:t>
            </a:r>
            <a:r>
              <a:rPr lang="sr-Cyrl-RS" b="1" dirty="0" smtClean="0">
                <a:latin typeface="Candara" pitchFamily="34" charset="0"/>
              </a:rPr>
              <a:t>јединствене, преференцијалне и диференцијалне </a:t>
            </a:r>
            <a:r>
              <a:rPr lang="sr-Cyrl-RS" b="1" dirty="0" smtClean="0">
                <a:latin typeface="Candara" pitchFamily="34" charset="0"/>
              </a:rPr>
              <a:t>царине.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Квоте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Cyrl-RS" b="1" dirty="0" smtClean="0">
                <a:latin typeface="Candara" pitchFamily="34" charset="0"/>
              </a:rPr>
              <a:t>Квоте </a:t>
            </a:r>
            <a:r>
              <a:rPr lang="sr-Cyrl-RS" dirty="0" smtClean="0">
                <a:latin typeface="Candara" pitchFamily="34" charset="0"/>
              </a:rPr>
              <a:t>представљају квантитативна ограничења спољнотрговинске размене. Директно </a:t>
            </a:r>
            <a:r>
              <a:rPr lang="sr-Cyrl-RS" b="1" dirty="0" smtClean="0">
                <a:latin typeface="Candara" pitchFamily="34" charset="0"/>
              </a:rPr>
              <a:t>делују на </a:t>
            </a:r>
            <a:r>
              <a:rPr lang="sr-Cyrl-RS" b="1" dirty="0" smtClean="0">
                <a:latin typeface="Candara" pitchFamily="34" charset="0"/>
              </a:rPr>
              <a:t>количину. Индиректно д</a:t>
            </a:r>
            <a:r>
              <a:rPr lang="sr-Cyrl-RS" dirty="0" smtClean="0">
                <a:latin typeface="Candara" pitchFamily="34" charset="0"/>
              </a:rPr>
              <a:t>елују </a:t>
            </a:r>
            <a:r>
              <a:rPr lang="sr-Cyrl-RS" dirty="0" smtClean="0">
                <a:latin typeface="Candara" pitchFamily="34" charset="0"/>
              </a:rPr>
              <a:t>на цене </a:t>
            </a:r>
            <a:r>
              <a:rPr lang="sr-Cyrl-RS" dirty="0" smtClean="0">
                <a:latin typeface="Candara" pitchFamily="34" charset="0"/>
              </a:rPr>
              <a:t>робе. Квоте </a:t>
            </a:r>
            <a:r>
              <a:rPr lang="sr-Cyrl-RS" dirty="0" smtClean="0">
                <a:latin typeface="Candara" pitchFamily="34" charset="0"/>
              </a:rPr>
              <a:t>изазивају </a:t>
            </a:r>
            <a:r>
              <a:rPr lang="sr-Cyrl-RS" b="1" dirty="0" smtClean="0">
                <a:latin typeface="Candara" pitchFamily="34" charset="0"/>
              </a:rPr>
              <a:t>ефекте на цене</a:t>
            </a:r>
            <a:r>
              <a:rPr lang="sr-Cyrl-RS" dirty="0" smtClean="0">
                <a:latin typeface="Candara" pitchFamily="34" charset="0"/>
              </a:rPr>
              <a:t> тако што, смањујући количину увезене робе, утичу на повећање цена производа. За разлику од царина, квоте не обезбеђују приход државном буџету</a:t>
            </a:r>
            <a:r>
              <a:rPr lang="sr-Cyrl-RS" dirty="0" smtClean="0">
                <a:latin typeface="Candara" pitchFamily="34" charset="0"/>
              </a:rPr>
              <a:t>. Имају </a:t>
            </a:r>
            <a:r>
              <a:rPr lang="sr-Cyrl-RS" b="1" dirty="0" smtClean="0">
                <a:latin typeface="Candara" pitchFamily="34" charset="0"/>
              </a:rPr>
              <a:t>протекционистички ефекат</a:t>
            </a:r>
            <a:r>
              <a:rPr lang="sr-Cyrl-RS" dirty="0" smtClean="0">
                <a:latin typeface="Candara" pitchFamily="34" charset="0"/>
              </a:rPr>
              <a:t>. 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sr-Cyrl-RS" dirty="0" smtClean="0">
                <a:latin typeface="Candara" pitchFamily="34" charset="0"/>
              </a:rPr>
              <a:t>Квотама се може ограничити увоз, али могу служити и за ограничење </a:t>
            </a:r>
            <a:r>
              <a:rPr lang="sr-Cyrl-RS" dirty="0" smtClean="0">
                <a:latin typeface="Candara" pitchFamily="34" charset="0"/>
              </a:rPr>
              <a:t>извоза. У том смислу постоје добровољне извозне квоте.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244</TotalTime>
  <Words>1342</Words>
  <Application>Microsoft Office PowerPoint</Application>
  <PresentationFormat>On-screen Show (4:3)</PresentationFormat>
  <Paragraphs>77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Инструменти спољнотрговинске политике, платни и трговински биланс</vt:lpstr>
      <vt:lpstr>Инструменти спољнотрговинске политике, платни и трговински биланс</vt:lpstr>
      <vt:lpstr>Протекционизам и либерализам у спољнотрговинској размени </vt:lpstr>
      <vt:lpstr>Протекционаизам и либерализам у спољнотрговинској размени</vt:lpstr>
      <vt:lpstr>Спољнотрговински инструменти</vt:lpstr>
      <vt:lpstr>Царине</vt:lpstr>
      <vt:lpstr>График – ефекти увођења царина</vt:lpstr>
      <vt:lpstr>Врсте царина</vt:lpstr>
      <vt:lpstr>Квоте</vt:lpstr>
      <vt:lpstr>Увозне и извозне дозволе</vt:lpstr>
      <vt:lpstr>Забрана увоза и извоза</vt:lpstr>
      <vt:lpstr>Индиректни протекционизам</vt:lpstr>
      <vt:lpstr>Инструменти за подстицање извоза</vt:lpstr>
      <vt:lpstr>Инструменти за подстицање извоза</vt:lpstr>
      <vt:lpstr>Појам и структура платног биланса</vt:lpstr>
      <vt:lpstr>Структура платног биланса</vt:lpstr>
      <vt:lpstr>(Не)равнотежа платног биланса</vt:lpstr>
      <vt:lpstr>Трговински биланс</vt:lpstr>
      <vt:lpstr>Криза дугова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Instrumenti spoljnotrgovinske politike, platni i trgovinski bilans</dc:title>
  <dc:creator>User</dc:creator>
  <cp:lastModifiedBy>User</cp:lastModifiedBy>
  <cp:revision>110</cp:revision>
  <dcterms:created xsi:type="dcterms:W3CDTF">2020-05-02T11:42:53Z</dcterms:created>
  <dcterms:modified xsi:type="dcterms:W3CDTF">2020-05-02T15:47:36Z</dcterms:modified>
</cp:coreProperties>
</file>