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62" r:id="rId5"/>
    <p:sldId id="263" r:id="rId6"/>
    <p:sldId id="264" r:id="rId7"/>
    <p:sldId id="265" r:id="rId8"/>
    <p:sldId id="259" r:id="rId9"/>
    <p:sldId id="260" r:id="rId10"/>
    <p:sldId id="261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97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E91F242-DF75-4F2E-9A88-208B281CB0D6}" type="datetimeFigureOut">
              <a:rPr lang="en-US" smtClean="0"/>
              <a:pPr/>
              <a:t>5/2/2020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DF56106-AD5E-4F31-AC82-7AD3E10B2E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1F242-DF75-4F2E-9A88-208B281CB0D6}" type="datetimeFigureOut">
              <a:rPr lang="en-US" smtClean="0"/>
              <a:pPr/>
              <a:t>5/2/2020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56106-AD5E-4F31-AC82-7AD3E10B2E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1F242-DF75-4F2E-9A88-208B281CB0D6}" type="datetimeFigureOut">
              <a:rPr lang="en-US" smtClean="0"/>
              <a:pPr/>
              <a:t>5/2/2020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56106-AD5E-4F31-AC82-7AD3E10B2E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E91F242-DF75-4F2E-9A88-208B281CB0D6}" type="datetimeFigureOut">
              <a:rPr lang="en-US" smtClean="0"/>
              <a:pPr/>
              <a:t>5/2/2020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DF56106-AD5E-4F31-AC82-7AD3E10B2EA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E91F242-DF75-4F2E-9A88-208B281CB0D6}" type="datetimeFigureOut">
              <a:rPr lang="en-US" smtClean="0"/>
              <a:pPr/>
              <a:t>5/2/2020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DF56106-AD5E-4F31-AC82-7AD3E10B2E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1F242-DF75-4F2E-9A88-208B281CB0D6}" type="datetimeFigureOut">
              <a:rPr lang="en-US" smtClean="0"/>
              <a:pPr/>
              <a:t>5/2/2020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56106-AD5E-4F31-AC82-7AD3E10B2EA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1F242-DF75-4F2E-9A88-208B281CB0D6}" type="datetimeFigureOut">
              <a:rPr lang="en-US" smtClean="0"/>
              <a:pPr/>
              <a:t>5/2/2020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56106-AD5E-4F31-AC82-7AD3E10B2EA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E91F242-DF75-4F2E-9A88-208B281CB0D6}" type="datetimeFigureOut">
              <a:rPr lang="en-US" smtClean="0"/>
              <a:pPr/>
              <a:t>5/2/2020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DF56106-AD5E-4F31-AC82-7AD3E10B2EA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1F242-DF75-4F2E-9A88-208B281CB0D6}" type="datetimeFigureOut">
              <a:rPr lang="en-US" smtClean="0"/>
              <a:pPr/>
              <a:t>5/2/2020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56106-AD5E-4F31-AC82-7AD3E10B2E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E91F242-DF75-4F2E-9A88-208B281CB0D6}" type="datetimeFigureOut">
              <a:rPr lang="en-US" smtClean="0"/>
              <a:pPr/>
              <a:t>5/2/2020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DF56106-AD5E-4F31-AC82-7AD3E10B2EA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E91F242-DF75-4F2E-9A88-208B281CB0D6}" type="datetimeFigureOut">
              <a:rPr lang="en-US" smtClean="0"/>
              <a:pPr/>
              <a:t>5/2/2020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DF56106-AD5E-4F31-AC82-7AD3E10B2EA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E91F242-DF75-4F2E-9A88-208B281CB0D6}" type="datetimeFigureOut">
              <a:rPr lang="en-US" smtClean="0"/>
              <a:pPr/>
              <a:t>5/2/2020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DF56106-AD5E-4F31-AC82-7AD3E10B2EA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/>
            <a:r>
              <a:rPr lang="sr-Cyrl-CS" sz="3200" dirty="0">
                <a:latin typeface="Candara" pitchFamily="34" charset="0"/>
              </a:rPr>
              <a:t>Међународна економија </a:t>
            </a:r>
            <a:r>
              <a:rPr lang="sr-Cyrl-CS" sz="3200" dirty="0" smtClean="0">
                <a:latin typeface="Candara" pitchFamily="34" charset="0"/>
              </a:rPr>
              <a:t>(значај и предмет </a:t>
            </a:r>
            <a:r>
              <a:rPr lang="sr-Cyrl-CS" sz="3200" dirty="0">
                <a:latin typeface="Candara" pitchFamily="34" charset="0"/>
              </a:rPr>
              <a:t>спољнотрговинске </a:t>
            </a:r>
            <a:r>
              <a:rPr lang="sr-Cyrl-CS" sz="3200" dirty="0" smtClean="0">
                <a:latin typeface="Candara" pitchFamily="34" charset="0"/>
              </a:rPr>
              <a:t>размене)</a:t>
            </a:r>
            <a:endParaRPr lang="en-US" sz="3200" dirty="0">
              <a:latin typeface="Candara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ru-RU" dirty="0" smtClean="0"/>
          </a:p>
          <a:p>
            <a:endParaRPr lang="ru-RU" dirty="0" smtClean="0"/>
          </a:p>
          <a:p>
            <a:endParaRPr lang="ru-RU" sz="2600" dirty="0" smtClean="0">
              <a:latin typeface="Candara" pitchFamily="34" charset="0"/>
            </a:endParaRPr>
          </a:p>
          <a:p>
            <a:r>
              <a:rPr lang="ru-RU" sz="2600" dirty="0" smtClean="0">
                <a:latin typeface="Candara" pitchFamily="34" charset="0"/>
              </a:rPr>
              <a:t>П</a:t>
            </a:r>
            <a:r>
              <a:rPr lang="sr-Cyrl-RS" sz="2600" dirty="0" smtClean="0">
                <a:latin typeface="Candara" pitchFamily="34" charset="0"/>
              </a:rPr>
              <a:t>редавања</a:t>
            </a:r>
            <a:r>
              <a:rPr lang="de-DE" sz="2600" dirty="0" smtClean="0">
                <a:latin typeface="Candara" pitchFamily="34" charset="0"/>
              </a:rPr>
              <a:t>, 4.</a:t>
            </a:r>
            <a:r>
              <a:rPr lang="sr-Latn-RS" sz="2600" dirty="0" smtClean="0">
                <a:latin typeface="Candara" pitchFamily="34" charset="0"/>
              </a:rPr>
              <a:t> </a:t>
            </a:r>
            <a:r>
              <a:rPr lang="sr-Cyrl-RS" sz="2600" dirty="0" smtClean="0">
                <a:latin typeface="Candara" pitchFamily="34" charset="0"/>
              </a:rPr>
              <a:t>мај 2020.</a:t>
            </a:r>
            <a:endParaRPr lang="en-US" sz="2600" dirty="0">
              <a:latin typeface="Candara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Предмет спољнотрговинске размене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sr-Cyrl-RS" dirty="0" smtClean="0">
                <a:latin typeface="Candara" pitchFamily="34" charset="0"/>
              </a:rPr>
              <a:t>Предмет спољнотрговинске размене је врло хетероген. Он подразумева размену роба, услуга, капитала, трансфер технологија, миграције становништва, трговину оружјем и војном опремом.</a:t>
            </a:r>
          </a:p>
          <a:p>
            <a:pPr algn="just"/>
            <a:r>
              <a:rPr lang="sr-Cyrl-RS" dirty="0" smtClean="0">
                <a:latin typeface="Candara" pitchFamily="34" charset="0"/>
              </a:rPr>
              <a:t>Најчешће је предмет спољнотрговинске размене роба (пољопривредни производи, енергенти, индустријски производи, машине, аутомобили, одећа, обућа итд).</a:t>
            </a:r>
          </a:p>
          <a:p>
            <a:pPr algn="just"/>
            <a:r>
              <a:rPr lang="sr-Cyrl-RS" dirty="0" smtClean="0">
                <a:latin typeface="Candara" pitchFamily="34" charset="0"/>
              </a:rPr>
              <a:t>Међутим и услуге имају врло важно место у спољнотрговинској размени (транспортне, грађевинске услуге, туристичке, услуге осигурања, здравствене услуге и сл).</a:t>
            </a:r>
          </a:p>
          <a:p>
            <a:pPr algn="just"/>
            <a:r>
              <a:rPr lang="sr-Cyrl-RS" dirty="0" smtClean="0">
                <a:latin typeface="Candara" pitchFamily="34" charset="0"/>
              </a:rPr>
              <a:t>Предмет спољнотрговинске размене је и промет капитала. Са процесом глобализације, кретање капитала добија на значају. Капитал не познаје границе. Кретање капитала је повезано са страним инвестицијама. </a:t>
            </a:r>
            <a:endParaRPr lang="en-US" dirty="0" smtClean="0">
              <a:latin typeface="Candara" pitchFamily="34" charset="0"/>
            </a:endParaRPr>
          </a:p>
          <a:p>
            <a:pPr algn="just"/>
            <a:r>
              <a:rPr lang="sr-Cyrl-RS" dirty="0" smtClean="0">
                <a:latin typeface="Candara" pitchFamily="34" charset="0"/>
              </a:rPr>
              <a:t>Међународне економске односе обележавају и миграције становништва.</a:t>
            </a:r>
            <a:endParaRPr lang="en-US" dirty="0">
              <a:latin typeface="Candara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latin typeface="Candara" pitchFamily="34" charset="0"/>
              </a:rPr>
              <a:t>Међународна економија</a:t>
            </a:r>
            <a:endParaRPr lang="en-US" dirty="0">
              <a:latin typeface="Candar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sr-Cyrl-RS" sz="2000" dirty="0" smtClean="0">
                <a:latin typeface="Candara" pitchFamily="34" charset="0"/>
              </a:rPr>
              <a:t>Под утицајем глобализације и либерализације, много више него пре, савремене привреде су тесно повезане. Та повезаност се огледа кроз укидање препрека у спољнотрговинској размени, учешћем у међународној размени, чланства у бројним међународним организацијама, регионалне интеграције, задуживање на међународном финансијском тржишту, стране инвестиције. Зато ћемо се у оквиру ове теме упознати са значајем и предметом који спољнотрговинске размене.</a:t>
            </a:r>
          </a:p>
          <a:p>
            <a:pPr algn="just"/>
            <a:r>
              <a:rPr lang="sr-Cyrl-RS" sz="2000" b="1" dirty="0" smtClean="0">
                <a:latin typeface="Candara" pitchFamily="34" charset="0"/>
              </a:rPr>
              <a:t>Литература: </a:t>
            </a:r>
            <a:r>
              <a:rPr lang="sr-Cyrl-RS" sz="2000" i="1" dirty="0" smtClean="0">
                <a:latin typeface="Candara" pitchFamily="34" charset="0"/>
              </a:rPr>
              <a:t>Економија за правнике</a:t>
            </a:r>
            <a:r>
              <a:rPr lang="sr-Cyrl-RS" sz="2000" dirty="0" smtClean="0">
                <a:latin typeface="Candara" pitchFamily="34" charset="0"/>
              </a:rPr>
              <a:t>, Јасмина Лабудовић Станковић, Крагујевац, 2019, стр. 255-269.</a:t>
            </a:r>
            <a:endParaRPr lang="en-US" sz="2000" dirty="0">
              <a:latin typeface="Candara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latin typeface="Candara" pitchFamily="34" charset="0"/>
              </a:rPr>
              <a:t>Појам спољотрговинске размене</a:t>
            </a:r>
            <a:endParaRPr lang="en-US" dirty="0">
              <a:latin typeface="Candar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sr-Cyrl-RS" dirty="0" smtClean="0">
                <a:latin typeface="Candara" pitchFamily="34" charset="0"/>
              </a:rPr>
              <a:t>Спољнотрговинска размена представља размену у којој робе, услуге, капитал, трансфер технологије и све остало што је предмет спољнотрговинске размене прелази државне границе</a:t>
            </a:r>
            <a:r>
              <a:rPr lang="sr-Cyrl-RS" dirty="0" smtClean="0"/>
              <a:t>. </a:t>
            </a:r>
            <a:r>
              <a:rPr lang="sr-Cyrl-RS" dirty="0" smtClean="0">
                <a:latin typeface="Candara" pitchFamily="34" charset="0"/>
              </a:rPr>
              <a:t>Иако је слична размени на унутрашњем тржишту земље, разлике постоје.</a:t>
            </a:r>
          </a:p>
          <a:p>
            <a:pPr algn="just"/>
            <a:r>
              <a:rPr lang="sr-Cyrl-RS" dirty="0" smtClean="0">
                <a:latin typeface="Candara" pitchFamily="34" charset="0"/>
              </a:rPr>
              <a:t>Спољнотрговинску размену намећу различити услови производње, разлике у трошковима производње, али и разлике у укусима и преференцијама потрошача</a:t>
            </a:r>
            <a:endParaRPr lang="en-US" dirty="0">
              <a:latin typeface="Candara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latin typeface="Candara" pitchFamily="34" charset="0"/>
              </a:rPr>
              <a:t>Теорија апсолутних и теорија компаративних предности</a:t>
            </a:r>
            <a:endParaRPr lang="en-US" dirty="0">
              <a:latin typeface="Candar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sr-Cyrl-RS" dirty="0" smtClean="0">
                <a:latin typeface="Candara" pitchFamily="34" charset="0"/>
              </a:rPr>
              <a:t>Како бисмо упрошћено објасили како изгледа спољнотрговинска размена, представљамо теорију апсолутних предности Адама Смита и теорију компаративних предности Давида Рикарда.  Прво ћемо представити теорију апсолутних предности.</a:t>
            </a:r>
          </a:p>
          <a:p>
            <a:pPr algn="just"/>
            <a:r>
              <a:rPr lang="sr-Cyrl-RS" dirty="0" smtClean="0">
                <a:latin typeface="Candara" pitchFamily="34" charset="0"/>
              </a:rPr>
              <a:t>Једна земља има </a:t>
            </a:r>
            <a:r>
              <a:rPr lang="sr-Cyrl-RS" b="1" dirty="0" smtClean="0">
                <a:latin typeface="Candara" pitchFamily="34" charset="0"/>
              </a:rPr>
              <a:t>апсолутну предност </a:t>
            </a:r>
            <a:r>
              <a:rPr lang="sr-Cyrl-RS" dirty="0" smtClean="0">
                <a:latin typeface="Candara" pitchFamily="34" charset="0"/>
              </a:rPr>
              <a:t>у производњи неког производа уколико је њена производња јефтинија у односу на производњу истог производа од стране неке друге земље.</a:t>
            </a:r>
            <a:endParaRPr lang="en-US" dirty="0">
              <a:latin typeface="Candara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latin typeface="Candara" pitchFamily="34" charset="0"/>
              </a:rPr>
              <a:t>Теорија апсолутних предности (пример)</a:t>
            </a:r>
            <a:endParaRPr lang="en-US" dirty="0">
              <a:latin typeface="Candar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sr-Cyrl-RS" sz="3200" dirty="0" smtClean="0">
                <a:latin typeface="Candara" pitchFamily="34" charset="0"/>
              </a:rPr>
              <a:t>Претпоставка је да држава А све своје ресурсе усмерава на производњу брзих возова, док држава Б своје ресурсе усмерава на производњу пшенице. Држава А годишње производи 10 брзих возова јер има ниже трошкове производње таквих производа у односу на државу Б, а држава Б производи годишње 5.000.000 t</a:t>
            </a:r>
            <a:r>
              <a:rPr lang="sr-Cyrl-RS" sz="3200" i="1" dirty="0" smtClean="0">
                <a:latin typeface="Candara" pitchFamily="34" charset="0"/>
              </a:rPr>
              <a:t> </a:t>
            </a:r>
            <a:r>
              <a:rPr lang="sr-Cyrl-RS" sz="3200" dirty="0" smtClean="0">
                <a:latin typeface="Candara" pitchFamily="34" charset="0"/>
              </a:rPr>
              <a:t>пшенице јер има ниже трошкове производње пшенице у односу на државу А. Зато кажемо да држава А има апсолутну предност у производњи брзих возова, а држава Б има апсолутну предност у производњи пшенице. То значи да држава А стреба да се </a:t>
            </a:r>
            <a:r>
              <a:rPr lang="sr-Cyrl-RS" sz="3200" b="1" dirty="0" smtClean="0">
                <a:latin typeface="Candara" pitchFamily="34" charset="0"/>
              </a:rPr>
              <a:t>специјализује</a:t>
            </a:r>
            <a:r>
              <a:rPr lang="sr-Cyrl-RS" sz="3200" dirty="0" smtClean="0">
                <a:latin typeface="Candara" pitchFamily="34" charset="0"/>
              </a:rPr>
              <a:t> у производњи брзих возова, а држава Б у производњи пшенице. У том случају укупна светска производња биће  10 брзих возова и 5.000.000 t пшенице.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latin typeface="Candara" pitchFamily="34" charset="0"/>
              </a:rPr>
              <a:t>Теорија апсолутних предности (пример)</a:t>
            </a:r>
            <a:endParaRPr lang="en-US" dirty="0">
              <a:latin typeface="Candar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sr-Cyrl-RS" dirty="0" smtClean="0">
                <a:latin typeface="Candara" pitchFamily="34" charset="0"/>
              </a:rPr>
              <a:t>Уколико би се држава А определила за производњу оба производа, онда не би могла да произведе 10 брзих возова, већ мање, зато што сада расположиве ресурсе мора да подели на производњу брзих возова и производњу пшенице. Морала би да смањи производњу брзих возова. Такође, ни држава Б не би могла да произведе 5.000.000 t пшенице јер мора расположиве ресурсе делом да усмери на производњу пшенице а делом на производњу брзих возова. </a:t>
            </a:r>
          </a:p>
          <a:p>
            <a:pPr algn="just"/>
            <a:r>
              <a:rPr lang="sr-Cyrl-RS" b="1" dirty="0" smtClean="0">
                <a:latin typeface="Candara" pitchFamily="34" charset="0"/>
              </a:rPr>
              <a:t>Укупна светска производња би се смањила када не би било специјализације.</a:t>
            </a:r>
            <a:endParaRPr lang="en-US" b="1" dirty="0" smtClean="0">
              <a:latin typeface="Candara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Теорија компаративних предности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sr-Cyrl-RS" dirty="0" smtClean="0">
                <a:latin typeface="Candara" pitchFamily="34" charset="0"/>
              </a:rPr>
              <a:t>Према теорији компаративних предности, чији је творац Давид Рикардо, државе могу остварити корист од спољнотрговинске размене чак и када једна држава нема предност у производњи, односно када друга држава има апсолутну предност у производњи оба производа. Сходно овој теорији, </a:t>
            </a:r>
            <a:r>
              <a:rPr lang="sr-Cyrl-RS" i="1" dirty="0" smtClean="0">
                <a:latin typeface="Candara" pitchFamily="34" charset="0"/>
              </a:rPr>
              <a:t>свака држава треба да се специјализује у производњи оног производа у погледу ког има нижи опортунитетни трошак, па чак и када једна држава има апсолутну предност (јефтинију производњу) у погледу оба производа које производи.</a:t>
            </a:r>
            <a:r>
              <a:rPr lang="sr-Cyrl-RS" dirty="0" smtClean="0">
                <a:latin typeface="Candara" pitchFamily="34" charset="0"/>
              </a:rPr>
              <a:t> Разлике у опортунитетним трошковима у производњи производа указују на компаративне предности.</a:t>
            </a:r>
            <a:endParaRPr lang="en-US" dirty="0">
              <a:latin typeface="Candara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latin typeface="Candara" pitchFamily="34" charset="0"/>
              </a:rPr>
              <a:t>Значај спољнотрговинске размене</a:t>
            </a:r>
            <a:endParaRPr lang="en-US" dirty="0">
              <a:latin typeface="Candar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sr-Cyrl-RS" dirty="0" smtClean="0">
                <a:latin typeface="Candara" pitchFamily="34" charset="0"/>
              </a:rPr>
              <a:t>Спољнотрговинска размена је нужна јер ниједна савремена држава не може да опстане сама и произведе све што је неопходно за задовољавање својих потреба и потреба свог становништва. Неравномеран распоред природних ресурса, убрзан техничко-технолошки развој, величина националног тржишта и специјализација у производњи намећу спољнотрговинску размену. </a:t>
            </a:r>
          </a:p>
          <a:p>
            <a:pPr algn="just"/>
            <a:r>
              <a:rPr lang="sr-Cyrl-RS" dirty="0" smtClean="0">
                <a:latin typeface="Candara" pitchFamily="34" charset="0"/>
              </a:rPr>
              <a:t>Један од основних показатеља значаја спољне трговине је учешће спољне трговине у националном дохотку. Када се вредност извоза и увоза подели са националним дохотком добићемо спољнотрговински коефицијент. Ако коефицијент има вредност до 5%, значи да постоји мала зависност земље од спољне трговине. Ако се коефицијент креће између 5% и 20%, земља је средње зависна од спољнотрговинске размене, а уколико је вредност коефицијента преко 25%, постоји висока зависност од спољнотрговинске размене </a:t>
            </a:r>
            <a:endParaRPr lang="en-US" dirty="0" smtClean="0">
              <a:latin typeface="Candara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Candara" pitchFamily="34" charset="0"/>
              </a:rPr>
              <a:t>З</a:t>
            </a:r>
            <a:r>
              <a:rPr lang="sr-Cyrl-RS" dirty="0" smtClean="0">
                <a:latin typeface="Candara" pitchFamily="34" charset="0"/>
              </a:rPr>
              <a:t>начај спољнотрговинске размене</a:t>
            </a:r>
            <a:endParaRPr lang="en-US" dirty="0">
              <a:latin typeface="Candar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sr-Cyrl-RS" dirty="0" smtClean="0">
                <a:latin typeface="Candara" pitchFamily="34" charset="0"/>
              </a:rPr>
              <a:t>О положају земље у међународној размени и зависности од међународног тржишта говори  структура извоза и увоза. За процену значаја спољнотрговинске размене може се користити и коефицијент географске опредељености извоза. Овај коефицијент се добија</a:t>
            </a:r>
            <a:r>
              <a:rPr lang="ru-RU" dirty="0" smtClean="0">
                <a:latin typeface="Candara" pitchFamily="34" charset="0"/>
              </a:rPr>
              <a:t> када се процентуално учешће стране земље у домаћем извозу подели са процентуалним учешћем домаће земље у увозу стране земље. Резултат  показује колико пута је страна земља важнија за домаћи извоз него што је домаћа земља важнија за увоз стране земље.</a:t>
            </a:r>
            <a:endParaRPr lang="en-US" dirty="0">
              <a:latin typeface="Candara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402</TotalTime>
  <Words>878</Words>
  <Application>Microsoft Office PowerPoint</Application>
  <PresentationFormat>On-screen Show (4:3)</PresentationFormat>
  <Paragraphs>32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Oriel</vt:lpstr>
      <vt:lpstr>Међународна економија (значај и предмет спољнотрговинске размене)</vt:lpstr>
      <vt:lpstr>Међународна економија</vt:lpstr>
      <vt:lpstr>Појам спољотрговинске размене</vt:lpstr>
      <vt:lpstr>Теорија апсолутних и теорија компаративних предности</vt:lpstr>
      <vt:lpstr>Теорија апсолутних предности (пример)</vt:lpstr>
      <vt:lpstr>Теорија апсолутних предности (пример)</vt:lpstr>
      <vt:lpstr>Теорија компаративних предности</vt:lpstr>
      <vt:lpstr>Значај спољнотрговинске размене</vt:lpstr>
      <vt:lpstr>Значај спољнотрговинске размене</vt:lpstr>
      <vt:lpstr>Предмет спољнотрговинске размене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Међународна економија (предмет спољнотрговинске размене, инструменти спољнотрговинске политике)</dc:title>
  <dc:creator>User</dc:creator>
  <cp:lastModifiedBy>User</cp:lastModifiedBy>
  <cp:revision>47</cp:revision>
  <dcterms:created xsi:type="dcterms:W3CDTF">2020-04-26T09:22:25Z</dcterms:created>
  <dcterms:modified xsi:type="dcterms:W3CDTF">2020-05-02T06:08:53Z</dcterms:modified>
</cp:coreProperties>
</file>