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B36DE71-C877-478E-8242-7A480197AEC1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78" y="-7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sz="3200" b="1" dirty="0" smtClean="0"/>
              <a:t>Теоријскоправна мисао Радомира Лукића</a:t>
            </a:r>
            <a:endParaRPr lang="sr-Latn-R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sr-Cyrl-RS" sz="2400" dirty="0" smtClean="0"/>
              <a:t>Вежбе из наставног предмета Савремене правне теорије</a:t>
            </a:r>
          </a:p>
          <a:p>
            <a:r>
              <a:rPr lang="sr-Cyrl-RS" sz="2400" dirty="0" smtClean="0"/>
              <a:t>01.06.2020. године</a:t>
            </a:r>
            <a:endParaRPr lang="sr-Latn-RS" sz="2400" dirty="0"/>
          </a:p>
        </p:txBody>
      </p:sp>
    </p:spTree>
    <p:extLst>
      <p:ext uri="{BB962C8B-B14F-4D97-AF65-F5344CB8AC3E}">
        <p14:creationId xmlns:p14="http://schemas.microsoft.com/office/powerpoint/2010/main" val="1921960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Теоријскоправна мисао Радомира Лукића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sr-Cyrl-CS" dirty="0"/>
              <a:t>Н</a:t>
            </a:r>
            <a:r>
              <a:rPr lang="sr-Cyrl-CS" dirty="0" smtClean="0"/>
              <a:t>адискуствено </a:t>
            </a:r>
            <a:r>
              <a:rPr lang="sr-Cyrl-CS" dirty="0"/>
              <a:t>право се често назива још и објективним или природним правом, док се друго, искуствено право, назива </a:t>
            </a:r>
            <a:r>
              <a:rPr lang="sr-Cyrl-CS" dirty="0" smtClean="0"/>
              <a:t>позитивним.</a:t>
            </a:r>
          </a:p>
          <a:p>
            <a:pPr algn="just"/>
            <a:r>
              <a:rPr lang="sr-Cyrl-CS" dirty="0" smtClean="0"/>
              <a:t>Надискуствено право представља </a:t>
            </a:r>
            <a:r>
              <a:rPr lang="sr-Cyrl-CS" dirty="0"/>
              <a:t>предмет филозофије </a:t>
            </a:r>
            <a:r>
              <a:rPr lang="sr-Cyrl-CS" dirty="0" smtClean="0"/>
              <a:t>права док искуствено право </a:t>
            </a:r>
            <a:r>
              <a:rPr lang="sr-Cyrl-CS" dirty="0"/>
              <a:t>проучава теорија права. </a:t>
            </a:r>
            <a:endParaRPr lang="sr-Cyrl-CS" dirty="0" smtClean="0"/>
          </a:p>
          <a:p>
            <a:pPr algn="just"/>
            <a:r>
              <a:rPr lang="sr-Cyrl-CS" dirty="0"/>
              <a:t>П</a:t>
            </a:r>
            <a:r>
              <a:rPr lang="sr-Cyrl-CS" dirty="0" smtClean="0"/>
              <a:t>озитивно </a:t>
            </a:r>
            <a:r>
              <a:rPr lang="sr-Cyrl-CS" dirty="0"/>
              <a:t>право би било оно које није само идеална појава већ има и свој реални вид, односно, оно  које представља реалну појаву, примењивану и санкционисану од стране одговарајуће друштвене творевине, то јест државе. </a:t>
            </a:r>
            <a:endParaRPr lang="sr-Cyrl-CS" dirty="0" smtClean="0"/>
          </a:p>
          <a:p>
            <a:pPr algn="just"/>
            <a:r>
              <a:rPr lang="sr-Cyrl-CS" dirty="0"/>
              <a:t>Лукић примењивост права јасно одваја од његовог позитивног карактера, сматрајући да једна норма може имати позитивноправни карактер чак и уколико до њене примене никада и не дође. </a:t>
            </a:r>
            <a:endParaRPr lang="sr-Latn-RS" dirty="0"/>
          </a:p>
          <a:p>
            <a:pPr algn="just"/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652598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Теоријскоправна мисао Радомира Лукића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sr-Cyrl-CS" dirty="0" smtClean="0"/>
              <a:t>Право представља </a:t>
            </a:r>
            <a:r>
              <a:rPr lang="sr-Cyrl-CS" dirty="0"/>
              <a:t>реалан садржај </a:t>
            </a:r>
            <a:r>
              <a:rPr lang="sr-Cyrl-CS" dirty="0" smtClean="0"/>
              <a:t>људске </a:t>
            </a:r>
            <a:r>
              <a:rPr lang="sr-Cyrl-CS" dirty="0" smtClean="0"/>
              <a:t>и </a:t>
            </a:r>
            <a:r>
              <a:rPr lang="sr-Cyrl-CS" dirty="0"/>
              <a:t>друштвене </a:t>
            </a:r>
            <a:r>
              <a:rPr lang="sr-Cyrl-CS" dirty="0" smtClean="0"/>
              <a:t>свести </a:t>
            </a:r>
            <a:r>
              <a:rPr lang="sr-Cyrl-CS" dirty="0" smtClean="0"/>
              <a:t>али</a:t>
            </a:r>
            <a:r>
              <a:rPr lang="sr-Cyrl-CS" dirty="0" smtClean="0"/>
              <a:t> </a:t>
            </a:r>
            <a:r>
              <a:rPr lang="sr-Cyrl-CS" dirty="0"/>
              <a:t>и реалну друштвену појаву </a:t>
            </a:r>
            <a:r>
              <a:rPr lang="sr-Cyrl-CS" dirty="0" smtClean="0"/>
              <a:t>која регулише односе </a:t>
            </a:r>
            <a:r>
              <a:rPr lang="sr-Cyrl-CS" dirty="0"/>
              <a:t>међу људима. </a:t>
            </a:r>
            <a:endParaRPr lang="sr-Cyrl-CS" dirty="0" smtClean="0"/>
          </a:p>
          <a:p>
            <a:pPr algn="just"/>
            <a:r>
              <a:rPr lang="sr-Cyrl-RS" dirty="0"/>
              <a:t>Д</a:t>
            </a:r>
            <a:r>
              <a:rPr lang="sr-Cyrl-CS" dirty="0" smtClean="0"/>
              <a:t>ва </a:t>
            </a:r>
            <a:r>
              <a:rPr lang="sr-Cyrl-CS" dirty="0"/>
              <a:t>основна чиниоца </a:t>
            </a:r>
            <a:r>
              <a:rPr lang="sr-Cyrl-CS" dirty="0" smtClean="0"/>
              <a:t>која </a:t>
            </a:r>
            <a:r>
              <a:rPr lang="sr-Cyrl-CS" dirty="0" smtClean="0"/>
              <a:t>узрокују право </a:t>
            </a:r>
            <a:r>
              <a:rPr lang="sr-Cyrl-RS" dirty="0" smtClean="0"/>
              <a:t>јесу</a:t>
            </a:r>
            <a:r>
              <a:rPr lang="sr-Cyrl-CS" dirty="0" smtClean="0"/>
              <a:t> </a:t>
            </a:r>
            <a:r>
              <a:rPr lang="sr-Cyrl-CS" dirty="0"/>
              <a:t>антрополошки и социолошки </a:t>
            </a:r>
            <a:r>
              <a:rPr lang="sr-Cyrl-CS" dirty="0" smtClean="0"/>
              <a:t>чинилац односно човек </a:t>
            </a:r>
            <a:r>
              <a:rPr lang="sr-Cyrl-CS" dirty="0"/>
              <a:t>и друштво</a:t>
            </a:r>
            <a:r>
              <a:rPr lang="sr-Cyrl-CS" dirty="0" smtClean="0"/>
              <a:t>.</a:t>
            </a:r>
          </a:p>
          <a:p>
            <a:pPr algn="just"/>
            <a:r>
              <a:rPr lang="sr-Cyrl-RS" dirty="0" smtClean="0"/>
              <a:t>На самом почетку научног стваралаштва, </a:t>
            </a:r>
            <a:r>
              <a:rPr lang="sr-Cyrl-CS" dirty="0" smtClean="0"/>
              <a:t>Лукић стоји </a:t>
            </a:r>
            <a:r>
              <a:rPr lang="sr-Cyrl-CS" dirty="0"/>
              <a:t>на становишту да се ни приступ који право третира као идеалну </a:t>
            </a:r>
            <a:r>
              <a:rPr lang="sr-Cyrl-CS" dirty="0" smtClean="0"/>
              <a:t>појаву </a:t>
            </a:r>
            <a:r>
              <a:rPr lang="sr-Cyrl-CS" dirty="0" smtClean="0"/>
              <a:t>али</a:t>
            </a:r>
            <a:r>
              <a:rPr lang="sr-Cyrl-CS" dirty="0" smtClean="0"/>
              <a:t> </a:t>
            </a:r>
            <a:r>
              <a:rPr lang="sr-Cyrl-CS" dirty="0"/>
              <a:t>ни онај који га своди на пуку чињеницу чија се обавезност испољава путем </a:t>
            </a:r>
            <a:r>
              <a:rPr lang="sr-Cyrl-CS" dirty="0" smtClean="0"/>
              <a:t>делотворности апсолутно </a:t>
            </a:r>
            <a:r>
              <a:rPr lang="sr-Cyrl-CS" dirty="0"/>
              <a:t>не могу прихватити услед своје суштинске непотпуности. </a:t>
            </a:r>
            <a:endParaRPr lang="sr-Cyrl-CS" dirty="0" smtClean="0"/>
          </a:p>
          <a:p>
            <a:pPr algn="just"/>
            <a:r>
              <a:rPr lang="sr-Cyrl-CS" dirty="0" smtClean="0"/>
              <a:t>Залаже се за комбинацију ова два наведена приступа.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941206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Теоријскоправна мисао Радомира Лукића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sr-Cyrl-CS" dirty="0" smtClean="0"/>
              <a:t>Потпуно одбацује спекулативни односно метафизички приступ анализи.</a:t>
            </a:r>
          </a:p>
          <a:p>
            <a:pPr algn="just"/>
            <a:r>
              <a:rPr lang="sr-Cyrl-CS" dirty="0" smtClean="0"/>
              <a:t>Разматра само </a:t>
            </a:r>
            <a:r>
              <a:rPr lang="sr-Cyrl-CS" dirty="0" smtClean="0"/>
              <a:t>оне појаве  </a:t>
            </a:r>
            <a:r>
              <a:rPr lang="sr-Cyrl-CS" dirty="0"/>
              <a:t>чије се постојање може установити како спољашњ</a:t>
            </a:r>
            <a:r>
              <a:rPr lang="sr-Cyrl-RS" dirty="0"/>
              <a:t>и</a:t>
            </a:r>
            <a:r>
              <a:rPr lang="sr-Cyrl-CS" dirty="0"/>
              <a:t>м </a:t>
            </a:r>
            <a:r>
              <a:rPr lang="sr-Cyrl-CS" dirty="0" smtClean="0"/>
              <a:t>посматрањем тако </a:t>
            </a:r>
            <a:r>
              <a:rPr lang="sr-Cyrl-CS" dirty="0"/>
              <a:t>и </a:t>
            </a:r>
            <a:r>
              <a:rPr lang="sr-Cyrl-CS" dirty="0" smtClean="0"/>
              <a:t>интроспекцијом.</a:t>
            </a:r>
          </a:p>
          <a:p>
            <a:pPr algn="just"/>
            <a:r>
              <a:rPr lang="sr-Cyrl-CS" dirty="0"/>
              <a:t>Лукићево објективно право је реално, стварно постојеће, оно дакле јесте, оно бивствује и то као  чињеница у друштву која се може установити посматрањем. </a:t>
            </a:r>
            <a:endParaRPr lang="sr-Cyrl-CS" dirty="0" smtClean="0"/>
          </a:p>
          <a:p>
            <a:pPr algn="just"/>
            <a:r>
              <a:rPr lang="sr-Cyrl-CS" dirty="0"/>
              <a:t>Као такво</a:t>
            </a:r>
            <a:r>
              <a:rPr lang="sr-Cyrl-CS" dirty="0" smtClean="0"/>
              <a:t>, објективно право</a:t>
            </a:r>
            <a:r>
              <a:rPr lang="sr-Cyrl-CS" dirty="0" smtClean="0"/>
              <a:t>, утиче </a:t>
            </a:r>
            <a:r>
              <a:rPr lang="sr-Cyrl-CS" dirty="0"/>
              <a:t>на позитивно </a:t>
            </a:r>
            <a:r>
              <a:rPr lang="sr-Cyrl-CS" dirty="0" smtClean="0"/>
              <a:t>право јер има </a:t>
            </a:r>
            <a:r>
              <a:rPr lang="sr-Cyrl-CS" dirty="0"/>
              <a:t>обавезан </a:t>
            </a:r>
            <a:r>
              <a:rPr lang="sr-Cyrl-CS" dirty="0" smtClean="0"/>
              <a:t>карактер.</a:t>
            </a:r>
          </a:p>
        </p:txBody>
      </p:sp>
    </p:spTree>
    <p:extLst>
      <p:ext uri="{BB962C8B-B14F-4D97-AF65-F5344CB8AC3E}">
        <p14:creationId xmlns:p14="http://schemas.microsoft.com/office/powerpoint/2010/main" val="21522151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Теоријскоправна мисао Радомира Лукића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sr-Cyrl-CS" dirty="0"/>
              <a:t>Објективно право </a:t>
            </a:r>
            <a:r>
              <a:rPr lang="sr-Cyrl-CS" dirty="0" smtClean="0"/>
              <a:t>је идеал али </a:t>
            </a:r>
            <a:r>
              <a:rPr lang="sr-Cyrl-CS" dirty="0"/>
              <a:t>не и идеална појава. </a:t>
            </a:r>
            <a:endParaRPr lang="sr-Cyrl-CS" dirty="0" smtClean="0"/>
          </a:p>
          <a:p>
            <a:pPr algn="just"/>
            <a:r>
              <a:rPr lang="sr-Cyrl-CS" dirty="0"/>
              <a:t>П</a:t>
            </a:r>
            <a:r>
              <a:rPr lang="sr-Cyrl-CS" dirty="0" smtClean="0"/>
              <a:t>раво је делотворно </a:t>
            </a:r>
            <a:r>
              <a:rPr lang="sr-Cyrl-CS" dirty="0"/>
              <a:t>не зато што постоји ефикасност његове </a:t>
            </a:r>
            <a:r>
              <a:rPr lang="sr-Cyrl-CS" dirty="0" smtClean="0"/>
              <a:t>примене </a:t>
            </a:r>
            <a:r>
              <a:rPr lang="sr-Cyrl-CS" dirty="0"/>
              <a:t>већ зато што </a:t>
            </a:r>
            <a:r>
              <a:rPr lang="sr-Cyrl-CS" dirty="0" smtClean="0"/>
              <a:t>обавезује односно </a:t>
            </a:r>
            <a:r>
              <a:rPr lang="sr-Cyrl-CS" dirty="0"/>
              <a:t>нагони људе да га остваре. </a:t>
            </a:r>
            <a:endParaRPr lang="sr-Cyrl-CS" dirty="0" smtClean="0"/>
          </a:p>
          <a:p>
            <a:pPr algn="just"/>
            <a:r>
              <a:rPr lang="sr-Cyrl-CS" dirty="0"/>
              <a:t>Ј</a:t>
            </a:r>
            <a:r>
              <a:rPr lang="sr-Cyrl-CS" dirty="0" smtClean="0"/>
              <a:t>една </a:t>
            </a:r>
            <a:r>
              <a:rPr lang="sr-Cyrl-CS" dirty="0"/>
              <a:t>норма има обавезан карактер једино зато јер за људе на које се односи представља вредност</a:t>
            </a:r>
            <a:r>
              <a:rPr lang="sr-Cyrl-CS" dirty="0" smtClean="0"/>
              <a:t>.</a:t>
            </a:r>
          </a:p>
          <a:p>
            <a:pPr algn="just"/>
            <a:r>
              <a:rPr lang="sr-Cyrl-CS" dirty="0" smtClean="0"/>
              <a:t>За настанак објективног </a:t>
            </a:r>
            <a:r>
              <a:rPr lang="sr-Cyrl-CS" dirty="0" smtClean="0"/>
              <a:t>права, поред </a:t>
            </a:r>
            <a:r>
              <a:rPr lang="sr-Cyrl-CS" dirty="0"/>
              <a:t>објективно дате природе ствари, односно, света и његове суштине, потребан је, према његовом мишљењу, још један, субјективни елемент, </a:t>
            </a:r>
            <a:r>
              <a:rPr lang="sr-Cyrl-CS" dirty="0" smtClean="0"/>
              <a:t>који је, </a:t>
            </a:r>
            <a:r>
              <a:rPr lang="sr-Cyrl-CS" dirty="0"/>
              <a:t>помало парадоксално, такође објективно дат по себи.  </a:t>
            </a:r>
            <a:r>
              <a:rPr lang="sr-Cyrl-CS" dirty="0" smtClean="0"/>
              <a:t>Тај </a:t>
            </a:r>
            <a:r>
              <a:rPr lang="sr-Cyrl-CS" dirty="0"/>
              <a:t>елемент је за Лукића ништа друго до </a:t>
            </a:r>
            <a:r>
              <a:rPr lang="sr-Cyrl-CS" b="1" dirty="0"/>
              <a:t>циљ света</a:t>
            </a:r>
            <a:r>
              <a:rPr lang="sr-Cyrl-CS" dirty="0"/>
              <a:t>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8241547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Теоријскоправна мисао Радомира Лукића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sr-Cyrl-CS" dirty="0" smtClean="0"/>
              <a:t>Циљ света није </a:t>
            </a:r>
            <a:r>
              <a:rPr lang="sr-Cyrl-CS" dirty="0"/>
              <a:t>ништа друго до сам његов опстанак, односно, одржање </a:t>
            </a:r>
            <a:r>
              <a:rPr lang="sr-Cyrl-CS" dirty="0" smtClean="0"/>
              <a:t>света.</a:t>
            </a:r>
          </a:p>
          <a:p>
            <a:pPr algn="just"/>
            <a:r>
              <a:rPr lang="sr-Cyrl-CS" dirty="0"/>
              <a:t>О</a:t>
            </a:r>
            <a:r>
              <a:rPr lang="sr-Cyrl-CS" dirty="0" smtClean="0"/>
              <a:t>вај </a:t>
            </a:r>
            <a:r>
              <a:rPr lang="sr-Cyrl-CS" dirty="0"/>
              <a:t>врховни циљ се конкретно испољава у постојању и одржавању што већег броја живих бића у њиховом најпотпунијем могућем </a:t>
            </a:r>
            <a:r>
              <a:rPr lang="sr-Cyrl-CS" dirty="0" smtClean="0"/>
              <a:t>достојанству.</a:t>
            </a:r>
          </a:p>
          <a:p>
            <a:pPr algn="just"/>
            <a:r>
              <a:rPr lang="sr-Cyrl-CS" dirty="0" smtClean="0"/>
              <a:t>Објективно право </a:t>
            </a:r>
            <a:r>
              <a:rPr lang="sr-Cyrl-CS" dirty="0"/>
              <a:t>представља својеврсну објективну </a:t>
            </a:r>
            <a:r>
              <a:rPr lang="sr-Cyrl-CS" dirty="0" smtClean="0"/>
              <a:t>нужност произашлу </a:t>
            </a:r>
            <a:r>
              <a:rPr lang="sr-Cyrl-CS" dirty="0"/>
              <a:t>из саме природе света по себи. </a:t>
            </a:r>
            <a:endParaRPr lang="sr-Cyrl-CS" dirty="0" smtClean="0"/>
          </a:p>
          <a:p>
            <a:pPr algn="just"/>
            <a:r>
              <a:rPr lang="sr-Cyrl-CS" dirty="0" smtClean="0"/>
              <a:t>Лукић </a:t>
            </a:r>
            <a:r>
              <a:rPr lang="sr-Cyrl-CS" dirty="0"/>
              <a:t>му одриче било </a:t>
            </a:r>
            <a:r>
              <a:rPr lang="sr-Cyrl-CS" dirty="0" smtClean="0"/>
              <a:t>какво, </a:t>
            </a:r>
            <a:r>
              <a:rPr lang="sr-Cyrl-CS" dirty="0"/>
              <a:t>субјективистички условљено својство, укључујући и порекло као такво, одрицањем могућности постојања било каквог његовог творца по себи, био то Бог, светски дух или било шта томе слично. 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4598602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Теоријскоправна мисао Радомира Лукића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r-Cyrl-CS" dirty="0"/>
              <a:t>О</a:t>
            </a:r>
            <a:r>
              <a:rPr lang="sr-Cyrl-CS" dirty="0" smtClean="0"/>
              <a:t>бјективно </a:t>
            </a:r>
            <a:r>
              <a:rPr lang="sr-Cyrl-CS" dirty="0"/>
              <a:t>право </a:t>
            </a:r>
            <a:r>
              <a:rPr lang="sr-Cyrl-CS" dirty="0" smtClean="0"/>
              <a:t>има </a:t>
            </a:r>
            <a:r>
              <a:rPr lang="sr-Cyrl-CS" dirty="0"/>
              <a:t>предност над позитивним правом те му неизбежно представља идеал који треба остварити. </a:t>
            </a:r>
            <a:endParaRPr lang="sr-Cyrl-CS" dirty="0" smtClean="0"/>
          </a:p>
          <a:p>
            <a:pPr algn="just"/>
            <a:r>
              <a:rPr lang="sr-Cyrl-CS" dirty="0"/>
              <a:t>Поистовећивање ова два права би, према његовим речима, представљало идеалну ситуацију. </a:t>
            </a:r>
            <a:endParaRPr lang="sr-Cyrl-CS" dirty="0" smtClean="0"/>
          </a:p>
          <a:p>
            <a:pPr algn="just"/>
            <a:r>
              <a:rPr lang="sr-Cyrl-CS" dirty="0" smtClean="0"/>
              <a:t>Објективно </a:t>
            </a:r>
            <a:r>
              <a:rPr lang="sr-Cyrl-CS" dirty="0" smtClean="0"/>
              <a:t>право се </a:t>
            </a:r>
            <a:r>
              <a:rPr lang="sr-Cyrl-CS" dirty="0" smtClean="0"/>
              <a:t>остварује самом </a:t>
            </a:r>
            <a:r>
              <a:rPr lang="sr-Cyrl-CS" dirty="0"/>
              <a:t>својом снагом, потпуно независно од тога да ли је сазнато од стране људи и остварено кроз норме позитивног </a:t>
            </a:r>
            <a:r>
              <a:rPr lang="sr-Cyrl-CS" dirty="0" smtClean="0"/>
              <a:t>права.</a:t>
            </a:r>
          </a:p>
          <a:p>
            <a:pPr algn="just"/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785658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Теоријскоправна мисао Радомира Лукића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sr-Cyrl-CS" dirty="0" smtClean="0"/>
              <a:t>Радомир </a:t>
            </a:r>
            <a:r>
              <a:rPr lang="sr-Cyrl-CS" dirty="0"/>
              <a:t>Лукић је рођен </a:t>
            </a:r>
            <a:r>
              <a:rPr lang="sr-Cyrl-CS" dirty="0" smtClean="0"/>
              <a:t>13</a:t>
            </a:r>
            <a:r>
              <a:rPr lang="sr-Cyrl-CS" dirty="0"/>
              <a:t>. септембра 1914. године у селу Милошевцу у близини Велике Плане. </a:t>
            </a:r>
            <a:endParaRPr lang="sr-Cyrl-CS" dirty="0" smtClean="0"/>
          </a:p>
          <a:p>
            <a:pPr algn="just"/>
            <a:r>
              <a:rPr lang="sr-Cyrl-CS" dirty="0"/>
              <a:t>Основну школу завршава у </a:t>
            </a:r>
            <a:r>
              <a:rPr lang="sr-Cyrl-CS" dirty="0" smtClean="0"/>
              <a:t>Милошевцу а </a:t>
            </a:r>
            <a:r>
              <a:rPr lang="sr-Cyrl-CS" dirty="0"/>
              <a:t>даље школовање наставља у Пожаревцу, где 1933. године и завршава Гимназију. </a:t>
            </a:r>
            <a:endParaRPr lang="sr-Cyrl-CS" dirty="0" smtClean="0"/>
          </a:p>
          <a:p>
            <a:pPr algn="just"/>
            <a:r>
              <a:rPr lang="sr-Cyrl-CS" dirty="0"/>
              <a:t>Након </a:t>
            </a:r>
            <a:r>
              <a:rPr lang="sr-Cyrl-CS" dirty="0" smtClean="0"/>
              <a:t>дипломирања  на Правном факултету у Београду, </a:t>
            </a:r>
            <a:r>
              <a:rPr lang="sr-Cyrl-CS" dirty="0"/>
              <a:t>Лукић одлази у Француску на трогодишње докторске </a:t>
            </a:r>
            <a:r>
              <a:rPr lang="sr-Cyrl-CS" dirty="0" smtClean="0"/>
              <a:t>студије</a:t>
            </a:r>
          </a:p>
          <a:p>
            <a:pPr algn="just"/>
            <a:r>
              <a:rPr lang="sr-Cyrl-CS" dirty="0" smtClean="0"/>
              <a:t>Докторирао </a:t>
            </a:r>
            <a:r>
              <a:rPr lang="sr-Cyrl-CS" dirty="0"/>
              <a:t>је 1939. године на Сорбони, успешно одбранивши докторску дисертацију под називом </a:t>
            </a:r>
            <a:r>
              <a:rPr lang="sr-Cyrl-CS" i="1" dirty="0"/>
              <a:t>Обавезна снага правне норме и проблем објективног </a:t>
            </a:r>
            <a:r>
              <a:rPr lang="sr-Cyrl-CS" i="1" dirty="0" smtClean="0"/>
              <a:t>права.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632500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Теоријскоправна мисао Радомира Лукића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sr-Cyrl-CS" dirty="0"/>
              <a:t>По повратку у Србију, Радомир Лукић проводи годину дана  радећи у Народној банци, чекајући да испуни законске услове за избор у звање доцента. </a:t>
            </a:r>
            <a:endParaRPr lang="sr-Cyrl-CS" dirty="0" smtClean="0"/>
          </a:p>
          <a:p>
            <a:pPr algn="just"/>
            <a:r>
              <a:rPr lang="sr-Cyrl-CS" dirty="0" smtClean="0"/>
              <a:t>У </a:t>
            </a:r>
            <a:r>
              <a:rPr lang="sr-Cyrl-CS" dirty="0"/>
              <a:t>ово звање бива и изабран 1940. године када и започиње академску каријеру на Универзитету у Београду. </a:t>
            </a:r>
            <a:endParaRPr lang="sr-Cyrl-CS" dirty="0" smtClean="0"/>
          </a:p>
          <a:p>
            <a:pPr algn="just"/>
            <a:r>
              <a:rPr lang="sr-Cyrl-CS" dirty="0"/>
              <a:t>У</a:t>
            </a:r>
            <a:r>
              <a:rPr lang="sr-Cyrl-CS" dirty="0" smtClean="0"/>
              <a:t> </a:t>
            </a:r>
            <a:r>
              <a:rPr lang="sr-Cyrl-CS" dirty="0" smtClean="0"/>
              <a:t>звање </a:t>
            </a:r>
            <a:r>
              <a:rPr lang="sr-Cyrl-CS" dirty="0"/>
              <a:t>ванредног </a:t>
            </a:r>
            <a:r>
              <a:rPr lang="sr-Cyrl-CS" dirty="0" smtClean="0"/>
              <a:t>професора бива изабран 1950. године. </a:t>
            </a:r>
            <a:endParaRPr lang="sr-Cyrl-CS" dirty="0" smtClean="0"/>
          </a:p>
          <a:p>
            <a:pPr algn="just"/>
            <a:r>
              <a:rPr lang="sr-Cyrl-CS" dirty="0" smtClean="0"/>
              <a:t>У </a:t>
            </a:r>
            <a:r>
              <a:rPr lang="sr-Cyrl-CS" dirty="0"/>
              <a:t>звање редовног професора изабран је 1956. године. </a:t>
            </a:r>
            <a:endParaRPr lang="sr-Cyrl-CS" dirty="0" smtClean="0"/>
          </a:p>
          <a:p>
            <a:pPr algn="just"/>
            <a:r>
              <a:rPr lang="sr-Cyrl-CS" dirty="0" smtClean="0"/>
              <a:t>У периоду </a:t>
            </a:r>
            <a:r>
              <a:rPr lang="sr-Cyrl-CS" dirty="0"/>
              <a:t>од 1950-1952. године обавља функцију продекана, а у периоду од 1958-1959. године и функцију декана Правног факултета у Београду.</a:t>
            </a:r>
            <a:endParaRPr lang="sr-Cyrl-CS" dirty="0" smtClean="0"/>
          </a:p>
        </p:txBody>
      </p:sp>
    </p:spTree>
    <p:extLst>
      <p:ext uri="{BB962C8B-B14F-4D97-AF65-F5344CB8AC3E}">
        <p14:creationId xmlns:p14="http://schemas.microsoft.com/office/powerpoint/2010/main" val="3463246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Теоријскоправна мисао Радомира Лукића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sr-Cyrl-CS" dirty="0"/>
              <a:t>Почетком шездесетих година, тачније 1961. године,  постаје дописни члан Српске академије наука и уметности, а готово деценију касније, 1970. године бива изабран и за њеног редовног члана</a:t>
            </a:r>
            <a:r>
              <a:rPr lang="sr-Cyrl-CS" dirty="0" smtClean="0"/>
              <a:t>.</a:t>
            </a:r>
          </a:p>
          <a:p>
            <a:pPr algn="just"/>
            <a:r>
              <a:rPr lang="sr-Cyrl-CS" dirty="0"/>
              <a:t>Б</a:t>
            </a:r>
            <a:r>
              <a:rPr lang="sr-Cyrl-CS" dirty="0" smtClean="0"/>
              <a:t>ио </a:t>
            </a:r>
            <a:r>
              <a:rPr lang="sr-Cyrl-CS" dirty="0"/>
              <a:t>је члан </a:t>
            </a:r>
            <a:r>
              <a:rPr lang="sr-Cyrl-CS" dirty="0" smtClean="0"/>
              <a:t>Црногорске </a:t>
            </a:r>
            <a:r>
              <a:rPr lang="sr-Cyrl-CS" dirty="0"/>
              <a:t>академије наука и умјетности, Југословенске академије знаности и </a:t>
            </a:r>
            <a:r>
              <a:rPr lang="sr-Cyrl-CS" dirty="0" smtClean="0"/>
              <a:t>умјетности, Пољске </a:t>
            </a:r>
            <a:r>
              <a:rPr lang="sr-Cyrl-CS" dirty="0"/>
              <a:t>академије </a:t>
            </a:r>
            <a:r>
              <a:rPr lang="sr-Cyrl-CS" dirty="0" smtClean="0"/>
              <a:t>наука као </a:t>
            </a:r>
            <a:r>
              <a:rPr lang="sr-Cyrl-CS" dirty="0"/>
              <a:t>и Мађарске академије наука. </a:t>
            </a:r>
            <a:endParaRPr lang="sr-Cyrl-CS" dirty="0" smtClean="0"/>
          </a:p>
          <a:p>
            <a:pPr algn="just"/>
            <a:r>
              <a:rPr lang="sr-Cyrl-CS" dirty="0" smtClean="0"/>
              <a:t>Лукић </a:t>
            </a:r>
            <a:r>
              <a:rPr lang="sr-Cyrl-CS" dirty="0"/>
              <a:t>је добитник Седмојулске награде за научно стваралаштво 1971. године, Октобарске награде града Београда 1975. године, а носилац је и Ордена рада са црвеном </a:t>
            </a:r>
            <a:r>
              <a:rPr lang="sr-Cyrl-CS" dirty="0" smtClean="0"/>
              <a:t>заставом као </a:t>
            </a:r>
            <a:r>
              <a:rPr lang="sr-Cyrl-CS" dirty="0"/>
              <a:t>и Ордена заслуга за народ са златном звездом.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465026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Теоријскоправна мисао Радомира Лукића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sr-Cyrl-CS" dirty="0"/>
              <a:t>Б</a:t>
            </a:r>
            <a:r>
              <a:rPr lang="sr-Cyrl-CS" dirty="0" smtClean="0"/>
              <a:t>ио </a:t>
            </a:r>
            <a:r>
              <a:rPr lang="sr-Cyrl-CS" dirty="0"/>
              <a:t>је и један од редактора, како Правног лексикона 1964. године, тако и Правне Енциклопедије две деценије касније, 1985. године. </a:t>
            </a:r>
            <a:endParaRPr lang="sr-Cyrl-CS" dirty="0" smtClean="0"/>
          </a:p>
          <a:p>
            <a:pPr algn="just"/>
            <a:r>
              <a:rPr lang="sr-Cyrl-CS" dirty="0" smtClean="0"/>
              <a:t>По </a:t>
            </a:r>
            <a:r>
              <a:rPr lang="sr-Cyrl-CS" dirty="0"/>
              <a:t>истеку школске 1981/82. </a:t>
            </a:r>
            <a:r>
              <a:rPr lang="sr-Cyrl-CS" dirty="0" smtClean="0"/>
              <a:t>године, Радомир </a:t>
            </a:r>
            <a:r>
              <a:rPr lang="sr-Cyrl-CS" dirty="0"/>
              <a:t>Лукић одлази у пензију. </a:t>
            </a:r>
            <a:endParaRPr lang="sr-Cyrl-CS" dirty="0" smtClean="0"/>
          </a:p>
          <a:p>
            <a:pPr algn="just"/>
            <a:r>
              <a:rPr lang="sr-Cyrl-CS" dirty="0"/>
              <a:t>Лукић је један од оснивача Југословенског удружења за </a:t>
            </a:r>
            <a:r>
              <a:rPr lang="sr-Cyrl-CS" dirty="0" smtClean="0"/>
              <a:t>социологију као </a:t>
            </a:r>
            <a:r>
              <a:rPr lang="sr-Cyrl-CS" dirty="0"/>
              <a:t>и Српског социолошког одсека на Филозофском факултету у Београду. </a:t>
            </a:r>
          </a:p>
          <a:p>
            <a:pPr algn="just"/>
            <a:r>
              <a:rPr lang="sr-Cyrl-CS" dirty="0" smtClean="0"/>
              <a:t>Лукић </a:t>
            </a:r>
            <a:r>
              <a:rPr lang="sr-Cyrl-CS" dirty="0"/>
              <a:t>је </a:t>
            </a:r>
            <a:r>
              <a:rPr lang="sr-Cyrl-CS" dirty="0" smtClean="0"/>
              <a:t>оснивач Групе </a:t>
            </a:r>
            <a:r>
              <a:rPr lang="sr-Cyrl-CS" dirty="0"/>
              <a:t>за Теорију права при Српској академији наука и </a:t>
            </a:r>
            <a:r>
              <a:rPr lang="sr-Cyrl-CS" dirty="0" smtClean="0"/>
              <a:t>уметности </a:t>
            </a:r>
            <a:r>
              <a:rPr lang="sr-Cyrl-CS" dirty="0"/>
              <a:t>као и покретач јединог специјализованог часописа из области теорије права у нас, </a:t>
            </a:r>
            <a:r>
              <a:rPr lang="sr-Cyrl-CS" i="1" dirty="0"/>
              <a:t>Зборника за теорију права</a:t>
            </a:r>
            <a:r>
              <a:rPr lang="sr-Cyrl-CS" dirty="0"/>
              <a:t>. </a:t>
            </a:r>
            <a:endParaRPr lang="sr-Cyrl-CS" dirty="0" smtClean="0"/>
          </a:p>
          <a:p>
            <a:pPr algn="just"/>
            <a:r>
              <a:rPr lang="sr-Cyrl-CS" dirty="0" smtClean="0"/>
              <a:t>Радомир </a:t>
            </a:r>
            <a:r>
              <a:rPr lang="sr-Cyrl-CS" dirty="0"/>
              <a:t>Лукић добија Специјалну Вукову </a:t>
            </a:r>
            <a:r>
              <a:rPr lang="sr-Cyrl-CS" dirty="0" smtClean="0"/>
              <a:t>награду</a:t>
            </a:r>
            <a:r>
              <a:rPr lang="sr-Cyrl-CS" dirty="0"/>
              <a:t> </a:t>
            </a:r>
            <a:r>
              <a:rPr lang="sr-Cyrl-CS" dirty="0" smtClean="0"/>
              <a:t>1994. године.</a:t>
            </a:r>
          </a:p>
        </p:txBody>
      </p:sp>
    </p:spTree>
    <p:extLst>
      <p:ext uri="{BB962C8B-B14F-4D97-AF65-F5344CB8AC3E}">
        <p14:creationId xmlns:p14="http://schemas.microsoft.com/office/powerpoint/2010/main" val="1595346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Теоријскоправна мисао Радомира Лукића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sr-Cyrl-CS" dirty="0"/>
              <a:t>Само годину дана касније, 1995. године објављена су и његова сабрана дела у 11 томова. </a:t>
            </a:r>
            <a:endParaRPr lang="sr-Cyrl-CS" dirty="0" smtClean="0"/>
          </a:p>
          <a:p>
            <a:pPr algn="just"/>
            <a:r>
              <a:rPr lang="sr-Cyrl-CS" dirty="0" smtClean="0"/>
              <a:t>Преминуо </a:t>
            </a:r>
            <a:r>
              <a:rPr lang="sr-Cyrl-CS" dirty="0"/>
              <a:t>је </a:t>
            </a:r>
            <a:r>
              <a:rPr lang="sr-Cyrl-CS" dirty="0" smtClean="0"/>
              <a:t>31</a:t>
            </a:r>
            <a:r>
              <a:rPr lang="sr-Cyrl-CS" dirty="0"/>
              <a:t>. маја 1999. године</a:t>
            </a:r>
            <a:r>
              <a:rPr lang="sr-Cyrl-CS" dirty="0" smtClean="0"/>
              <a:t>.</a:t>
            </a:r>
          </a:p>
          <a:p>
            <a:pPr algn="just"/>
            <a:r>
              <a:rPr lang="sr-Cyrl-CS" dirty="0"/>
              <a:t>У Лукићева значајна теоријско-правна дела </a:t>
            </a:r>
            <a:r>
              <a:rPr lang="sr-Cyrl-CS" dirty="0" smtClean="0"/>
              <a:t>спадају: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sr-Cyrl-CS" dirty="0"/>
              <a:t> </a:t>
            </a:r>
            <a:r>
              <a:rPr lang="sr-Cyrl-CS" dirty="0" smtClean="0"/>
              <a:t>Теорија државе и права;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sr-Cyrl-CS" dirty="0"/>
              <a:t> </a:t>
            </a:r>
            <a:r>
              <a:rPr lang="sr-Cyrl-CS" dirty="0" smtClean="0"/>
              <a:t>Увод у право;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sr-Cyrl-CS" dirty="0"/>
              <a:t> </a:t>
            </a:r>
            <a:r>
              <a:rPr lang="sr-Cyrl-CS" dirty="0" smtClean="0"/>
              <a:t>Тумачење права;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sr-Cyrl-CS" dirty="0" smtClean="0"/>
              <a:t> Уставност и законитост;</a:t>
            </a:r>
            <a:endParaRPr lang="sr-Latn-RS" dirty="0"/>
          </a:p>
          <a:p>
            <a:pPr algn="just"/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745213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Теоријскоправна мисао Радомира Лукића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sr-Cyrl-RS" dirty="0" smtClean="0"/>
              <a:t> Методологија права;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sr-Cyrl-RS" dirty="0"/>
              <a:t> </a:t>
            </a:r>
            <a:r>
              <a:rPr lang="sr-Cyrl-RS" dirty="0" smtClean="0"/>
              <a:t>Систем филозофије права;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sr-Cyrl-RS" dirty="0"/>
              <a:t> </a:t>
            </a:r>
            <a:r>
              <a:rPr lang="sr-Cyrl-RS" dirty="0" smtClean="0"/>
              <a:t>Увод у социологију;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sr-Cyrl-RS" dirty="0"/>
              <a:t> </a:t>
            </a:r>
            <a:r>
              <a:rPr lang="sr-Cyrl-RS" dirty="0" smtClean="0"/>
              <a:t>Основи социологије;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sr-Cyrl-RS" dirty="0"/>
              <a:t> </a:t>
            </a:r>
            <a:r>
              <a:rPr lang="sr-Cyrl-RS" dirty="0" smtClean="0"/>
              <a:t>Формализам у социологији;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sr-Cyrl-RS" dirty="0"/>
              <a:t> </a:t>
            </a:r>
            <a:r>
              <a:rPr lang="sr-Cyrl-RS" dirty="0" smtClean="0"/>
              <a:t>Социологија морала;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sr-Cyrl-RS" dirty="0"/>
              <a:t> </a:t>
            </a:r>
            <a:r>
              <a:rPr lang="sr-Cyrl-RS" dirty="0" smtClean="0"/>
              <a:t>Политичка теорија државе;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sr-Cyrl-RS" dirty="0" smtClean="0"/>
              <a:t>Историја политичких и правних теорија;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4195116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Теоријскоправна мисао Радомира Лукића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sr-Cyrl-RS" dirty="0" smtClean="0"/>
              <a:t> Политичке странке;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sr-Cyrl-RS" dirty="0"/>
              <a:t> </a:t>
            </a:r>
            <a:r>
              <a:rPr lang="sr-Cyrl-RS" dirty="0" smtClean="0"/>
              <a:t>Теорија државе и права;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sr-Cyrl-RS" dirty="0"/>
              <a:t> </a:t>
            </a:r>
            <a:r>
              <a:rPr lang="sr-Cyrl-RS" dirty="0" smtClean="0"/>
              <a:t>Методологија права.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sr-Cyrl-RS" dirty="0" smtClean="0"/>
              <a:t>На самом почетку свог стваралачког пута, Лукић </a:t>
            </a:r>
            <a:r>
              <a:rPr lang="sr-Cyrl-RS" dirty="0"/>
              <a:t>појам права у потпуности гради на основама историјског материјализма, одређујући га као, у крајњој </a:t>
            </a:r>
            <a:r>
              <a:rPr lang="sr-Cyrl-RS" dirty="0" smtClean="0"/>
              <a:t>линији, </a:t>
            </a:r>
            <a:r>
              <a:rPr lang="sr-Cyrl-RS" dirty="0"/>
              <a:t>ништа друго до израз воље владајуће </a:t>
            </a:r>
            <a:r>
              <a:rPr lang="sr-Cyrl-RS" dirty="0" smtClean="0"/>
              <a:t>класе.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sr-Cyrl-RS" dirty="0" smtClean="0"/>
              <a:t>Касније, </a:t>
            </a:r>
            <a:r>
              <a:rPr lang="sr-Cyrl-RS" dirty="0"/>
              <a:t>п</a:t>
            </a:r>
            <a:r>
              <a:rPr lang="sr-Cyrl-CS" dirty="0" smtClean="0"/>
              <a:t>раво </a:t>
            </a:r>
            <a:r>
              <a:rPr lang="sr-Cyrl-CS" dirty="0"/>
              <a:t>за њега више није у првом реду реална појава, </a:t>
            </a:r>
            <a:r>
              <a:rPr lang="sr-Cyrl-RS" dirty="0"/>
              <a:t>те</a:t>
            </a:r>
            <a:r>
              <a:rPr lang="sr-Cyrl-CS" dirty="0"/>
              <a:t> му не приступа материјалистички, </a:t>
            </a:r>
            <a:r>
              <a:rPr lang="sr-Cyrl-RS" dirty="0"/>
              <a:t>већ </a:t>
            </a:r>
            <a:r>
              <a:rPr lang="sr-Cyrl-CS" dirty="0"/>
              <a:t>напротив, види га као нормативну, идеалну појаву, ван времена и простора. 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173264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Теоријскоправна мисао Радомира Лукића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sr-Cyrl-RS" dirty="0"/>
              <a:t>Лукић </a:t>
            </a:r>
            <a:r>
              <a:rPr lang="sr-Cyrl-RS" dirty="0" smtClean="0"/>
              <a:t>истиче </a:t>
            </a:r>
            <a:r>
              <a:rPr lang="sr-Cyrl-RS" dirty="0"/>
              <a:t>да је п</a:t>
            </a:r>
            <a:r>
              <a:rPr lang="sr-Cyrl-CS" dirty="0"/>
              <a:t>раво </a:t>
            </a:r>
            <a:r>
              <a:rPr lang="sr-Cyrl-CS" dirty="0" smtClean="0"/>
              <a:t>по </a:t>
            </a:r>
            <a:r>
              <a:rPr lang="sr-Cyrl-CS" dirty="0"/>
              <a:t>својој природи сасвим различито од друштва, односно, друштвених односа које регулише, те  се њихово обухватање у једном појму ничим не може оправдати. </a:t>
            </a:r>
            <a:endParaRPr lang="sr-Cyrl-CS" dirty="0" smtClean="0"/>
          </a:p>
          <a:p>
            <a:pPr algn="just"/>
            <a:r>
              <a:rPr lang="sr-Cyrl-CS" dirty="0" smtClean="0"/>
              <a:t>Друштво </a:t>
            </a:r>
            <a:r>
              <a:rPr lang="sr-Cyrl-CS" dirty="0"/>
              <a:t>је </a:t>
            </a:r>
            <a:r>
              <a:rPr lang="sr-Cyrl-CS" dirty="0" smtClean="0"/>
              <a:t>по његовом суду </a:t>
            </a:r>
            <a:r>
              <a:rPr lang="sr-Cyrl-CS" dirty="0"/>
              <a:t>реална појава, а право идеална</a:t>
            </a:r>
            <a:r>
              <a:rPr lang="sr-Cyrl-CS" dirty="0" smtClean="0"/>
              <a:t>.</a:t>
            </a:r>
          </a:p>
          <a:p>
            <a:pPr algn="just"/>
            <a:r>
              <a:rPr lang="sr-Cyrl-CS" dirty="0"/>
              <a:t>П</a:t>
            </a:r>
            <a:r>
              <a:rPr lang="sr-Cyrl-CS" dirty="0" smtClean="0"/>
              <a:t>од </a:t>
            </a:r>
            <a:r>
              <a:rPr lang="sr-Cyrl-CS" dirty="0"/>
              <a:t>правом се, поред његовог уобичајеног значења, при чему се дакле мисли на норме које санкционише држава, може подразумевати и право по себи. </a:t>
            </a:r>
            <a:endParaRPr lang="sr-Cyrl-CS" dirty="0" smtClean="0"/>
          </a:p>
          <a:p>
            <a:pPr algn="just"/>
            <a:r>
              <a:rPr lang="sr-Cyrl-CS" dirty="0"/>
              <a:t>Оно је по својој природи надискуствено, те се, сходно томе, суштински разликује од искуственог права, дакле управо оног које санкционише држава. 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9063451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709</TotalTime>
  <Words>1213</Words>
  <Application>Microsoft Office PowerPoint</Application>
  <PresentationFormat>Custom</PresentationFormat>
  <Paragraphs>81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Organic</vt:lpstr>
      <vt:lpstr>Теоријскоправна мисао Радомира Лукића</vt:lpstr>
      <vt:lpstr>Теоријскоправна мисао Радомира Лукића</vt:lpstr>
      <vt:lpstr>Теоријскоправна мисао Радомира Лукића</vt:lpstr>
      <vt:lpstr>Теоријскоправна мисао Радомира Лукића</vt:lpstr>
      <vt:lpstr>Теоријскоправна мисао Радомира Лукића</vt:lpstr>
      <vt:lpstr>Теоријскоправна мисао Радомира Лукића</vt:lpstr>
      <vt:lpstr>Теоријскоправна мисао Радомира Лукића</vt:lpstr>
      <vt:lpstr>Теоријскоправна мисао Радомира Лукића</vt:lpstr>
      <vt:lpstr>Теоријскоправна мисао Радомира Лукића</vt:lpstr>
      <vt:lpstr>Теоријскоправна мисао Радомира Лукића</vt:lpstr>
      <vt:lpstr>Теоријскоправна мисао Радомира Лукића</vt:lpstr>
      <vt:lpstr>Теоријскоправна мисао Радомира Лукића</vt:lpstr>
      <vt:lpstr>Теоријскоправна мисао Радомира Лукића</vt:lpstr>
      <vt:lpstr>Теоријскоправна мисао Радомира Лукића</vt:lpstr>
      <vt:lpstr>Теоријскоправна мисао Радомира Лукића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Промоционална функција и функционална анализа права Норберта Бобиа</dc:title>
  <dc:creator>USER</dc:creator>
  <cp:lastModifiedBy>Srdjan Djordjevic</cp:lastModifiedBy>
  <cp:revision>77</cp:revision>
  <dcterms:created xsi:type="dcterms:W3CDTF">2020-05-09T16:54:57Z</dcterms:created>
  <dcterms:modified xsi:type="dcterms:W3CDTF">2020-06-01T08:58:29Z</dcterms:modified>
</cp:coreProperties>
</file>