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0E1C5-1C05-4D19-B7E7-CABAD9D93591}" type="datetimeFigureOut">
              <a:rPr lang="en-US" smtClean="0"/>
              <a:pPr/>
              <a:t>20-Apr-20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891E01-5A47-42B9-B21A-3E43673B2EE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20-Apr-20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20-Apr-20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20-Apr-20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20-Apr-20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20-Apr-20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20-Apr-20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20-Apr-20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20-Apr-20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20-Apr-20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20-Apr-20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493-7285-4934-B00C-F14A06A71CB7}" type="datetimeFigureOut">
              <a:rPr lang="en-US" smtClean="0"/>
              <a:pPr/>
              <a:t>20-Apr-20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4FE0493-7285-4934-B00C-F14A06A71CB7}" type="datetimeFigureOut">
              <a:rPr lang="en-US" smtClean="0"/>
              <a:pPr/>
              <a:t>20-Apr-20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E36D38F-14D1-4757-BAF3-751C44762E67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ПРАВО ОСИГУРАЊА - ВЕЖБЕ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Cyrl-R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Cyrl-RS" b="1" dirty="0" smtClean="0">
                <a:latin typeface="Times New Roman" pitchFamily="18" charset="0"/>
                <a:cs typeface="Times New Roman" pitchFamily="18" charset="0"/>
              </a:rPr>
              <a:t>КАРГО И КАСКО ОСИГУРАЊЕ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ОСИГУРАЊЕ ВАЗДУХОПЛОВА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Предмет осигурања је ваздухоплов и његова опрема као имовина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Ризици:</a:t>
            </a:r>
          </a:p>
          <a:p>
            <a:pPr>
              <a:buFontTx/>
              <a:buChar char="-"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ванредни спољни догађаји за време летења, рулања, стајања на земљи или усидрења</a:t>
            </a:r>
          </a:p>
          <a:p>
            <a:pPr>
              <a:buFontTx/>
              <a:buChar char="-"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немарност заповедника, пилота и осталих чланова посаде</a:t>
            </a:r>
          </a:p>
          <a:p>
            <a:pPr>
              <a:buFontTx/>
              <a:buChar char="-"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рошкови оправдано учињени у циљу спасавања осигураног ваздухоплова или избегавања или смањења штета на осигураном ваздухоплову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 трошкови преноса оштећеног ваздухоплова од места оштећења до места поправке</a:t>
            </a:r>
          </a:p>
          <a:p>
            <a:pPr>
              <a:buFontTx/>
              <a:buChar char="-"/>
            </a:pPr>
            <a:endParaRPr lang="sr-Cyrl-R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en-US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ОСИГУРАЊЕ ВАЗДУХОПЛОВА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Tx/>
              <a:buChar char="-"/>
            </a:pPr>
            <a:r>
              <a:rPr lang="sr-Cyrl-RS" sz="2400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 закону искључена је обавеза осигуравача да накнади штете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Tx/>
              <a:buChar char="-"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настале услед недостатака ваздухоплова за безбедан саобраћај за које је осигуравач знао или је морао знати а није спречио настанак штете, а да је поступао са дужном пажњом то је могао учинити</a:t>
            </a:r>
          </a:p>
          <a:p>
            <a:pPr>
              <a:buFontTx/>
              <a:buChar char="-"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астале ван подручја ваздушног саобраћаја, осим ако су настале услед више силе, или ради спасавања живота и имовине, при пружању здравствене помоћи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sr-Cyrl-RS" sz="2400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Општим условима осигурања искључена је обавеза накнаде штете настале услед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 управљања ваздухоплова од стране лица без одговарајуће дозволе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 учешћа ваздухоплова на ваздушним утакмицама и сличних летова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 за време пробних летова после конструкције или реконструкције ваздухоплова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 укрцаја већег броја путника или веће количине терета од капацитета ваздухоплова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 противправним одузимањем – отмицом ваздухоплова</a:t>
            </a:r>
            <a:endParaRPr lang="sr-Cyrl-R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4000" b="1" dirty="0" smtClean="0">
                <a:latin typeface="Times New Roman" pitchFamily="18" charset="0"/>
                <a:cs typeface="Times New Roman" pitchFamily="18" charset="0"/>
              </a:rPr>
              <a:t>КАРГО ОСИГУРАЊЕ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457200" indent="-457200">
              <a:buNone/>
            </a:pP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Предмет: роба која се превози</a:t>
            </a:r>
          </a:p>
          <a:p>
            <a:pPr marL="457200" indent="-457200"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Поделе:</a:t>
            </a:r>
          </a:p>
          <a:p>
            <a:pPr marL="457200" indent="-457200"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1) Према врсти превоза:</a:t>
            </a:r>
          </a:p>
          <a:p>
            <a:pPr marL="457200" indent="-457200"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поморски</a:t>
            </a:r>
          </a:p>
          <a:p>
            <a:pPr marL="457200" indent="-457200"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речни</a:t>
            </a:r>
          </a:p>
          <a:p>
            <a:pPr marL="457200" indent="-457200"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камионски</a:t>
            </a:r>
          </a:p>
          <a:p>
            <a:pPr marL="457200" indent="-457200"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железнички</a:t>
            </a:r>
          </a:p>
          <a:p>
            <a:pPr marL="457200" indent="-457200"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авионски</a:t>
            </a:r>
          </a:p>
          <a:p>
            <a:pPr marL="457200" indent="-457200"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карго оигурање поштанских пошиљки</a:t>
            </a:r>
          </a:p>
          <a:p>
            <a:pPr marL="457200" indent="-457200"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2) Према томе да ли је у питању осигурање робе у унутрашњем или међународном транспорту:</a:t>
            </a:r>
          </a:p>
          <a:p>
            <a:pPr marL="457200" indent="-457200"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домаћи карго</a:t>
            </a:r>
          </a:p>
          <a:p>
            <a:pPr marL="457200" indent="-457200"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међународни карго</a:t>
            </a:r>
            <a:endParaRPr lang="sr-Cyrl-R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ПОМОРСКИ КАРГО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Cyrl-RS" dirty="0" smtClean="0"/>
          </a:p>
          <a:p>
            <a:pPr>
              <a:buFontTx/>
              <a:buChar char="-"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Код поморског карга уговором о осигурању осигураник се обавезује да осигуравачу плати уговорену премију а осигуравач се обавезује да осигураника обештети у случају губитка, оштећења или настанка других издатака  који настану на роби која се превози а од ризика наведених у полиси осигурања.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а) Осигурани ризици – две методе:</a:t>
            </a:r>
          </a:p>
          <a:p>
            <a:pPr marL="457200" indent="-457200">
              <a:buAutoNum type="arabicParenR"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етода набројаних ризика</a:t>
            </a:r>
          </a:p>
          <a:p>
            <a:pPr marL="457200" indent="-457200">
              <a:buAutoNum type="arabicParenR"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етода од “свих ризика” </a:t>
            </a:r>
            <a:endParaRPr lang="en-US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ПОМОРСКИ КАРГО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sr-Cyrl-RS" dirty="0" smtClean="0"/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Штете покривене поморским карго осигурањем: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стварни губитак пошиљке;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делимичан губитак или оштећење пошиљке;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изведни губитак (напуштај осигуране ствари);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заједничка хаварија;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награда за спасавање;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трошкови које осигураник има а који су настали услед предузимања мера ради спречавања или смањења штете</a:t>
            </a:r>
            <a:endParaRPr lang="sr-Cyrl-R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Cyrl-R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ПОМОРСКИ КАРГО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sr-Cyrl-RS" dirty="0" smtClean="0"/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Штете искључене из поморског карго осигурања:</a:t>
            </a:r>
          </a:p>
          <a:p>
            <a:pPr>
              <a:buNone/>
            </a:pPr>
            <a:r>
              <a:rPr lang="sr-Cyrl-R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штета услед намерног поступка осигураника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тета услед нормалног цурења, губитка у тежини или запремини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штета услед недовољног или неодговарајућег паковања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штета услед закашњења са превозом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штета услед ратних догађаја</a:t>
            </a:r>
            <a:endParaRPr lang="en-US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КОПНЕНО КАРГО ОСИГУРАЊЕ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sr-Cyrl-RS" dirty="0" smtClean="0"/>
          </a:p>
          <a:p>
            <a:pPr>
              <a:buFontTx/>
              <a:buChar char="-"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Копненим карго осигурањем обухваћено је </a:t>
            </a:r>
            <a:r>
              <a:rPr lang="sr-Cyrl-RS" sz="2400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осигурање робе у друмском и железничком транспорту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Подела копненог карго осигурања: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1) Међународно копнено карго осигурање: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осигурање робе у увозу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осигурање робе у извозу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2) Домаће копнено карго осигурање (према ширини покрића и превозног средства):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“осигурање од свих ризика”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“осигурање од основних ризика”</a:t>
            </a:r>
          </a:p>
          <a:p>
            <a:pPr>
              <a:buNone/>
            </a:pPr>
            <a:endParaRPr lang="en-US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ВАЗДУШНО КАРГО ОСИГУРАЊЕ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sr-Cyrl-RS" dirty="0" smtClean="0"/>
          </a:p>
          <a:p>
            <a:pPr>
              <a:buFontTx/>
              <a:buChar char="-"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Осигурање робе у ваздушном превозу обухвата осигурање робе која се превози, трошкове царине, возарине, осигурања и др.</a:t>
            </a:r>
          </a:p>
          <a:p>
            <a:pPr>
              <a:buFontTx/>
              <a:buChar char="-"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Ризици: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1)  Основни ризици (саобраћајна незгода, крађа и сл.) као и у другим видовима превоза, сматрају се покривени осигурањем без посебног уговарања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2) Допунски ризици (лом, цепање, цурење, рђа, корозија и др.) обухваћени су осигурањем само ако су посебно уговорени и ако је плаћена посебна премија</a:t>
            </a:r>
            <a:endParaRPr lang="en-US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КАСКО ОСИГУРАЊЕ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Cyrl-RS" dirty="0" smtClean="0"/>
          </a:p>
          <a:p>
            <a:pPr>
              <a:buFontTx/>
              <a:buChar char="-"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Каско осигурањем осигуравају се превозна средства (бродови, ваздухоплови, друмска и железничка превозна средства)</a:t>
            </a:r>
          </a:p>
          <a:p>
            <a:pPr>
              <a:buFontTx/>
              <a:buChar char="-"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 осигурање друмских и железничких превозних средстава примењују се </a:t>
            </a:r>
            <a:r>
              <a:rPr lang="sr-Cyrl-RS" sz="2400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општа правила имовинског осигурања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За осигурање поморских превозних средстава и ваздухоплова постоје </a:t>
            </a:r>
            <a:r>
              <a:rPr lang="sr-Cyrl-RS" sz="2400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посебна правила</a:t>
            </a:r>
            <a:endParaRPr lang="en-US" sz="2400" u="sng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ОСИГУРАЊЕ БРОДОВА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Tx/>
              <a:buChar char="-"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Предмет осигурања БРОД: труп брода, његове машине, уређаји и опрема, редовне залихе горива, мазива и остали бродски материјал, залихе хране и пића потребне за посаду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sr-Cyrl-RS" sz="2400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sr-Cyrl-RS" sz="2400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ема могућности уговарања осигурања “од свих ризика” већ само од “набројаних ризика”, </a:t>
            </a: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 то најчешће од следећих ризика: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опасности мора и других непогода на мору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пожар 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експлозија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бацање дела опреме у море ради спасавања брода и посаде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пиратство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баратерија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ризици загађења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ризик заплене брода</a:t>
            </a:r>
          </a:p>
          <a:p>
            <a:pPr>
              <a:buNone/>
            </a:pPr>
            <a:r>
              <a:rPr lang="sr-Cyrl-R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штете од утовара и истовара терета нанете броду</a:t>
            </a:r>
            <a:endParaRPr lang="en-US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267</TotalTime>
  <Words>718</Words>
  <Application>Microsoft Office PowerPoint</Application>
  <PresentationFormat>On-screen Show (4:3)</PresentationFormat>
  <Paragraphs>91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Flow</vt:lpstr>
      <vt:lpstr>ПРАВО ОСИГУРАЊА - ВЕЖБЕ</vt:lpstr>
      <vt:lpstr>КАРГО ОСИГУРАЊЕ</vt:lpstr>
      <vt:lpstr>ПОМОРСКИ КАРГО</vt:lpstr>
      <vt:lpstr>ПОМОРСКИ КАРГО</vt:lpstr>
      <vt:lpstr>ПОМОРСКИ КАРГО</vt:lpstr>
      <vt:lpstr>КОПНЕНО КАРГО ОСИГУРАЊЕ</vt:lpstr>
      <vt:lpstr>ВАЗДУШНО КАРГО ОСИГУРАЊЕ</vt:lpstr>
      <vt:lpstr>КАСКО ОСИГУРАЊЕ</vt:lpstr>
      <vt:lpstr>ОСИГУРАЊЕ БРОДОВА</vt:lpstr>
      <vt:lpstr>ОСИГУРАЊЕ ВАЗДУХОПЛОВА</vt:lpstr>
      <vt:lpstr>ОСИГУРАЊЕ ВАЗДУХОПЛОВА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ПРАВО ОСИГУРАЊА - ВЕЖБЕ</dc:title>
  <dc:creator>user</dc:creator>
  <cp:lastModifiedBy>user</cp:lastModifiedBy>
  <cp:revision>59</cp:revision>
  <dcterms:created xsi:type="dcterms:W3CDTF">2020-03-16T14:13:31Z</dcterms:created>
  <dcterms:modified xsi:type="dcterms:W3CDTF">2020-04-20T12:08:19Z</dcterms:modified>
</cp:coreProperties>
</file>