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12"/>
  </p:notesMasterIdLst>
  <p:sldIdLst>
    <p:sldId id="256" r:id="rId2"/>
    <p:sldId id="257" r:id="rId3"/>
    <p:sldId id="258" r:id="rId4"/>
    <p:sldId id="259" r:id="rId5"/>
    <p:sldId id="260" r:id="rId6"/>
    <p:sldId id="261" r:id="rId7"/>
    <p:sldId id="262" r:id="rId8"/>
    <p:sldId id="263" r:id="rId9"/>
    <p:sldId id="264" r:id="rId10"/>
    <p:sldId id="265" r:id="rId1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1E0E1C5-1C05-4D19-B7E7-CABAD9D93591}" type="datetimeFigureOut">
              <a:rPr lang="en-US" smtClean="0"/>
              <a:pPr/>
              <a:t>10-May-20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4891E01-5A47-42B9-B21A-3E43673B2EE4}"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34FE0493-7285-4934-B00C-F14A06A71CB7}" type="datetimeFigureOut">
              <a:rPr lang="en-US" smtClean="0"/>
              <a:pPr/>
              <a:t>10-May-20</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0E36D38F-14D1-4757-BAF3-751C44762E67}"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34FE0493-7285-4934-B00C-F14A06A71CB7}" type="datetimeFigureOut">
              <a:rPr lang="en-US" smtClean="0"/>
              <a:pPr/>
              <a:t>10-May-20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E36D38F-14D1-4757-BAF3-751C44762E67}"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34FE0493-7285-4934-B00C-F14A06A71CB7}" type="datetimeFigureOut">
              <a:rPr lang="en-US" smtClean="0"/>
              <a:pPr/>
              <a:t>10-May-20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E36D38F-14D1-4757-BAF3-751C44762E67}"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34FE0493-7285-4934-B00C-F14A06A71CB7}" type="datetimeFigureOut">
              <a:rPr lang="en-US" smtClean="0"/>
              <a:pPr/>
              <a:t>10-May-20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E36D38F-14D1-4757-BAF3-751C44762E67}"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34FE0493-7285-4934-B00C-F14A06A71CB7}" type="datetimeFigureOut">
              <a:rPr lang="en-US" smtClean="0"/>
              <a:pPr/>
              <a:t>10-May-20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E36D38F-14D1-4757-BAF3-751C44762E67}"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34FE0493-7285-4934-B00C-F14A06A71CB7}" type="datetimeFigureOut">
              <a:rPr lang="en-US" smtClean="0"/>
              <a:pPr/>
              <a:t>10-May-20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E36D38F-14D1-4757-BAF3-751C44762E67}"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34FE0493-7285-4934-B00C-F14A06A71CB7}" type="datetimeFigureOut">
              <a:rPr lang="en-US" smtClean="0"/>
              <a:pPr/>
              <a:t>10-May-20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E36D38F-14D1-4757-BAF3-751C44762E67}"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34FE0493-7285-4934-B00C-F14A06A71CB7}" type="datetimeFigureOut">
              <a:rPr lang="en-US" smtClean="0"/>
              <a:pPr/>
              <a:t>10-May-20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E36D38F-14D1-4757-BAF3-751C44762E67}"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4FE0493-7285-4934-B00C-F14A06A71CB7}" type="datetimeFigureOut">
              <a:rPr lang="en-US" smtClean="0"/>
              <a:pPr/>
              <a:t>10-May-20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E36D38F-14D1-4757-BAF3-751C44762E67}"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34FE0493-7285-4934-B00C-F14A06A71CB7}" type="datetimeFigureOut">
              <a:rPr lang="en-US" smtClean="0"/>
              <a:pPr/>
              <a:t>10-May-20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E36D38F-14D1-4757-BAF3-751C44762E67}"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34FE0493-7285-4934-B00C-F14A06A71CB7}" type="datetimeFigureOut">
              <a:rPr lang="en-US" smtClean="0"/>
              <a:pPr/>
              <a:t>10-May-20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077200" y="6356350"/>
            <a:ext cx="609600" cy="365125"/>
          </a:xfrm>
        </p:spPr>
        <p:txBody>
          <a:bodyPr/>
          <a:lstStyle/>
          <a:p>
            <a:fld id="{0E36D38F-14D1-4757-BAF3-751C44762E67}" type="slidenum">
              <a:rPr lang="en-US" smtClean="0"/>
              <a:pPr/>
              <a:t>‹#›</a:t>
            </a:fld>
            <a:endParaRPr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34FE0493-7285-4934-B00C-F14A06A71CB7}" type="datetimeFigureOut">
              <a:rPr lang="en-US" smtClean="0"/>
              <a:pPr/>
              <a:t>10-May-20</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0E36D38F-14D1-4757-BAF3-751C44762E67}" type="slidenum">
              <a:rPr lang="en-US" smtClean="0"/>
              <a:pPr/>
              <a:t>‹#›</a:t>
            </a:fld>
            <a:endParaRPr lang="en-US"/>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sr-Cyrl-RS" dirty="0" smtClean="0">
                <a:latin typeface="Times New Roman" pitchFamily="18" charset="0"/>
                <a:cs typeface="Times New Roman" pitchFamily="18" charset="0"/>
              </a:rPr>
              <a:t>ПРАВО ОСИГУРАЊА - ВЕЖБЕ</a:t>
            </a:r>
            <a:endParaRPr lang="en-US" dirty="0">
              <a:latin typeface="Times New Roman" pitchFamily="18" charset="0"/>
              <a:cs typeface="Times New Roman" pitchFamily="18" charset="0"/>
            </a:endParaRPr>
          </a:p>
        </p:txBody>
      </p:sp>
      <p:sp>
        <p:nvSpPr>
          <p:cNvPr id="3" name="Subtitle 2"/>
          <p:cNvSpPr>
            <a:spLocks noGrp="1"/>
          </p:cNvSpPr>
          <p:nvPr>
            <p:ph type="subTitle" idx="1"/>
          </p:nvPr>
        </p:nvSpPr>
        <p:spPr/>
        <p:txBody>
          <a:bodyPr/>
          <a:lstStyle/>
          <a:p>
            <a:endParaRPr lang="sr-Cyrl-RS" b="1" dirty="0" smtClean="0">
              <a:latin typeface="Times New Roman" pitchFamily="18" charset="0"/>
              <a:cs typeface="Times New Roman" pitchFamily="18" charset="0"/>
            </a:endParaRPr>
          </a:p>
          <a:p>
            <a:r>
              <a:rPr lang="sr-Cyrl-RS" b="1" dirty="0" smtClean="0">
                <a:latin typeface="Times New Roman" pitchFamily="18" charset="0"/>
                <a:cs typeface="Times New Roman" pitchFamily="18" charset="0"/>
              </a:rPr>
              <a:t>ОСИГУРАЊЕ ЖИВОТА</a:t>
            </a:r>
            <a:endParaRPr lang="en-US" b="1"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sr-Cyrl-RS" sz="3600" b="1" dirty="0" smtClean="0">
                <a:latin typeface="Times New Roman" pitchFamily="18" charset="0"/>
                <a:cs typeface="Times New Roman" pitchFamily="18" charset="0"/>
              </a:rPr>
              <a:t>ОСИГУРАЊЕ ЛИЦА ОД ПОСЛЕДИЦА НЕСРЕЋНОГ СЛУЧАЈА</a:t>
            </a:r>
            <a:endParaRPr lang="en-US" sz="3600" dirty="0"/>
          </a:p>
        </p:txBody>
      </p:sp>
      <p:sp>
        <p:nvSpPr>
          <p:cNvPr id="3" name="Content Placeholder 2"/>
          <p:cNvSpPr>
            <a:spLocks noGrp="1"/>
          </p:cNvSpPr>
          <p:nvPr>
            <p:ph idx="1"/>
          </p:nvPr>
        </p:nvSpPr>
        <p:spPr/>
        <p:txBody>
          <a:bodyPr>
            <a:normAutofit fontScale="92500" lnSpcReduction="20000"/>
          </a:bodyPr>
          <a:lstStyle/>
          <a:p>
            <a:pPr>
              <a:buNone/>
            </a:pPr>
            <a:endParaRPr lang="sr-Cyrl-RS" dirty="0" smtClean="0"/>
          </a:p>
          <a:p>
            <a:pPr>
              <a:buNone/>
            </a:pPr>
            <a:r>
              <a:rPr lang="sr-Cyrl-RS" sz="2400" dirty="0" smtClean="0">
                <a:solidFill>
                  <a:schemeClr val="tx2"/>
                </a:solidFill>
                <a:latin typeface="Times New Roman" pitchFamily="18" charset="0"/>
                <a:cs typeface="Times New Roman" pitchFamily="18" charset="0"/>
              </a:rPr>
              <a:t>1) По ЗОО из осигурања су искључени следећи ризици:</a:t>
            </a:r>
          </a:p>
          <a:p>
            <a:pPr>
              <a:buNone/>
            </a:pPr>
            <a:r>
              <a:rPr lang="sr-Cyrl-RS" sz="2400" dirty="0" smtClean="0">
                <a:solidFill>
                  <a:schemeClr val="tx2"/>
                </a:solidFill>
                <a:latin typeface="Times New Roman" pitchFamily="18" charset="0"/>
                <a:cs typeface="Times New Roman" pitchFamily="18" charset="0"/>
              </a:rPr>
              <a:t>- Намерно проузроковање несрећног случаја</a:t>
            </a:r>
          </a:p>
          <a:p>
            <a:pPr>
              <a:buNone/>
            </a:pPr>
            <a:r>
              <a:rPr lang="sr-Cyrl-RS" sz="2400" dirty="0" smtClean="0">
                <a:solidFill>
                  <a:schemeClr val="tx2"/>
                </a:solidFill>
                <a:latin typeface="Times New Roman" pitchFamily="18" charset="0"/>
                <a:cs typeface="Times New Roman" pitchFamily="18" charset="0"/>
              </a:rPr>
              <a:t>- Ратне операције</a:t>
            </a:r>
            <a:endParaRPr lang="sr-Cyrl-RS" sz="2400" dirty="0" smtClean="0">
              <a:solidFill>
                <a:schemeClr val="tx2"/>
              </a:solidFill>
              <a:latin typeface="Times New Roman" pitchFamily="18" charset="0"/>
              <a:cs typeface="Times New Roman" pitchFamily="18" charset="0"/>
            </a:endParaRPr>
          </a:p>
          <a:p>
            <a:pPr>
              <a:buNone/>
            </a:pPr>
            <a:r>
              <a:rPr lang="sr-Cyrl-RS" sz="2400" dirty="0" smtClean="0">
                <a:solidFill>
                  <a:schemeClr val="tx2"/>
                </a:solidFill>
                <a:latin typeface="Times New Roman" pitchFamily="18" charset="0"/>
                <a:cs typeface="Times New Roman" pitchFamily="18" charset="0"/>
              </a:rPr>
              <a:t>2) </a:t>
            </a:r>
            <a:r>
              <a:rPr lang="sr-Cyrl-RS" sz="2400" dirty="0" smtClean="0">
                <a:solidFill>
                  <a:schemeClr val="tx2"/>
                </a:solidFill>
                <a:latin typeface="Times New Roman" pitchFamily="18" charset="0"/>
                <a:cs typeface="Times New Roman" pitchFamily="18" charset="0"/>
              </a:rPr>
              <a:t>Условима осигурања најчешће се из осигурања искључују повреде које настају услед:</a:t>
            </a:r>
          </a:p>
          <a:p>
            <a:pPr>
              <a:buNone/>
            </a:pPr>
            <a:r>
              <a:rPr lang="sr-Cyrl-RS" sz="2400" dirty="0" smtClean="0">
                <a:solidFill>
                  <a:schemeClr val="tx2"/>
                </a:solidFill>
                <a:latin typeface="Times New Roman" pitchFamily="18" charset="0"/>
                <a:cs typeface="Times New Roman" pitchFamily="18" charset="0"/>
              </a:rPr>
              <a:t>- Земљотреса</a:t>
            </a:r>
          </a:p>
          <a:p>
            <a:pPr>
              <a:buNone/>
            </a:pPr>
            <a:r>
              <a:rPr lang="sr-Cyrl-RS" sz="2400" dirty="0" smtClean="0">
                <a:solidFill>
                  <a:schemeClr val="tx2"/>
                </a:solidFill>
                <a:latin typeface="Times New Roman" pitchFamily="18" charset="0"/>
                <a:cs typeface="Times New Roman" pitchFamily="18" charset="0"/>
              </a:rPr>
              <a:t>- Управљања возилом или ваздухопловом без одговарајуће дозволе</a:t>
            </a:r>
          </a:p>
          <a:p>
            <a:pPr>
              <a:buNone/>
            </a:pPr>
            <a:r>
              <a:rPr lang="sr-Cyrl-RS" sz="2400" dirty="0" smtClean="0">
                <a:solidFill>
                  <a:schemeClr val="tx2"/>
                </a:solidFill>
                <a:latin typeface="Times New Roman" pitchFamily="18" charset="0"/>
                <a:cs typeface="Times New Roman" pitchFamily="18" charset="0"/>
              </a:rPr>
              <a:t>- Извршења или покушаја извршења кривичног дела</a:t>
            </a:r>
          </a:p>
          <a:p>
            <a:pPr>
              <a:buNone/>
            </a:pPr>
            <a:r>
              <a:rPr lang="sr-Cyrl-RS" sz="2400" dirty="0" smtClean="0">
                <a:solidFill>
                  <a:schemeClr val="tx2"/>
                </a:solidFill>
                <a:latin typeface="Times New Roman" pitchFamily="18" charset="0"/>
                <a:cs typeface="Times New Roman" pitchFamily="18" charset="0"/>
              </a:rPr>
              <a:t>- Алкохолисаности осигураника</a:t>
            </a:r>
          </a:p>
          <a:p>
            <a:pPr>
              <a:buNone/>
            </a:pPr>
            <a:r>
              <a:rPr lang="sr-Cyrl-RS" sz="2400" dirty="0" smtClean="0">
                <a:solidFill>
                  <a:schemeClr val="tx2"/>
                </a:solidFill>
                <a:latin typeface="Times New Roman" pitchFamily="18" charset="0"/>
                <a:cs typeface="Times New Roman" pitchFamily="18" charset="0"/>
              </a:rPr>
              <a:t>- Умишљајног покушаја или извршења самоубиства осигураника</a:t>
            </a:r>
          </a:p>
          <a:p>
            <a:pPr>
              <a:buNone/>
            </a:pPr>
            <a:r>
              <a:rPr lang="sr-Cyrl-RS" sz="2400" smtClean="0">
                <a:solidFill>
                  <a:schemeClr val="tx2"/>
                </a:solidFill>
                <a:latin typeface="Times New Roman" pitchFamily="18" charset="0"/>
                <a:cs typeface="Times New Roman" pitchFamily="18" charset="0"/>
              </a:rPr>
              <a:t>- Учешћа у тучи или физичком обрачуну, изузев самоодбране</a:t>
            </a:r>
            <a:endParaRPr lang="en-US" sz="2400" dirty="0">
              <a:solidFill>
                <a:schemeClr val="tx2"/>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sr-Cyrl-RS" sz="4000" b="1" dirty="0" smtClean="0">
                <a:latin typeface="Times New Roman" pitchFamily="18" charset="0"/>
                <a:cs typeface="Times New Roman" pitchFamily="18" charset="0"/>
              </a:rPr>
              <a:t>ПОЈАМ </a:t>
            </a:r>
            <a:r>
              <a:rPr lang="sr-Cyrl-RS" sz="4000" b="1" dirty="0" smtClean="0">
                <a:latin typeface="Times New Roman" pitchFamily="18" charset="0"/>
                <a:cs typeface="Times New Roman" pitchFamily="18" charset="0"/>
              </a:rPr>
              <a:t>ОСИГУРАЊА ЖИВОТА</a:t>
            </a:r>
            <a:endParaRPr lang="en-US" sz="4000" b="1" dirty="0">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a:bodyPr>
          <a:lstStyle/>
          <a:p>
            <a:pPr marL="457200" indent="-457200">
              <a:buNone/>
            </a:pPr>
            <a:endParaRPr lang="sr-Cyrl-RS" sz="2000" dirty="0" smtClean="0">
              <a:latin typeface="Times New Roman" pitchFamily="18" charset="0"/>
              <a:cs typeface="Times New Roman" pitchFamily="18" charset="0"/>
            </a:endParaRPr>
          </a:p>
          <a:p>
            <a:pPr marL="457200" indent="-457200" algn="just">
              <a:buNone/>
            </a:pPr>
            <a:r>
              <a:rPr lang="sr-Cyrl-RS" sz="2400" dirty="0" smtClean="0">
                <a:solidFill>
                  <a:schemeClr val="tx2"/>
                </a:solidFill>
                <a:latin typeface="Times New Roman" pitchFamily="18" charset="0"/>
                <a:cs typeface="Times New Roman" pitchFamily="18" charset="0"/>
              </a:rPr>
              <a:t>- То је врста осигурања где се уговарач осигурања обавезује да плаћа премију, а осигуравач се обавезује да исплати осигуранику, или лицу које он одреди, осигурану суму или ренту, у случају смрти одређеног лица (осигураног лица) или за случај његовог доживљења одређене старости</a:t>
            </a:r>
            <a:endParaRPr lang="en-US" sz="2400" dirty="0">
              <a:solidFill>
                <a:schemeClr val="tx2"/>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sr-Cyrl-RS" sz="3600" b="1" dirty="0" smtClean="0">
                <a:latin typeface="Times New Roman" pitchFamily="18" charset="0"/>
                <a:cs typeface="Times New Roman" pitchFamily="18" charset="0"/>
              </a:rPr>
              <a:t>ПОДЕЛЕ ОСИГУРАЊА ЖИВОТА</a:t>
            </a:r>
            <a:endParaRPr lang="en-US" sz="3600" b="1" dirty="0">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a:bodyPr>
          <a:lstStyle/>
          <a:p>
            <a:endParaRPr lang="sr-Cyrl-RS" dirty="0" smtClean="0"/>
          </a:p>
          <a:p>
            <a:pPr>
              <a:buNone/>
            </a:pPr>
            <a:r>
              <a:rPr lang="sr-Cyrl-RS" sz="2400" dirty="0" smtClean="0">
                <a:solidFill>
                  <a:schemeClr val="tx2"/>
                </a:solidFill>
                <a:latin typeface="Times New Roman" pitchFamily="18" charset="0"/>
                <a:cs typeface="Times New Roman" pitchFamily="18" charset="0"/>
              </a:rPr>
              <a:t>1) </a:t>
            </a:r>
            <a:r>
              <a:rPr lang="sr-Cyrl-RS" sz="2400" dirty="0" smtClean="0">
                <a:solidFill>
                  <a:schemeClr val="tx2"/>
                </a:solidFill>
                <a:latin typeface="Times New Roman" pitchFamily="18" charset="0"/>
                <a:cs typeface="Times New Roman" pitchFamily="18" charset="0"/>
              </a:rPr>
              <a:t>Подела с обзиром на ризик покривен осигурањем:</a:t>
            </a:r>
          </a:p>
          <a:p>
            <a:pPr>
              <a:buNone/>
            </a:pPr>
            <a:r>
              <a:rPr lang="sr-Cyrl-RS" sz="2400" dirty="0" smtClean="0">
                <a:solidFill>
                  <a:schemeClr val="tx2"/>
                </a:solidFill>
                <a:latin typeface="Times New Roman" pitchFamily="18" charset="0"/>
                <a:cs typeface="Times New Roman" pitchFamily="18" charset="0"/>
              </a:rPr>
              <a:t>а) осигурање за случај смрти – обавеза осигуравача настаје када осигурано лице умре (прва варијанта) или ако умре пре истека одређеног времена</a:t>
            </a:r>
          </a:p>
          <a:p>
            <a:pPr>
              <a:buNone/>
            </a:pPr>
            <a:r>
              <a:rPr lang="sr-Cyrl-RS" sz="2400" dirty="0" smtClean="0">
                <a:solidFill>
                  <a:schemeClr val="tx2"/>
                </a:solidFill>
                <a:latin typeface="Times New Roman" pitchFamily="18" charset="0"/>
                <a:cs typeface="Times New Roman" pitchFamily="18" charset="0"/>
              </a:rPr>
              <a:t>б) осигурање за случај доживљења – обавеза осигуравача настаје уколико осигурано лице доживи одређену старост</a:t>
            </a:r>
          </a:p>
          <a:p>
            <a:pPr>
              <a:buNone/>
            </a:pPr>
            <a:r>
              <a:rPr lang="sr-Cyrl-RS" sz="2400" dirty="0" smtClean="0">
                <a:solidFill>
                  <a:schemeClr val="tx2"/>
                </a:solidFill>
                <a:latin typeface="Times New Roman" pitchFamily="18" charset="0"/>
                <a:cs typeface="Times New Roman" pitchFamily="18" charset="0"/>
              </a:rPr>
              <a:t>в) мешовито осигурање – обавеза осигуравача настаје или када код осигураног лица наступи смрт или када осигурано лице доживи уговорену старост</a:t>
            </a:r>
            <a:endParaRPr lang="sr-Cyrl-RS" sz="2400" dirty="0" smtClean="0">
              <a:solidFill>
                <a:schemeClr val="tx2"/>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r>
              <a:rPr lang="sr-Cyrl-RS" sz="3600" b="1" dirty="0" smtClean="0">
                <a:latin typeface="Times New Roman" pitchFamily="18" charset="0"/>
                <a:cs typeface="Times New Roman" pitchFamily="18" charset="0"/>
              </a:rPr>
              <a:t>ПОДЕЛЕ ОСИГУРАЊА ЖИВОТА</a:t>
            </a:r>
            <a:endParaRPr lang="en-US" sz="3600" dirty="0"/>
          </a:p>
        </p:txBody>
      </p:sp>
      <p:sp>
        <p:nvSpPr>
          <p:cNvPr id="5" name="Content Placeholder 4"/>
          <p:cNvSpPr>
            <a:spLocks noGrp="1"/>
          </p:cNvSpPr>
          <p:nvPr>
            <p:ph idx="1"/>
          </p:nvPr>
        </p:nvSpPr>
        <p:spPr/>
        <p:txBody>
          <a:bodyPr>
            <a:normAutofit/>
          </a:bodyPr>
          <a:lstStyle/>
          <a:p>
            <a:pPr>
              <a:buNone/>
            </a:pPr>
            <a:endParaRPr lang="sr-Cyrl-RS" dirty="0" smtClean="0"/>
          </a:p>
          <a:p>
            <a:pPr>
              <a:buNone/>
            </a:pPr>
            <a:r>
              <a:rPr lang="sr-Cyrl-RS" sz="2400" dirty="0" smtClean="0">
                <a:solidFill>
                  <a:schemeClr val="tx2"/>
                </a:solidFill>
                <a:latin typeface="Times New Roman" pitchFamily="18" charset="0"/>
                <a:cs typeface="Times New Roman" pitchFamily="18" charset="0"/>
              </a:rPr>
              <a:t>2) Подела с обзиром на начин закључивања уговора:</a:t>
            </a:r>
          </a:p>
          <a:p>
            <a:pPr>
              <a:buNone/>
            </a:pPr>
            <a:r>
              <a:rPr lang="sr-Cyrl-RS" sz="2400" dirty="0" smtClean="0">
                <a:solidFill>
                  <a:schemeClr val="tx2"/>
                </a:solidFill>
                <a:latin typeface="Times New Roman" pitchFamily="18" charset="0"/>
                <a:cs typeface="Times New Roman" pitchFamily="18" charset="0"/>
              </a:rPr>
              <a:t>а) индивидуално осигурање – једним уговором осигурано је једно лице</a:t>
            </a:r>
          </a:p>
          <a:p>
            <a:pPr>
              <a:buNone/>
            </a:pPr>
            <a:r>
              <a:rPr lang="sr-Cyrl-RS" sz="2400" dirty="0" smtClean="0">
                <a:solidFill>
                  <a:schemeClr val="tx2"/>
                </a:solidFill>
                <a:latin typeface="Times New Roman" pitchFamily="18" charset="0"/>
                <a:cs typeface="Times New Roman" pitchFamily="18" charset="0"/>
              </a:rPr>
              <a:t>б) колективно осигурање – једним уговором обухваћен је већи број лица</a:t>
            </a:r>
          </a:p>
          <a:p>
            <a:pPr>
              <a:buNone/>
            </a:pPr>
            <a:r>
              <a:rPr lang="sr-Cyrl-RS" sz="2400" dirty="0" smtClean="0">
                <a:solidFill>
                  <a:schemeClr val="tx2"/>
                </a:solidFill>
                <a:latin typeface="Times New Roman" pitchFamily="18" charset="0"/>
                <a:cs typeface="Times New Roman" pitchFamily="18" charset="0"/>
              </a:rPr>
              <a:t>а) осигурање живота уз лекарски преглед</a:t>
            </a:r>
          </a:p>
          <a:p>
            <a:pPr>
              <a:buNone/>
            </a:pPr>
            <a:r>
              <a:rPr lang="sr-Cyrl-RS" sz="2400" dirty="0" smtClean="0">
                <a:solidFill>
                  <a:schemeClr val="tx2"/>
                </a:solidFill>
                <a:latin typeface="Times New Roman" pitchFamily="18" charset="0"/>
                <a:cs typeface="Times New Roman" pitchFamily="18" charset="0"/>
              </a:rPr>
              <a:t>б) осигурање живота без лекарског прегледа</a:t>
            </a:r>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sr-Cyrl-RS" sz="3600" b="1" dirty="0" smtClean="0">
                <a:latin typeface="Times New Roman" pitchFamily="18" charset="0"/>
                <a:cs typeface="Times New Roman" pitchFamily="18" charset="0"/>
              </a:rPr>
              <a:t>ПОДЕЛЕ ОСИГУРАЊА ЖИВОТА</a:t>
            </a:r>
            <a:endParaRPr lang="en-US" sz="3600" dirty="0"/>
          </a:p>
        </p:txBody>
      </p:sp>
      <p:sp>
        <p:nvSpPr>
          <p:cNvPr id="3" name="Content Placeholder 2"/>
          <p:cNvSpPr>
            <a:spLocks noGrp="1"/>
          </p:cNvSpPr>
          <p:nvPr>
            <p:ph idx="1"/>
          </p:nvPr>
        </p:nvSpPr>
        <p:spPr/>
        <p:txBody>
          <a:bodyPr>
            <a:normAutofit fontScale="92500" lnSpcReduction="20000"/>
          </a:bodyPr>
          <a:lstStyle/>
          <a:p>
            <a:endParaRPr lang="sr-Cyrl-RS" dirty="0" smtClean="0"/>
          </a:p>
          <a:p>
            <a:pPr>
              <a:buNone/>
            </a:pPr>
            <a:r>
              <a:rPr lang="sr-Cyrl-RS" sz="2400" dirty="0" smtClean="0">
                <a:solidFill>
                  <a:schemeClr val="tx2"/>
                </a:solidFill>
                <a:latin typeface="Times New Roman" pitchFamily="18" charset="0"/>
                <a:cs typeface="Times New Roman" pitchFamily="18" charset="0"/>
              </a:rPr>
              <a:t>3) Подела с обзиром на начин исплате осигуране суме:</a:t>
            </a:r>
          </a:p>
          <a:p>
            <a:pPr>
              <a:buNone/>
            </a:pPr>
            <a:r>
              <a:rPr lang="sr-Cyrl-RS" sz="2400" dirty="0" smtClean="0">
                <a:solidFill>
                  <a:schemeClr val="tx2"/>
                </a:solidFill>
                <a:latin typeface="Times New Roman" pitchFamily="18" charset="0"/>
                <a:cs typeface="Times New Roman" pitchFamily="18" charset="0"/>
              </a:rPr>
              <a:t>а) осигурање код кога се осигурана сума исплаћује одједном</a:t>
            </a:r>
          </a:p>
          <a:p>
            <a:pPr>
              <a:buNone/>
            </a:pPr>
            <a:r>
              <a:rPr lang="sr-Cyrl-RS" sz="2400" dirty="0" smtClean="0">
                <a:solidFill>
                  <a:schemeClr val="tx2"/>
                </a:solidFill>
                <a:latin typeface="Times New Roman" pitchFamily="18" charset="0"/>
                <a:cs typeface="Times New Roman" pitchFamily="18" charset="0"/>
              </a:rPr>
              <a:t>б) осигурање код кога се осигурана сума исплаћује у виду ренте, током одређеног временског периода</a:t>
            </a:r>
          </a:p>
          <a:p>
            <a:pPr>
              <a:buNone/>
            </a:pPr>
            <a:r>
              <a:rPr lang="sr-Cyrl-RS" sz="2400" dirty="0" smtClean="0">
                <a:solidFill>
                  <a:schemeClr val="tx2"/>
                </a:solidFill>
                <a:latin typeface="Times New Roman" pitchFamily="18" charset="0"/>
                <a:cs typeface="Times New Roman" pitchFamily="18" charset="0"/>
              </a:rPr>
              <a:t>4) Подела према броју осигураних живота:</a:t>
            </a:r>
          </a:p>
          <a:p>
            <a:pPr>
              <a:buNone/>
            </a:pPr>
            <a:r>
              <a:rPr lang="sr-Cyrl-RS" sz="2400" dirty="0" smtClean="0">
                <a:solidFill>
                  <a:schemeClr val="tx2"/>
                </a:solidFill>
                <a:latin typeface="Times New Roman" pitchFamily="18" charset="0"/>
                <a:cs typeface="Times New Roman" pitchFamily="18" charset="0"/>
              </a:rPr>
              <a:t>а) осигурање које се односи на “један живот”</a:t>
            </a:r>
          </a:p>
          <a:p>
            <a:pPr>
              <a:buNone/>
            </a:pPr>
            <a:r>
              <a:rPr lang="sr-Cyrl-RS" sz="2400" dirty="0" smtClean="0">
                <a:solidFill>
                  <a:schemeClr val="tx2"/>
                </a:solidFill>
                <a:latin typeface="Times New Roman" pitchFamily="18" charset="0"/>
                <a:cs typeface="Times New Roman" pitchFamily="18" charset="0"/>
              </a:rPr>
              <a:t>б) осигурање које се односи на “више живота”</a:t>
            </a:r>
          </a:p>
          <a:p>
            <a:pPr>
              <a:buNone/>
            </a:pPr>
            <a:r>
              <a:rPr lang="sr-Cyrl-RS" sz="2400" dirty="0" smtClean="0">
                <a:solidFill>
                  <a:schemeClr val="tx2"/>
                </a:solidFill>
                <a:latin typeface="Times New Roman" pitchFamily="18" charset="0"/>
                <a:cs typeface="Times New Roman" pitchFamily="18" charset="0"/>
              </a:rPr>
              <a:t>5) Подела с обзиром на променљивост осигуране суме и премије:</a:t>
            </a:r>
          </a:p>
          <a:p>
            <a:pPr>
              <a:buNone/>
            </a:pPr>
            <a:r>
              <a:rPr lang="sr-Cyrl-RS" sz="2400" dirty="0" smtClean="0">
                <a:solidFill>
                  <a:schemeClr val="tx2"/>
                </a:solidFill>
                <a:latin typeface="Times New Roman" pitchFamily="18" charset="0"/>
                <a:cs typeface="Times New Roman" pitchFamily="18" charset="0"/>
              </a:rPr>
              <a:t>а) осигурање код кога су уговорена осигурана сума и премија фиксне</a:t>
            </a:r>
          </a:p>
          <a:p>
            <a:pPr>
              <a:buNone/>
            </a:pPr>
            <a:r>
              <a:rPr lang="sr-Cyrl-RS" sz="2400" dirty="0" smtClean="0">
                <a:solidFill>
                  <a:schemeClr val="tx2"/>
                </a:solidFill>
                <a:latin typeface="Times New Roman" pitchFamily="18" charset="0"/>
                <a:cs typeface="Times New Roman" pitchFamily="18" charset="0"/>
              </a:rPr>
              <a:t>б) </a:t>
            </a:r>
            <a:r>
              <a:rPr lang="sr-Cyrl-RS" sz="2400" dirty="0" smtClean="0">
                <a:solidFill>
                  <a:schemeClr val="tx2"/>
                </a:solidFill>
                <a:latin typeface="Times New Roman" pitchFamily="18" charset="0"/>
                <a:cs typeface="Times New Roman" pitchFamily="18" charset="0"/>
              </a:rPr>
              <a:t>осигурање код кога су уговорена осигурана сума и премија </a:t>
            </a:r>
            <a:r>
              <a:rPr lang="sr-Cyrl-RS" sz="2400" dirty="0" smtClean="0">
                <a:solidFill>
                  <a:schemeClr val="tx2"/>
                </a:solidFill>
                <a:latin typeface="Times New Roman" pitchFamily="18" charset="0"/>
                <a:cs typeface="Times New Roman" pitchFamily="18" charset="0"/>
              </a:rPr>
              <a:t> променљиве</a:t>
            </a:r>
            <a:endParaRPr lang="en-US" sz="2400" dirty="0">
              <a:solidFill>
                <a:schemeClr val="tx2"/>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sr-Cyrl-RS" sz="3600" b="1" dirty="0" smtClean="0">
                <a:latin typeface="Times New Roman" pitchFamily="18" charset="0"/>
                <a:cs typeface="Times New Roman" pitchFamily="18" charset="0"/>
              </a:rPr>
              <a:t>РИЗИЦИ ИСКЉУЧЕНИ ИЗ ОСИГУРАЊА ЖИВОТА</a:t>
            </a:r>
            <a:endParaRPr lang="en-US" sz="3600" b="1" dirty="0">
              <a:latin typeface="Times New Roman" pitchFamily="18" charset="0"/>
              <a:cs typeface="Times New Roman" pitchFamily="18" charset="0"/>
            </a:endParaRPr>
          </a:p>
        </p:txBody>
      </p:sp>
      <p:sp>
        <p:nvSpPr>
          <p:cNvPr id="3" name="Content Placeholder 2"/>
          <p:cNvSpPr>
            <a:spLocks noGrp="1"/>
          </p:cNvSpPr>
          <p:nvPr>
            <p:ph idx="1"/>
          </p:nvPr>
        </p:nvSpPr>
        <p:spPr/>
        <p:txBody>
          <a:bodyPr/>
          <a:lstStyle/>
          <a:p>
            <a:endParaRPr lang="sr-Cyrl-RS" dirty="0" smtClean="0"/>
          </a:p>
          <a:p>
            <a:pPr>
              <a:buFontTx/>
              <a:buChar char="-"/>
            </a:pPr>
            <a:r>
              <a:rPr lang="sr-Cyrl-RS" sz="2400" u="sng" dirty="0" smtClean="0">
                <a:solidFill>
                  <a:schemeClr val="tx2"/>
                </a:solidFill>
                <a:latin typeface="Times New Roman" pitchFamily="18" charset="0"/>
                <a:cs typeface="Times New Roman" pitchFamily="18" charset="0"/>
              </a:rPr>
              <a:t>Према ЗОО, из осигурања су искључени следећи ризици:</a:t>
            </a:r>
          </a:p>
          <a:p>
            <a:pPr>
              <a:buNone/>
            </a:pPr>
            <a:r>
              <a:rPr lang="sr-Cyrl-RS" sz="2400" dirty="0" smtClean="0">
                <a:solidFill>
                  <a:schemeClr val="tx2"/>
                </a:solidFill>
                <a:latin typeface="Times New Roman" pitchFamily="18" charset="0"/>
                <a:cs typeface="Times New Roman" pitchFamily="18" charset="0"/>
              </a:rPr>
              <a:t>- Самоубиство осигураника, под условом да се догодило у првој години осигурања </a:t>
            </a:r>
          </a:p>
          <a:p>
            <a:pPr>
              <a:buNone/>
            </a:pPr>
            <a:r>
              <a:rPr lang="sr-Cyrl-RS" sz="2400" dirty="0" smtClean="0">
                <a:solidFill>
                  <a:schemeClr val="tx2"/>
                </a:solidFill>
                <a:latin typeface="Times New Roman" pitchFamily="18" charset="0"/>
                <a:cs typeface="Times New Roman" pitchFamily="18" charset="0"/>
              </a:rPr>
              <a:t>- Намерно убиство осигураника од стране корисника осигурања</a:t>
            </a:r>
          </a:p>
          <a:p>
            <a:pPr>
              <a:buNone/>
            </a:pPr>
            <a:r>
              <a:rPr lang="sr-Cyrl-RS" sz="2400" dirty="0" smtClean="0">
                <a:solidFill>
                  <a:schemeClr val="tx2"/>
                </a:solidFill>
                <a:latin typeface="Times New Roman" pitchFamily="18" charset="0"/>
                <a:cs typeface="Times New Roman" pitchFamily="18" charset="0"/>
              </a:rPr>
              <a:t>- Ратне операције, осим ако није другачије уговорено и у другим случајевима ако се тако уговори</a:t>
            </a:r>
            <a:endParaRPr lang="en-US" sz="2400" dirty="0">
              <a:solidFill>
                <a:schemeClr val="tx2"/>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sr-Cyrl-RS" sz="3600" b="1" dirty="0" smtClean="0">
                <a:latin typeface="Times New Roman" pitchFamily="18" charset="0"/>
                <a:cs typeface="Times New Roman" pitchFamily="18" charset="0"/>
              </a:rPr>
              <a:t>РИЗИЦИ ИСКЉУЧЕНИ ИЗ ОСИГУРАЊА ЖИВОТА</a:t>
            </a:r>
            <a:endParaRPr lang="en-US" sz="3600" b="1" dirty="0">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fontScale="92500" lnSpcReduction="10000"/>
          </a:bodyPr>
          <a:lstStyle/>
          <a:p>
            <a:pPr>
              <a:buNone/>
            </a:pPr>
            <a:endParaRPr lang="sr-Cyrl-RS" dirty="0" smtClean="0"/>
          </a:p>
          <a:p>
            <a:pPr>
              <a:buFontTx/>
              <a:buChar char="-"/>
            </a:pPr>
            <a:r>
              <a:rPr lang="sr-Cyrl-RS" sz="2400" u="sng" dirty="0" smtClean="0">
                <a:solidFill>
                  <a:schemeClr val="tx2"/>
                </a:solidFill>
                <a:latin typeface="Times New Roman" pitchFamily="18" charset="0"/>
                <a:cs typeface="Times New Roman" pitchFamily="18" charset="0"/>
              </a:rPr>
              <a:t>Општим условима осигурања, у складу са чланом 935 ЗОО из осигурања се обично искључују ризици:</a:t>
            </a:r>
          </a:p>
          <a:p>
            <a:pPr>
              <a:buNone/>
            </a:pPr>
            <a:r>
              <a:rPr lang="sr-Cyrl-RS" sz="2400" dirty="0" smtClean="0">
                <a:solidFill>
                  <a:schemeClr val="tx2"/>
                </a:solidFill>
                <a:latin typeface="Times New Roman" pitchFamily="18" charset="0"/>
                <a:cs typeface="Times New Roman" pitchFamily="18" charset="0"/>
              </a:rPr>
              <a:t>- Злонамерног проузроковања смрти осигураном лицу од стране корисника осигурања</a:t>
            </a:r>
          </a:p>
          <a:p>
            <a:pPr>
              <a:buNone/>
            </a:pPr>
            <a:r>
              <a:rPr lang="sr-Cyrl-RS" sz="2400" dirty="0" smtClean="0">
                <a:solidFill>
                  <a:schemeClr val="tx2"/>
                </a:solidFill>
                <a:latin typeface="Times New Roman" pitchFamily="18" charset="0"/>
                <a:cs typeface="Times New Roman" pitchFamily="18" charset="0"/>
              </a:rPr>
              <a:t>- Ако је смрт осигураног лица наступила извршењем смртне казне на основу судске пресуде</a:t>
            </a:r>
          </a:p>
          <a:p>
            <a:pPr>
              <a:buNone/>
            </a:pPr>
            <a:r>
              <a:rPr lang="sr-Cyrl-RS" sz="2400" dirty="0" smtClean="0">
                <a:solidFill>
                  <a:schemeClr val="tx2"/>
                </a:solidFill>
                <a:latin typeface="Times New Roman" pitchFamily="18" charset="0"/>
                <a:cs typeface="Times New Roman" pitchFamily="18" charset="0"/>
              </a:rPr>
              <a:t>- Ако смрт наступи услед погибије осигураника који учествује у извршењу кривичног дела</a:t>
            </a:r>
          </a:p>
          <a:p>
            <a:pPr>
              <a:buNone/>
            </a:pPr>
            <a:r>
              <a:rPr lang="sr-Cyrl-RS" sz="2400" dirty="0" smtClean="0">
                <a:solidFill>
                  <a:schemeClr val="tx2"/>
                </a:solidFill>
                <a:latin typeface="Times New Roman" pitchFamily="18" charset="0"/>
                <a:cs typeface="Times New Roman" pitchFamily="18" charset="0"/>
              </a:rPr>
              <a:t>- Ако смрт наступи услед покушаја самоубиства у првој години осигурања</a:t>
            </a:r>
          </a:p>
          <a:p>
            <a:pPr>
              <a:buNone/>
            </a:pPr>
            <a:r>
              <a:rPr lang="sr-Cyrl-RS" sz="2400" dirty="0" smtClean="0">
                <a:solidFill>
                  <a:schemeClr val="tx2"/>
                </a:solidFill>
                <a:latin typeface="Times New Roman" pitchFamily="18" charset="0"/>
                <a:cs typeface="Times New Roman" pitchFamily="18" charset="0"/>
              </a:rPr>
              <a:t>- Ако смрт осигураног лица наступи услед ратних догађаја</a:t>
            </a:r>
            <a:endParaRPr lang="en-US" sz="2400" dirty="0">
              <a:solidFill>
                <a:schemeClr val="tx2"/>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sr-Cyrl-RS" sz="3600" b="1" dirty="0" smtClean="0">
                <a:latin typeface="Times New Roman" pitchFamily="18" charset="0"/>
                <a:cs typeface="Times New Roman" pitchFamily="18" charset="0"/>
              </a:rPr>
              <a:t>ОСИГУРАЊЕ ЛИЦА ОД ПОСЛЕДИЦА НЕСРЕЋНОГ СЛУЧАЈА</a:t>
            </a:r>
            <a:endParaRPr lang="en-US" sz="3600" b="1" dirty="0">
              <a:latin typeface="Times New Roman" pitchFamily="18" charset="0"/>
              <a:cs typeface="Times New Roman" pitchFamily="18" charset="0"/>
            </a:endParaRPr>
          </a:p>
        </p:txBody>
      </p:sp>
      <p:sp>
        <p:nvSpPr>
          <p:cNvPr id="3" name="Content Placeholder 2"/>
          <p:cNvSpPr>
            <a:spLocks noGrp="1"/>
          </p:cNvSpPr>
          <p:nvPr>
            <p:ph idx="1"/>
          </p:nvPr>
        </p:nvSpPr>
        <p:spPr/>
        <p:txBody>
          <a:bodyPr/>
          <a:lstStyle/>
          <a:p>
            <a:endParaRPr lang="sr-Cyrl-RS" dirty="0" smtClean="0"/>
          </a:p>
          <a:p>
            <a:pPr>
              <a:buFontTx/>
              <a:buChar char="-"/>
            </a:pPr>
            <a:r>
              <a:rPr lang="sr-Cyrl-RS" sz="2400" dirty="0" smtClean="0">
                <a:solidFill>
                  <a:schemeClr val="tx2"/>
                </a:solidFill>
                <a:latin typeface="Times New Roman" pitchFamily="18" charset="0"/>
                <a:cs typeface="Times New Roman" pitchFamily="18" charset="0"/>
              </a:rPr>
              <a:t>То је такво осигурање где се осигуравач обавезује да исплати осигурану суму осигуранику или другом кориснику осигурања, ако за време трајања осигурања, услед несрећног случаја, наступи смрт или инвалидитет осигураника или другог осигураног лица, као и да накнади трошкове лечења и изгубљене зараде, који настану као последица неспособности за рад, а осигураник, односно уговарач осигурања, се обавезује да за то плаћа премију</a:t>
            </a:r>
            <a:endParaRPr lang="en-US" sz="2400" dirty="0">
              <a:solidFill>
                <a:schemeClr val="tx2"/>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sr-Cyrl-RS" sz="3600" b="1" dirty="0" smtClean="0">
                <a:latin typeface="Times New Roman" pitchFamily="18" charset="0"/>
                <a:cs typeface="Times New Roman" pitchFamily="18" charset="0"/>
              </a:rPr>
              <a:t>ОСИГУРАЊЕ ЛИЦА ОД ПОСЛЕДИЦА НЕСРЕЋНОГ СЛУЧАЈА</a:t>
            </a:r>
            <a:endParaRPr lang="en-US" sz="3600" b="1" dirty="0">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a:bodyPr>
          <a:lstStyle/>
          <a:p>
            <a:pPr>
              <a:buNone/>
            </a:pPr>
            <a:endParaRPr lang="sr-Cyrl-RS" dirty="0" smtClean="0"/>
          </a:p>
          <a:p>
            <a:pPr>
              <a:buFontTx/>
              <a:buChar char="-"/>
            </a:pPr>
            <a:r>
              <a:rPr lang="sr-Cyrl-RS" sz="2400" u="sng" dirty="0" smtClean="0">
                <a:solidFill>
                  <a:schemeClr val="tx2"/>
                </a:solidFill>
                <a:latin typeface="Times New Roman" pitchFamily="18" charset="0"/>
                <a:cs typeface="Times New Roman" pitchFamily="18" charset="0"/>
              </a:rPr>
              <a:t>Ризик покривен осигурањем – опасност од настанка несрећног случаја</a:t>
            </a:r>
          </a:p>
          <a:p>
            <a:pPr>
              <a:buNone/>
            </a:pPr>
            <a:r>
              <a:rPr lang="sr-Cyrl-RS" sz="2400" dirty="0" smtClean="0">
                <a:solidFill>
                  <a:schemeClr val="tx2"/>
                </a:solidFill>
                <a:latin typeface="Times New Roman" pitchFamily="18" charset="0"/>
                <a:cs typeface="Times New Roman" pitchFamily="18" charset="0"/>
              </a:rPr>
              <a:t>- Несрећни случај је сваки изненадан и од воље осигураника независан догађај, који делује споља и нагло на тело осигураника и који има за последицу његову смрт, потпун или делимичан инвалидитет, пролазну неспособност за рад и нарушење здравља које захтева лекарску помоћ</a:t>
            </a:r>
            <a:endParaRPr lang="en-US" sz="2400" dirty="0">
              <a:solidFill>
                <a:schemeClr val="tx2"/>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Foundry</Template>
  <TotalTime>232</TotalTime>
  <Words>635</Words>
  <Application>Microsoft Office PowerPoint</Application>
  <PresentationFormat>On-screen Show (4:3)</PresentationFormat>
  <Paragraphs>63</Paragraphs>
  <Slides>10</Slides>
  <Notes>0</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Flow</vt:lpstr>
      <vt:lpstr>ПРАВО ОСИГУРАЊА - ВЕЖБЕ</vt:lpstr>
      <vt:lpstr>ПОЈАМ ОСИГУРАЊА ЖИВОТА</vt:lpstr>
      <vt:lpstr>ПОДЕЛЕ ОСИГУРАЊА ЖИВОТА</vt:lpstr>
      <vt:lpstr>ПОДЕЛЕ ОСИГУРАЊА ЖИВОТА</vt:lpstr>
      <vt:lpstr>ПОДЕЛЕ ОСИГУРАЊА ЖИВОТА</vt:lpstr>
      <vt:lpstr>РИЗИЦИ ИСКЉУЧЕНИ ИЗ ОСИГУРАЊА ЖИВОТА</vt:lpstr>
      <vt:lpstr>РИЗИЦИ ИСКЉУЧЕНИ ИЗ ОСИГУРАЊА ЖИВОТА</vt:lpstr>
      <vt:lpstr>ОСИГУРАЊЕ ЛИЦА ОД ПОСЛЕДИЦА НЕСРЕЋНОГ СЛУЧАЈА</vt:lpstr>
      <vt:lpstr>ОСИГУРАЊЕ ЛИЦА ОД ПОСЛЕДИЦА НЕСРЕЋНОГ СЛУЧАЈА</vt:lpstr>
      <vt:lpstr>ОСИГУРАЊЕ ЛИЦА ОД ПОСЛЕДИЦА НЕСРЕЋНОГ СЛУЧАЈА</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ПРАВО ОСИГУРАЊА - ВЕЖБЕ</dc:title>
  <dc:creator>user</dc:creator>
  <cp:lastModifiedBy>user</cp:lastModifiedBy>
  <cp:revision>43</cp:revision>
  <dcterms:created xsi:type="dcterms:W3CDTF">2020-03-16T14:13:31Z</dcterms:created>
  <dcterms:modified xsi:type="dcterms:W3CDTF">2020-05-10T22:00:17Z</dcterms:modified>
</cp:coreProperties>
</file>