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9"/>
  </p:notes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1E0E1C5-1C05-4D19-B7E7-CABAD9D93591}" type="datetimeFigureOut">
              <a:rPr lang="en-US" smtClean="0"/>
              <a:pPr/>
              <a:t>17-May-20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4891E01-5A47-42B9-B21A-3E43673B2EE4}"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34FE0493-7285-4934-B00C-F14A06A71CB7}" type="datetimeFigureOut">
              <a:rPr lang="en-US" smtClean="0"/>
              <a:pPr/>
              <a:t>17-May-20</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0E36D38F-14D1-4757-BAF3-751C44762E67}"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4FE0493-7285-4934-B00C-F14A06A71CB7}" type="datetimeFigureOut">
              <a:rPr lang="en-US" smtClean="0"/>
              <a:pPr/>
              <a:t>17-May-20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36D38F-14D1-4757-BAF3-751C44762E6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4FE0493-7285-4934-B00C-F14A06A71CB7}" type="datetimeFigureOut">
              <a:rPr lang="en-US" smtClean="0"/>
              <a:pPr/>
              <a:t>17-May-20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36D38F-14D1-4757-BAF3-751C44762E6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4FE0493-7285-4934-B00C-F14A06A71CB7}" type="datetimeFigureOut">
              <a:rPr lang="en-US" smtClean="0"/>
              <a:pPr/>
              <a:t>17-May-20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36D38F-14D1-4757-BAF3-751C44762E6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34FE0493-7285-4934-B00C-F14A06A71CB7}" type="datetimeFigureOut">
              <a:rPr lang="en-US" smtClean="0"/>
              <a:pPr/>
              <a:t>17-May-20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36D38F-14D1-4757-BAF3-751C44762E67}"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4FE0493-7285-4934-B00C-F14A06A71CB7}" type="datetimeFigureOut">
              <a:rPr lang="en-US" smtClean="0"/>
              <a:pPr/>
              <a:t>17-May-20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36D38F-14D1-4757-BAF3-751C44762E6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34FE0493-7285-4934-B00C-F14A06A71CB7}" type="datetimeFigureOut">
              <a:rPr lang="en-US" smtClean="0"/>
              <a:pPr/>
              <a:t>17-May-20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E36D38F-14D1-4757-BAF3-751C44762E6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34FE0493-7285-4934-B00C-F14A06A71CB7}" type="datetimeFigureOut">
              <a:rPr lang="en-US" smtClean="0"/>
              <a:pPr/>
              <a:t>17-May-20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E36D38F-14D1-4757-BAF3-751C44762E6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4FE0493-7285-4934-B00C-F14A06A71CB7}" type="datetimeFigureOut">
              <a:rPr lang="en-US" smtClean="0"/>
              <a:pPr/>
              <a:t>17-May-20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E36D38F-14D1-4757-BAF3-751C44762E6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4FE0493-7285-4934-B00C-F14A06A71CB7}" type="datetimeFigureOut">
              <a:rPr lang="en-US" smtClean="0"/>
              <a:pPr/>
              <a:t>17-May-20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36D38F-14D1-4757-BAF3-751C44762E6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34FE0493-7285-4934-B00C-F14A06A71CB7}" type="datetimeFigureOut">
              <a:rPr lang="en-US" smtClean="0"/>
              <a:pPr/>
              <a:t>17-May-20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0E36D38F-14D1-4757-BAF3-751C44762E67}"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34FE0493-7285-4934-B00C-F14A06A71CB7}" type="datetimeFigureOut">
              <a:rPr lang="en-US" smtClean="0"/>
              <a:pPr/>
              <a:t>17-May-20</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E36D38F-14D1-4757-BAF3-751C44762E67}"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sr-Cyrl-RS" dirty="0" smtClean="0">
                <a:latin typeface="Times New Roman" pitchFamily="18" charset="0"/>
                <a:cs typeface="Times New Roman" pitchFamily="18" charset="0"/>
              </a:rPr>
              <a:t>ПРАВО ОСИГУРАЊА - ВЕЖБЕ</a:t>
            </a:r>
            <a:endParaRPr lang="en-US" dirty="0">
              <a:latin typeface="Times New Roman" pitchFamily="18" charset="0"/>
              <a:cs typeface="Times New Roman" pitchFamily="18" charset="0"/>
            </a:endParaRPr>
          </a:p>
        </p:txBody>
      </p:sp>
      <p:sp>
        <p:nvSpPr>
          <p:cNvPr id="3" name="Subtitle 2"/>
          <p:cNvSpPr>
            <a:spLocks noGrp="1"/>
          </p:cNvSpPr>
          <p:nvPr>
            <p:ph type="subTitle" idx="1"/>
          </p:nvPr>
        </p:nvSpPr>
        <p:spPr/>
        <p:txBody>
          <a:bodyPr/>
          <a:lstStyle/>
          <a:p>
            <a:endParaRPr lang="sr-Cyrl-RS" b="1" dirty="0" smtClean="0">
              <a:latin typeface="Times New Roman" pitchFamily="18" charset="0"/>
              <a:cs typeface="Times New Roman" pitchFamily="18" charset="0"/>
            </a:endParaRPr>
          </a:p>
          <a:p>
            <a:r>
              <a:rPr lang="sr-Cyrl-RS" b="1" dirty="0" smtClean="0">
                <a:latin typeface="Times New Roman" pitchFamily="18" charset="0"/>
                <a:cs typeface="Times New Roman" pitchFamily="18" charset="0"/>
              </a:rPr>
              <a:t>РЕОСИГУРАЊЕ И САОСИГУРАЊЕ</a:t>
            </a:r>
            <a:endParaRPr lang="en-US"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Cyrl-RS" sz="4000" b="1" dirty="0" smtClean="0">
                <a:latin typeface="Times New Roman" pitchFamily="18" charset="0"/>
                <a:cs typeface="Times New Roman" pitchFamily="18" charset="0"/>
              </a:rPr>
              <a:t>ПОЈАМ И СВРХА РЕОСИГУРАЊА</a:t>
            </a:r>
            <a:endParaRPr lang="en-US" sz="40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marL="457200" indent="-457200">
              <a:buNone/>
            </a:pPr>
            <a:endParaRPr lang="sr-Cyrl-RS" sz="2000" dirty="0" smtClean="0">
              <a:latin typeface="Times New Roman" pitchFamily="18" charset="0"/>
              <a:cs typeface="Times New Roman" pitchFamily="18" charset="0"/>
            </a:endParaRPr>
          </a:p>
          <a:p>
            <a:pPr marL="457200" indent="-457200" algn="just">
              <a:buNone/>
            </a:pPr>
            <a:r>
              <a:rPr lang="sr-Cyrl-RS" sz="2400" dirty="0" smtClean="0">
                <a:solidFill>
                  <a:schemeClr val="tx2"/>
                </a:solidFill>
                <a:latin typeface="Times New Roman" pitchFamily="18" charset="0"/>
                <a:cs typeface="Times New Roman" pitchFamily="18" charset="0"/>
              </a:rPr>
              <a:t>- Уговор о реосигурању представља такав уговор којим једна страна, реосигуравач, преузима обавезу да другој страни, осигуравачу, плати део износа који је овај платио или треба да плати осигуранику уколико се остварио осигурани случај, а осигуравач који преноси део ризика у реосигурање се обавезује да реосигуравачу плати премију</a:t>
            </a:r>
          </a:p>
          <a:p>
            <a:pPr marL="457200" indent="-457200">
              <a:buNone/>
            </a:pPr>
            <a:endParaRPr lang="sr-Cyrl-RS" sz="2400" dirty="0" smtClean="0">
              <a:solidFill>
                <a:schemeClr val="tx2"/>
              </a:solidFill>
              <a:latin typeface="Times New Roman" pitchFamily="18" charset="0"/>
              <a:cs typeface="Times New Roman" pitchFamily="18" charset="0"/>
            </a:endParaRPr>
          </a:p>
          <a:p>
            <a:pPr marL="457200" indent="-457200" algn="just">
              <a:buNone/>
            </a:pPr>
            <a:r>
              <a:rPr lang="sr-Cyrl-RS" sz="2400" dirty="0" smtClean="0">
                <a:solidFill>
                  <a:schemeClr val="tx2"/>
                </a:solidFill>
                <a:latin typeface="Times New Roman" pitchFamily="18" charset="0"/>
                <a:cs typeface="Times New Roman" pitchFamily="18" charset="0"/>
              </a:rPr>
              <a:t>- Сврха: да се у осигурање приме и такви ризици чијим би остваривањем настале штете које не би могла да надокнаде ни економски најјача осигуравајућа друштва</a:t>
            </a:r>
            <a:endParaRPr lang="en-US" sz="2400" dirty="0">
              <a:solidFill>
                <a:schemeClr val="tx2"/>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RS" sz="3600" b="1" dirty="0" smtClean="0">
                <a:latin typeface="Times New Roman" pitchFamily="18" charset="0"/>
                <a:cs typeface="Times New Roman" pitchFamily="18" charset="0"/>
              </a:rPr>
              <a:t>ОСОБИНЕ РЕОСИГУРАЊА</a:t>
            </a:r>
            <a:endParaRPr lang="en-US" sz="36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endParaRPr lang="sr-Cyrl-RS" dirty="0" smtClean="0"/>
          </a:p>
          <a:p>
            <a:pPr>
              <a:buNone/>
            </a:pPr>
            <a:r>
              <a:rPr lang="sr-Cyrl-RS" sz="2400" dirty="0" smtClean="0">
                <a:solidFill>
                  <a:schemeClr val="tx2"/>
                </a:solidFill>
                <a:latin typeface="Times New Roman" pitchFamily="18" charset="0"/>
                <a:cs typeface="Times New Roman" pitchFamily="18" charset="0"/>
              </a:rPr>
              <a:t>- Уговор о реосигурању дели правну судбину уговора о осигурању</a:t>
            </a:r>
          </a:p>
          <a:p>
            <a:pPr>
              <a:buFontTx/>
              <a:buChar char="-"/>
            </a:pPr>
            <a:r>
              <a:rPr lang="sr-Cyrl-RS" sz="2400" dirty="0" smtClean="0">
                <a:solidFill>
                  <a:schemeClr val="tx2"/>
                </a:solidFill>
                <a:latin typeface="Times New Roman" pitchFamily="18" charset="0"/>
                <a:cs typeface="Times New Roman" pitchFamily="18" charset="0"/>
              </a:rPr>
              <a:t>Реосигурање се</a:t>
            </a:r>
            <a:r>
              <a:rPr lang="sr-Latn-RS" sz="2400" dirty="0" smtClean="0">
                <a:solidFill>
                  <a:schemeClr val="tx2"/>
                </a:solidFill>
                <a:latin typeface="Times New Roman" pitchFamily="18" charset="0"/>
                <a:cs typeface="Times New Roman" pitchFamily="18" charset="0"/>
              </a:rPr>
              <a:t> </a:t>
            </a:r>
            <a:r>
              <a:rPr lang="sr-Cyrl-RS" sz="2400" dirty="0" smtClean="0">
                <a:solidFill>
                  <a:schemeClr val="tx2"/>
                </a:solidFill>
                <a:latin typeface="Times New Roman" pitchFamily="18" charset="0"/>
                <a:cs typeface="Times New Roman" pitchFamily="18" charset="0"/>
              </a:rPr>
              <a:t>не може подвести ни под једну врсту осигурања, а највише сличности има са осигурањем имовине. (сличност – обештећење; АЛИ, реосигуравач који исплати свој део не може се обратити захтевом за накнаду лицу одговорном за штету већ то право припада само осигуравачу који ће део наплаћеног износа задржати за себе а део пренети на реосигуравача)</a:t>
            </a:r>
          </a:p>
          <a:p>
            <a:pPr>
              <a:buFontTx/>
              <a:buChar char="-"/>
            </a:pPr>
            <a:r>
              <a:rPr lang="sr-Cyrl-RS" sz="2400" dirty="0" smtClean="0">
                <a:solidFill>
                  <a:schemeClr val="tx2"/>
                </a:solidFill>
                <a:latin typeface="Times New Roman" pitchFamily="18" charset="0"/>
                <a:cs typeface="Times New Roman" pitchFamily="18" charset="0"/>
              </a:rPr>
              <a:t> </a:t>
            </a:r>
            <a:endParaRPr lang="en-US" sz="2400" dirty="0">
              <a:solidFill>
                <a:schemeClr val="tx2"/>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sr-Cyrl-RS" sz="3600" b="1" dirty="0" smtClean="0">
                <a:latin typeface="Times New Roman" pitchFamily="18" charset="0"/>
                <a:cs typeface="Times New Roman" pitchFamily="18" charset="0"/>
              </a:rPr>
              <a:t>ОСОБИНЕ РЕОСИГУРАЊА</a:t>
            </a:r>
            <a:endParaRPr lang="en-US" sz="3600" dirty="0"/>
          </a:p>
        </p:txBody>
      </p:sp>
      <p:sp>
        <p:nvSpPr>
          <p:cNvPr id="5" name="Content Placeholder 4"/>
          <p:cNvSpPr>
            <a:spLocks noGrp="1"/>
          </p:cNvSpPr>
          <p:nvPr>
            <p:ph idx="1"/>
          </p:nvPr>
        </p:nvSpPr>
        <p:spPr>
          <a:xfrm>
            <a:off x="457200" y="1828800"/>
            <a:ext cx="8229600" cy="4389120"/>
          </a:xfrm>
        </p:spPr>
        <p:txBody>
          <a:bodyPr>
            <a:normAutofit fontScale="92500" lnSpcReduction="10000"/>
          </a:bodyPr>
          <a:lstStyle/>
          <a:p>
            <a:pPr>
              <a:buNone/>
            </a:pPr>
            <a:endParaRPr lang="sr-Cyrl-RS" dirty="0" smtClean="0"/>
          </a:p>
          <a:p>
            <a:pPr>
              <a:buNone/>
            </a:pPr>
            <a:r>
              <a:rPr lang="sr-Cyrl-RS" dirty="0" smtClean="0"/>
              <a:t> </a:t>
            </a:r>
            <a:r>
              <a:rPr lang="sr-Cyrl-RS" sz="2800" dirty="0" smtClean="0">
                <a:solidFill>
                  <a:schemeClr val="tx2"/>
                </a:solidFill>
                <a:latin typeface="Times New Roman" pitchFamily="18" charset="0"/>
                <a:cs typeface="Times New Roman" pitchFamily="18" charset="0"/>
              </a:rPr>
              <a:t>- Разлика у односу на јемство: уговором о јемству настаје непосредан правни однос између јемца и повериоца те уколико поверилац не успе да наплати своје потраживање од дужника он ће моћи да се непосредно обрати јемцу док је код реосигурања осигураник у правном односу само са осигуравачем тако да се наступањем осигураног случаја за накнаду може обратити једино осигуравачу а не и реосигуравачу</a:t>
            </a:r>
          </a:p>
          <a:p>
            <a:pPr>
              <a:buNone/>
            </a:pPr>
            <a:r>
              <a:rPr lang="sr-Cyrl-RS" sz="2800" dirty="0" smtClean="0">
                <a:solidFill>
                  <a:schemeClr val="tx2"/>
                </a:solidFill>
                <a:latin typeface="Times New Roman" pitchFamily="18" charset="0"/>
                <a:cs typeface="Times New Roman" pitchFamily="18" charset="0"/>
              </a:rPr>
              <a:t> </a:t>
            </a:r>
            <a:endParaRPr lang="en-US" sz="2800" dirty="0" smtClean="0">
              <a:solidFill>
                <a:schemeClr val="tx2"/>
              </a:solidFill>
              <a:latin typeface="Times New Roman" pitchFamily="18" charset="0"/>
              <a:cs typeface="Times New Roman" pitchFamily="18" charset="0"/>
            </a:endParaRPr>
          </a:p>
          <a:p>
            <a:pPr>
              <a:buNone/>
            </a:pP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RS" sz="3600" b="1" dirty="0" smtClean="0">
                <a:latin typeface="Times New Roman" pitchFamily="18" charset="0"/>
                <a:cs typeface="Times New Roman" pitchFamily="18" charset="0"/>
              </a:rPr>
              <a:t>ОБАВЕЗЕ ИЗ УГОВОРА О РЕОСИГУРАЊУ</a:t>
            </a:r>
            <a:endParaRPr lang="en-US" sz="3600" dirty="0"/>
          </a:p>
        </p:txBody>
      </p:sp>
      <p:sp>
        <p:nvSpPr>
          <p:cNvPr id="3" name="Content Placeholder 2"/>
          <p:cNvSpPr>
            <a:spLocks noGrp="1"/>
          </p:cNvSpPr>
          <p:nvPr>
            <p:ph idx="1"/>
          </p:nvPr>
        </p:nvSpPr>
        <p:spPr/>
        <p:txBody>
          <a:bodyPr>
            <a:normAutofit/>
          </a:bodyPr>
          <a:lstStyle/>
          <a:p>
            <a:endParaRPr lang="sr-Cyrl-RS" dirty="0" smtClean="0"/>
          </a:p>
          <a:p>
            <a:pPr>
              <a:buFontTx/>
              <a:buChar char="-"/>
            </a:pPr>
            <a:r>
              <a:rPr lang="sr-Cyrl-RS" sz="2400" dirty="0" smtClean="0">
                <a:solidFill>
                  <a:schemeClr val="tx2"/>
                </a:solidFill>
                <a:latin typeface="Times New Roman" pitchFamily="18" charset="0"/>
                <a:cs typeface="Times New Roman" pitchFamily="18" charset="0"/>
              </a:rPr>
              <a:t>Основна обавеза осигуравача је да плаћа уговорену премију за ризик који је предао у реосигурање</a:t>
            </a:r>
          </a:p>
          <a:p>
            <a:pPr>
              <a:buNone/>
            </a:pPr>
            <a:r>
              <a:rPr lang="sr-Cyrl-RS" sz="2400" b="1" dirty="0" smtClean="0">
                <a:solidFill>
                  <a:schemeClr val="tx2"/>
                </a:solidFill>
                <a:latin typeface="Times New Roman" pitchFamily="18" charset="0"/>
                <a:cs typeface="Times New Roman" pitchFamily="18" charset="0"/>
              </a:rPr>
              <a:t>-  </a:t>
            </a:r>
            <a:r>
              <a:rPr lang="sr-Cyrl-RS" sz="2400" dirty="0" smtClean="0">
                <a:solidFill>
                  <a:schemeClr val="tx2"/>
                </a:solidFill>
                <a:latin typeface="Times New Roman" pitchFamily="18" charset="0"/>
                <a:cs typeface="Times New Roman" pitchFamily="18" charset="0"/>
              </a:rPr>
              <a:t>Основна обавеза реосигуравача је да осигуравачу исплати износ који уговором о реосигурању пада на његов терет</a:t>
            </a:r>
          </a:p>
          <a:p>
            <a:pPr>
              <a:buNone/>
            </a:pPr>
            <a:r>
              <a:rPr lang="sr-Cyrl-RS" sz="2400" b="1" dirty="0" smtClean="0">
                <a:solidFill>
                  <a:schemeClr val="tx2"/>
                </a:solidFill>
                <a:latin typeface="Times New Roman" pitchFamily="18" charset="0"/>
                <a:cs typeface="Times New Roman" pitchFamily="18" charset="0"/>
              </a:rPr>
              <a:t>- </a:t>
            </a:r>
            <a:r>
              <a:rPr lang="sr-Cyrl-RS" sz="2400" dirty="0" smtClean="0">
                <a:solidFill>
                  <a:schemeClr val="tx2"/>
                </a:solidFill>
                <a:latin typeface="Times New Roman" pitchFamily="18" charset="0"/>
                <a:cs typeface="Times New Roman" pitchFamily="18" charset="0"/>
              </a:rPr>
              <a:t>Уговор о реосигурању по правилу садржи одредбу о праву осигуравача на депозит, тј. део премије као средство обезбеђења да ће, у случају наступања осигураног случаја, реосигуравач своју обавезу измирити </a:t>
            </a:r>
            <a:endParaRPr lang="en-US" sz="2400" b="1" dirty="0">
              <a:solidFill>
                <a:schemeClr val="tx2"/>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RS" sz="3600" b="1" dirty="0" smtClean="0">
                <a:latin typeface="Times New Roman" pitchFamily="18" charset="0"/>
                <a:cs typeface="Times New Roman" pitchFamily="18" charset="0"/>
              </a:rPr>
              <a:t>ПОЈАМ САОСИГУРАЊА</a:t>
            </a:r>
            <a:endParaRPr lang="en-US" sz="36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lnSpcReduction="10000"/>
          </a:bodyPr>
          <a:lstStyle/>
          <a:p>
            <a:endParaRPr lang="sr-Cyrl-RS" dirty="0" smtClean="0"/>
          </a:p>
          <a:p>
            <a:pPr>
              <a:buNone/>
            </a:pPr>
            <a:r>
              <a:rPr lang="sr-Cyrl-RS" sz="2400" dirty="0" smtClean="0">
                <a:solidFill>
                  <a:schemeClr val="tx2"/>
                </a:solidFill>
                <a:latin typeface="Times New Roman" pitchFamily="18" charset="0"/>
                <a:cs typeface="Times New Roman" pitchFamily="18" charset="0"/>
              </a:rPr>
              <a:t>-</a:t>
            </a:r>
            <a:r>
              <a:rPr lang="sr-Cyrl-RS" sz="2400" b="1" dirty="0" smtClean="0">
                <a:solidFill>
                  <a:schemeClr val="tx2"/>
                </a:solidFill>
                <a:latin typeface="Times New Roman" pitchFamily="18" charset="0"/>
                <a:cs typeface="Times New Roman" pitchFamily="18" charset="0"/>
              </a:rPr>
              <a:t>  </a:t>
            </a:r>
            <a:r>
              <a:rPr lang="sr-Cyrl-RS" sz="2400" dirty="0" smtClean="0">
                <a:solidFill>
                  <a:schemeClr val="tx2"/>
                </a:solidFill>
                <a:latin typeface="Times New Roman" pitchFamily="18" charset="0"/>
                <a:cs typeface="Times New Roman" pitchFamily="18" charset="0"/>
              </a:rPr>
              <a:t>Саосигурање је осигурање којим осигураник осигурава један предмет осигурања код више осигуравача, али тако да сваки од осигуравача преузима у осигурање један део ризика</a:t>
            </a:r>
          </a:p>
          <a:p>
            <a:pPr>
              <a:buNone/>
            </a:pPr>
            <a:r>
              <a:rPr lang="sr-Cyrl-RS" sz="2400" dirty="0" smtClean="0">
                <a:solidFill>
                  <a:schemeClr val="tx2"/>
                </a:solidFill>
                <a:latin typeface="Times New Roman" pitchFamily="18" charset="0"/>
                <a:cs typeface="Times New Roman" pitchFamily="18" charset="0"/>
              </a:rPr>
              <a:t>- </a:t>
            </a:r>
            <a:r>
              <a:rPr lang="sr-Cyrl-RS" sz="2400" u="sng" dirty="0" smtClean="0">
                <a:solidFill>
                  <a:schemeClr val="tx2"/>
                </a:solidFill>
                <a:latin typeface="Times New Roman" pitchFamily="18" charset="0"/>
                <a:cs typeface="Times New Roman" pitchFamily="18" charset="0"/>
              </a:rPr>
              <a:t>Предности саосигурања: </a:t>
            </a:r>
          </a:p>
          <a:p>
            <a:pPr>
              <a:buNone/>
            </a:pPr>
            <a:r>
              <a:rPr lang="sr-Cyrl-RS" sz="2400" dirty="0" smtClean="0">
                <a:solidFill>
                  <a:schemeClr val="tx2"/>
                </a:solidFill>
                <a:latin typeface="Times New Roman" pitchFamily="18" charset="0"/>
                <a:cs typeface="Times New Roman" pitchFamily="18" charset="0"/>
              </a:rPr>
              <a:t>- Сваки осигуравач преузима онолики ризик колики може покрити што осигуранику даје сигурност да у случају да неки од осигуравача не може да испуни своју обавезу, може остати не намирен само за тај износ</a:t>
            </a:r>
          </a:p>
          <a:p>
            <a:pPr>
              <a:buNone/>
            </a:pPr>
            <a:r>
              <a:rPr lang="sr-Cyrl-RS" sz="2400" dirty="0" smtClean="0">
                <a:solidFill>
                  <a:schemeClr val="tx2"/>
                </a:solidFill>
                <a:latin typeface="Times New Roman" pitchFamily="18" charset="0"/>
                <a:cs typeface="Times New Roman" pitchFamily="18" charset="0"/>
              </a:rPr>
              <a:t>- У случају стечаја једног од саосигуравача, осигураник је у опасности да остане необештећен само за тај део накнаде, док је вероватноћа да ће сви саосигуравачи пасти под стечај веома мала</a:t>
            </a:r>
            <a:endParaRPr lang="sr-Cyrl-RS" sz="2400" dirty="0" smtClean="0">
              <a:solidFill>
                <a:schemeClr val="tx2"/>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RS" sz="3600" b="1" dirty="0" smtClean="0">
                <a:latin typeface="Times New Roman" pitchFamily="18" charset="0"/>
                <a:cs typeface="Times New Roman" pitchFamily="18" charset="0"/>
              </a:rPr>
              <a:t>ОСОБИНЕ САОСИГУРАЊА</a:t>
            </a:r>
            <a:endParaRPr lang="en-US" sz="36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lnSpcReduction="10000"/>
          </a:bodyPr>
          <a:lstStyle/>
          <a:p>
            <a:pPr>
              <a:buNone/>
            </a:pPr>
            <a:endParaRPr lang="sr-Cyrl-RS" dirty="0" smtClean="0"/>
          </a:p>
          <a:p>
            <a:pPr>
              <a:buNone/>
            </a:pPr>
            <a:r>
              <a:rPr lang="sr-Cyrl-RS" sz="2400" dirty="0" smtClean="0">
                <a:solidFill>
                  <a:schemeClr val="tx2"/>
                </a:solidFill>
                <a:latin typeface="Times New Roman" pitchFamily="18" charset="0"/>
                <a:cs typeface="Times New Roman" pitchFamily="18" charset="0"/>
              </a:rPr>
              <a:t>- Сваки осигуравач покрива део ризика који је примио у осигурање</a:t>
            </a:r>
          </a:p>
          <a:p>
            <a:pPr>
              <a:buNone/>
            </a:pPr>
            <a:r>
              <a:rPr lang="sr-Cyrl-RS" sz="2400" dirty="0" smtClean="0">
                <a:solidFill>
                  <a:schemeClr val="tx2"/>
                </a:solidFill>
                <a:latin typeface="Times New Roman" pitchFamily="18" charset="0"/>
                <a:cs typeface="Times New Roman" pitchFamily="18" charset="0"/>
              </a:rPr>
              <a:t>- Осигуравач коме се осигураник обратио обавезан је да надокнади део за који је преузео ризик</a:t>
            </a:r>
          </a:p>
          <a:p>
            <a:pPr>
              <a:buNone/>
            </a:pPr>
            <a:r>
              <a:rPr lang="sr-Cyrl-RS" sz="2400" dirty="0" smtClean="0">
                <a:solidFill>
                  <a:schemeClr val="tx2"/>
                </a:solidFill>
                <a:latin typeface="Times New Roman" pitchFamily="18" charset="0"/>
                <a:cs typeface="Times New Roman" pitchFamily="18" charset="0"/>
              </a:rPr>
              <a:t>- Ако се стекну услови за раскид уговора према неком од осигуравача, то не утиче на остале</a:t>
            </a:r>
          </a:p>
          <a:p>
            <a:pPr>
              <a:buNone/>
            </a:pPr>
            <a:r>
              <a:rPr lang="sr-Cyrl-RS" sz="2400" dirty="0" smtClean="0">
                <a:solidFill>
                  <a:schemeClr val="tx2"/>
                </a:solidFill>
                <a:latin typeface="Times New Roman" pitchFamily="18" charset="0"/>
                <a:cs typeface="Times New Roman" pitchFamily="18" charset="0"/>
              </a:rPr>
              <a:t>- Ако се раскине један уговор о осигурању, остали остају на снази</a:t>
            </a:r>
          </a:p>
          <a:p>
            <a:pPr>
              <a:buNone/>
            </a:pPr>
            <a:r>
              <a:rPr lang="sr-Cyrl-RS" sz="2400" dirty="0" smtClean="0">
                <a:solidFill>
                  <a:schemeClr val="tx2"/>
                </a:solidFill>
                <a:latin typeface="Times New Roman" pitchFamily="18" charset="0"/>
                <a:cs typeface="Times New Roman" pitchFamily="18" charset="0"/>
              </a:rPr>
              <a:t>- Сваки од осигуравача је самостална странка у уговорном односу, па и у судском спору</a:t>
            </a:r>
            <a:endParaRPr lang="en-US" sz="2400" dirty="0">
              <a:solidFill>
                <a:schemeClr val="tx2"/>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227</TotalTime>
  <Words>481</Words>
  <Application>Microsoft Office PowerPoint</Application>
  <PresentationFormat>On-screen Show (4:3)</PresentationFormat>
  <Paragraphs>35</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Flow</vt:lpstr>
      <vt:lpstr>ПРАВО ОСИГУРАЊА - ВЕЖБЕ</vt:lpstr>
      <vt:lpstr>ПОЈАМ И СВРХА РЕОСИГУРАЊА</vt:lpstr>
      <vt:lpstr>ОСОБИНЕ РЕОСИГУРАЊА</vt:lpstr>
      <vt:lpstr>ОСОБИНЕ РЕОСИГУРАЊА</vt:lpstr>
      <vt:lpstr>ОБАВЕЗЕ ИЗ УГОВОРА О РЕОСИГУРАЊУ</vt:lpstr>
      <vt:lpstr>ПОЈАМ САОСИГУРАЊА</vt:lpstr>
      <vt:lpstr>ОСОБИНЕ САОСИГУРАЊА</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ПРАВО ОСИГУРАЊА - ВЕЖБЕ</dc:title>
  <dc:creator>user</dc:creator>
  <cp:lastModifiedBy>user</cp:lastModifiedBy>
  <cp:revision>41</cp:revision>
  <dcterms:created xsi:type="dcterms:W3CDTF">2020-03-16T14:13:31Z</dcterms:created>
  <dcterms:modified xsi:type="dcterms:W3CDTF">2020-05-17T21:22:20Z</dcterms:modified>
</cp:coreProperties>
</file>