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24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37E6B-F76F-4929-B901-27B07080E03A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8D56D-2E05-4BF8-B019-90590555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378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8D56D-2E05-4BF8-B019-90590555167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75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02C2E30-338A-4E9C-B86B-BFC118BDC377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FFA0A56-2B4F-4AF2-A467-B8F7699C6832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2E30-338A-4E9C-B86B-BFC118BDC377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A0A56-2B4F-4AF2-A467-B8F7699C68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2E30-338A-4E9C-B86B-BFC118BDC377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A0A56-2B4F-4AF2-A467-B8F7699C68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2E30-338A-4E9C-B86B-BFC118BDC377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A0A56-2B4F-4AF2-A467-B8F7699C68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2E30-338A-4E9C-B86B-BFC118BDC377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A0A56-2B4F-4AF2-A467-B8F7699C68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2E30-338A-4E9C-B86B-BFC118BDC377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A0A56-2B4F-4AF2-A467-B8F7699C68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2E30-338A-4E9C-B86B-BFC118BDC377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A0A56-2B4F-4AF2-A467-B8F7699C68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2E30-338A-4E9C-B86B-BFC118BDC377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A0A56-2B4F-4AF2-A467-B8F7699C68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2E30-338A-4E9C-B86B-BFC118BDC377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A0A56-2B4F-4AF2-A467-B8F7699C68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2E30-338A-4E9C-B86B-BFC118BDC377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A0A56-2B4F-4AF2-A467-B8F7699C6832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2E30-338A-4E9C-B86B-BFC118BDC377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A0A56-2B4F-4AF2-A467-B8F7699C68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02C2E30-338A-4E9C-B86B-BFC118BDC377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FFA0A56-2B4F-4AF2-A467-B8F7699C68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Уговори у наследном праву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Уговор о уступању и расподели имовине за живота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495800" y="5638800"/>
            <a:ext cx="3639312" cy="446291"/>
          </a:xfrm>
        </p:spPr>
        <p:txBody>
          <a:bodyPr>
            <a:noAutofit/>
          </a:bodyPr>
          <a:lstStyle/>
          <a:p>
            <a:r>
              <a:rPr lang="sr-Cyrl-RS" sz="1400" i="1" dirty="0" smtClean="0"/>
              <a:t>Доц. др Тамара Ђурђић-Милошевић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58210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024744" cy="648736"/>
          </a:xfrm>
        </p:spPr>
        <p:txBody>
          <a:bodyPr>
            <a:normAutofit/>
          </a:bodyPr>
          <a:lstStyle/>
          <a:p>
            <a:r>
              <a:rPr lang="sr-Cyrl-RS" sz="3000" b="1" dirty="0" smtClean="0">
                <a:latin typeface="Arial" pitchFamily="34" charset="0"/>
                <a:cs typeface="Arial" pitchFamily="34" charset="0"/>
              </a:rPr>
              <a:t>Раскид уговора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334000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Arial Narrow" pitchFamily="34" charset="0"/>
              </a:rPr>
              <a:t>Уговор </a:t>
            </a:r>
            <a:r>
              <a:rPr lang="ru-RU" sz="2000" dirty="0">
                <a:latin typeface="Arial Narrow" pitchFamily="34" charset="0"/>
              </a:rPr>
              <a:t>се </a:t>
            </a:r>
            <a:r>
              <a:rPr lang="ru-RU" sz="2000" b="1" dirty="0">
                <a:latin typeface="Arial Narrow" pitchFamily="34" charset="0"/>
              </a:rPr>
              <a:t>не може једнострано </a:t>
            </a:r>
            <a:r>
              <a:rPr lang="ru-RU" sz="2000" b="1" dirty="0" smtClean="0">
                <a:latin typeface="Arial Narrow" pitchFamily="34" charset="0"/>
              </a:rPr>
              <a:t>раскинути </a:t>
            </a:r>
            <a:r>
              <a:rPr lang="sr-Cyrl-RS" sz="2000" dirty="0" smtClean="0">
                <a:latin typeface="Arial Narrow" pitchFamily="34" charset="0"/>
              </a:rPr>
              <a:t>(</a:t>
            </a:r>
            <a:r>
              <a:rPr lang="en-US" sz="2000" i="1" dirty="0" err="1" smtClean="0">
                <a:latin typeface="Arial Narrow" pitchFamily="34" charset="0"/>
              </a:rPr>
              <a:t>pacta</a:t>
            </a:r>
            <a:r>
              <a:rPr lang="en-US" sz="2000" i="1" dirty="0" smtClean="0">
                <a:latin typeface="Arial Narrow" pitchFamily="34" charset="0"/>
              </a:rPr>
              <a:t> </a:t>
            </a:r>
            <a:r>
              <a:rPr lang="en-US" sz="2000" i="1" dirty="0" err="1">
                <a:latin typeface="Arial Narrow" pitchFamily="34" charset="0"/>
              </a:rPr>
              <a:t>sund</a:t>
            </a:r>
            <a:r>
              <a:rPr lang="en-US" sz="2000" i="1" dirty="0">
                <a:latin typeface="Arial Narrow" pitchFamily="34" charset="0"/>
              </a:rPr>
              <a:t> </a:t>
            </a:r>
            <a:r>
              <a:rPr lang="en-US" sz="2000" i="1" dirty="0" err="1" smtClean="0">
                <a:latin typeface="Arial Narrow" pitchFamily="34" charset="0"/>
              </a:rPr>
              <a:t>servanda</a:t>
            </a:r>
            <a:r>
              <a:rPr lang="sr-Cyrl-RS" sz="2000" dirty="0" smtClean="0">
                <a:latin typeface="Arial Narrow" pitchFamily="34" charset="0"/>
              </a:rPr>
              <a:t>)</a:t>
            </a:r>
            <a:r>
              <a:rPr lang="ru-RU" sz="2000" dirty="0" smtClean="0">
                <a:latin typeface="Arial Narrow" pitchFamily="34" charset="0"/>
              </a:rPr>
              <a:t>(</a:t>
            </a:r>
            <a:r>
              <a:rPr lang="ru-RU" sz="2000" dirty="0">
                <a:latin typeface="Arial Narrow" pitchFamily="34" charset="0"/>
              </a:rPr>
              <a:t>чл. </a:t>
            </a:r>
            <a:r>
              <a:rPr lang="ru-RU" sz="2000" dirty="0" smtClean="0">
                <a:latin typeface="Arial Narrow" pitchFamily="34" charset="0"/>
              </a:rPr>
              <a:t>17 ЗОО</a:t>
            </a:r>
            <a:r>
              <a:rPr lang="ru-RU" sz="2000" dirty="0">
                <a:latin typeface="Arial Narrow" pitchFamily="34" charset="0"/>
              </a:rPr>
              <a:t>);</a:t>
            </a:r>
          </a:p>
          <a:p>
            <a:r>
              <a:rPr lang="ru-RU" sz="2000" b="1" dirty="0">
                <a:solidFill>
                  <a:srgbClr val="92D050"/>
                </a:solidFill>
                <a:latin typeface="Arial Narrow" pitchFamily="34" charset="0"/>
              </a:rPr>
              <a:t>Споразумни раскид </a:t>
            </a:r>
            <a:r>
              <a:rPr lang="ru-RU" sz="2000" b="1" dirty="0" smtClean="0">
                <a:solidFill>
                  <a:srgbClr val="92D050"/>
                </a:solidFill>
                <a:latin typeface="Arial Narrow" pitchFamily="34" charset="0"/>
              </a:rPr>
              <a:t>уговора </a:t>
            </a:r>
            <a:r>
              <a:rPr lang="ru-RU" sz="2000" dirty="0" smtClean="0">
                <a:latin typeface="Arial Narrow" pitchFamily="34" charset="0"/>
              </a:rPr>
              <a:t>-  </a:t>
            </a:r>
            <a:r>
              <a:rPr lang="ru-RU" sz="2000" dirty="0">
                <a:latin typeface="Arial Narrow" pitchFamily="34" charset="0"/>
              </a:rPr>
              <a:t>у форми у којој је уговор био закључен (чл. 68 </a:t>
            </a:r>
            <a:r>
              <a:rPr lang="ru-RU" sz="2000" dirty="0" smtClean="0">
                <a:latin typeface="Arial Narrow" pitchFamily="34" charset="0"/>
              </a:rPr>
              <a:t>ЗОО)</a:t>
            </a:r>
            <a:endParaRPr lang="ru-RU" sz="2000" dirty="0">
              <a:latin typeface="Arial Narrow" pitchFamily="34" charset="0"/>
            </a:endParaRPr>
          </a:p>
          <a:p>
            <a:r>
              <a:rPr lang="ru-RU" sz="2000" b="1" dirty="0" smtClean="0">
                <a:solidFill>
                  <a:srgbClr val="92D050"/>
                </a:solidFill>
                <a:latin typeface="Arial Narrow" pitchFamily="34" charset="0"/>
              </a:rPr>
              <a:t>Једнострани раскид уговора </a:t>
            </a:r>
            <a:r>
              <a:rPr lang="ru-RU" sz="2000" dirty="0" smtClean="0">
                <a:latin typeface="Arial Narrow" pitchFamily="34" charset="0"/>
              </a:rPr>
              <a:t>према ЗОН (чл. 192 ЗОН):</a:t>
            </a:r>
            <a:endParaRPr lang="ru-RU" sz="2000" dirty="0"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b="1" i="1" dirty="0">
                <a:solidFill>
                  <a:srgbClr val="92D050"/>
                </a:solidFill>
                <a:latin typeface="Arial Narrow" pitchFamily="34" charset="0"/>
              </a:rPr>
              <a:t>з</a:t>
            </a:r>
            <a:r>
              <a:rPr lang="ru-RU" sz="2000" b="1" i="1" dirty="0" smtClean="0">
                <a:solidFill>
                  <a:srgbClr val="92D050"/>
                </a:solidFill>
                <a:latin typeface="Arial Narrow" pitchFamily="34" charset="0"/>
              </a:rPr>
              <a:t>бог грубе неблагодарности</a:t>
            </a:r>
            <a:r>
              <a:rPr lang="ru-RU" sz="2000" dirty="0" smtClean="0">
                <a:latin typeface="Arial Narrow" pitchFamily="34" charset="0"/>
              </a:rPr>
              <a:t>-извршење </a:t>
            </a:r>
            <a:r>
              <a:rPr lang="ru-RU" sz="2000" dirty="0">
                <a:latin typeface="Arial Narrow" pitchFamily="34" charset="0"/>
              </a:rPr>
              <a:t>неког кривичног дела према уступиоцу; физичко злостављање; претње; увредљиво понашање; </a:t>
            </a:r>
            <a:endParaRPr lang="sr-Latn-RS" sz="2000" dirty="0" smtClean="0"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b="1" i="1" dirty="0">
                <a:solidFill>
                  <a:srgbClr val="92D050"/>
                </a:solidFill>
                <a:latin typeface="Arial Narrow" pitchFamily="34" charset="0"/>
              </a:rPr>
              <a:t>з</a:t>
            </a:r>
            <a:r>
              <a:rPr lang="ru-RU" sz="2000" b="1" i="1" dirty="0" smtClean="0">
                <a:solidFill>
                  <a:srgbClr val="92D050"/>
                </a:solidFill>
                <a:latin typeface="Arial Narrow" pitchFamily="34" charset="0"/>
              </a:rPr>
              <a:t>бог неизвршења </a:t>
            </a:r>
            <a:r>
              <a:rPr lang="ru-RU" sz="2000" b="1" i="1" dirty="0">
                <a:solidFill>
                  <a:srgbClr val="92D050"/>
                </a:solidFill>
                <a:latin typeface="Arial Narrow" pitchFamily="34" charset="0"/>
              </a:rPr>
              <a:t>обавезе </a:t>
            </a:r>
            <a:r>
              <a:rPr lang="ru-RU" sz="2000" dirty="0" smtClean="0">
                <a:latin typeface="Arial Narrow" pitchFamily="34" charset="0"/>
              </a:rPr>
              <a:t>издржавања</a:t>
            </a:r>
            <a:r>
              <a:rPr lang="ru-RU" sz="2000" dirty="0">
                <a:latin typeface="Arial Narrow" pitchFamily="34" charset="0"/>
              </a:rPr>
              <a:t> </a:t>
            </a:r>
            <a:r>
              <a:rPr lang="ru-RU" sz="2000" dirty="0" smtClean="0">
                <a:latin typeface="Arial Narrow" pitchFamily="34" charset="0"/>
              </a:rPr>
              <a:t>/исплате </a:t>
            </a:r>
            <a:r>
              <a:rPr lang="ru-RU" sz="2000" dirty="0">
                <a:latin typeface="Arial Narrow" pitchFamily="34" charset="0"/>
              </a:rPr>
              <a:t>дуга; у осталим случајевим </a:t>
            </a:r>
            <a:r>
              <a:rPr lang="ru-RU" sz="2000" dirty="0" smtClean="0">
                <a:latin typeface="Arial Narrow" pitchFamily="34" charset="0"/>
              </a:rPr>
              <a:t>суд </a:t>
            </a:r>
            <a:r>
              <a:rPr lang="ru-RU" sz="2000" dirty="0">
                <a:latin typeface="Arial Narrow" pitchFamily="34" charset="0"/>
              </a:rPr>
              <a:t>одлучује о раскиду или о принудном извршењу </a:t>
            </a:r>
            <a:r>
              <a:rPr lang="ru-RU" sz="2000" dirty="0" smtClean="0">
                <a:latin typeface="Arial Narrow" pitchFamily="34" charset="0"/>
              </a:rPr>
              <a:t>терета</a:t>
            </a:r>
            <a:r>
              <a:rPr lang="ru-RU" sz="2000" dirty="0">
                <a:latin typeface="Arial Narrow" pitchFamily="34" charset="0"/>
              </a:rPr>
              <a:t> </a:t>
            </a:r>
            <a:r>
              <a:rPr lang="ru-RU" sz="2000" dirty="0" smtClean="0">
                <a:latin typeface="Arial Narrow" pitchFamily="34" charset="0"/>
              </a:rPr>
              <a:t>спрам значаја </a:t>
            </a:r>
            <a:r>
              <a:rPr lang="ru-RU" sz="2000" dirty="0">
                <a:latin typeface="Arial Narrow" pitchFamily="34" charset="0"/>
              </a:rPr>
              <a:t>терета</a:t>
            </a:r>
            <a:r>
              <a:rPr lang="ru-RU" sz="2000" dirty="0" smtClean="0">
                <a:latin typeface="Arial Narrow" pitchFamily="34" charset="0"/>
              </a:rPr>
              <a:t>;</a:t>
            </a:r>
            <a:endParaRPr lang="ru-RU" sz="2000" dirty="0">
              <a:latin typeface="Arial Narrow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000" b="1" i="1" dirty="0">
                <a:latin typeface="Arial Narrow" pitchFamily="34" charset="0"/>
              </a:rPr>
              <a:t>Последице </a:t>
            </a:r>
            <a:r>
              <a:rPr lang="ru-RU" sz="2000" b="1" i="1" dirty="0" smtClean="0">
                <a:latin typeface="Arial Narrow" pitchFamily="34" charset="0"/>
              </a:rPr>
              <a:t>раскида -  </a:t>
            </a:r>
            <a:r>
              <a:rPr lang="ru-RU" sz="2000" dirty="0" smtClean="0">
                <a:latin typeface="Arial Narrow" pitchFamily="34" charset="0"/>
              </a:rPr>
              <a:t>уколико је уговор раскинут према једном сауговорнику, он остаје пуноважан и производи </a:t>
            </a:r>
            <a:r>
              <a:rPr lang="ru-RU" sz="2000" dirty="0">
                <a:latin typeface="Arial Narrow" pitchFamily="34" charset="0"/>
              </a:rPr>
              <a:t>дејство према осталим сауговорницима; онај у односу на којег је уговор </a:t>
            </a:r>
            <a:r>
              <a:rPr lang="ru-RU" sz="2000" dirty="0" smtClean="0">
                <a:latin typeface="Arial Narrow" pitchFamily="34" charset="0"/>
              </a:rPr>
              <a:t>раскинут </a:t>
            </a:r>
            <a:r>
              <a:rPr lang="ru-RU" sz="2000" dirty="0">
                <a:latin typeface="Arial Narrow" pitchFamily="34" charset="0"/>
              </a:rPr>
              <a:t>враћа уступљена добра, али има право на нужни </a:t>
            </a:r>
            <a:r>
              <a:rPr lang="ru-RU" sz="2000" dirty="0" smtClean="0">
                <a:latin typeface="Arial Narrow" pitchFamily="34" charset="0"/>
              </a:rPr>
              <a:t>део (уколико испуњава услове за стицање својства нужног наследника), </a:t>
            </a:r>
            <a:r>
              <a:rPr lang="ru-RU" sz="2000" dirty="0">
                <a:latin typeface="Arial Narrow" pitchFamily="34" charset="0"/>
              </a:rPr>
              <a:t>када се уступљена добра осталима сматрају поклонима</a:t>
            </a:r>
            <a:r>
              <a:rPr lang="ru-RU" sz="2000" dirty="0" smtClean="0">
                <a:latin typeface="Arial Narrow" pitchFamily="34" charset="0"/>
              </a:rPr>
              <a:t>;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9320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024744" cy="762000"/>
          </a:xfrm>
        </p:spPr>
        <p:txBody>
          <a:bodyPr>
            <a:normAutofit/>
          </a:bodyPr>
          <a:lstStyle/>
          <a:p>
            <a:r>
              <a:rPr lang="sr-Cyrl-RS" sz="3000" b="1" dirty="0" smtClean="0"/>
              <a:t>Уговори у наследном праву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539317" cy="5029200"/>
          </a:xfrm>
        </p:spPr>
        <p:txBody>
          <a:bodyPr>
            <a:normAutofit/>
          </a:bodyPr>
          <a:lstStyle/>
          <a:p>
            <a:pPr marL="68580" indent="0">
              <a:lnSpc>
                <a:spcPct val="90000"/>
              </a:lnSpc>
              <a:buNone/>
              <a:defRPr/>
            </a:pPr>
            <a:endParaRPr lang="sr-Cyrl-RS" altLang="sr-Latn-RS" sz="2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ru-RU" altLang="sr-Latn-RS" sz="2200" dirty="0">
                <a:solidFill>
                  <a:srgbClr val="FC246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Уговори у наследном праву </a:t>
            </a:r>
            <a:r>
              <a:rPr lang="ru-RU" altLang="sr-Latn-RS" sz="2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- они двострани правни послови који  имају директан или индиректан утицај на расподелу заоставштине, </a:t>
            </a:r>
            <a:r>
              <a:rPr lang="sr-Cyrl-RS" altLang="sr-Latn-RS" sz="2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и</a:t>
            </a:r>
            <a:r>
              <a:rPr lang="ru-RU" altLang="sr-Latn-RS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</a:t>
            </a:r>
            <a:r>
              <a:rPr lang="ru-RU" altLang="sr-Latn-RS" sz="2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правни положај наследника. </a:t>
            </a:r>
          </a:p>
          <a:p>
            <a:pPr algn="just">
              <a:lnSpc>
                <a:spcPct val="90000"/>
              </a:lnSpc>
              <a:defRPr/>
            </a:pPr>
            <a:r>
              <a:rPr lang="ru-RU" altLang="sr-Latn-RS" sz="2200" dirty="0">
                <a:solidFill>
                  <a:srgbClr val="FC246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Облигационоправни уговори </a:t>
            </a:r>
            <a:r>
              <a:rPr lang="ru-RU" altLang="sr-Latn-RS" sz="2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- </a:t>
            </a:r>
            <a:r>
              <a:rPr lang="ru-RU" altLang="sr-Latn-RS" sz="22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уговор </a:t>
            </a:r>
            <a:r>
              <a:rPr lang="ru-RU" altLang="sr-Latn-RS" sz="2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о доживотном издржавању и уговор о уступању и расподели имовине за живота</a:t>
            </a:r>
            <a:r>
              <a:rPr lang="ru-RU" altLang="sr-Latn-RS" sz="2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– индиректни утицај на правни положај наследника</a:t>
            </a:r>
          </a:p>
          <a:p>
            <a:pPr algn="just">
              <a:lnSpc>
                <a:spcPct val="90000"/>
              </a:lnSpc>
              <a:defRPr/>
            </a:pPr>
            <a:r>
              <a:rPr lang="ru-RU" altLang="sr-Latn-RS" sz="2200" dirty="0">
                <a:solidFill>
                  <a:srgbClr val="FC246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Наследноправни уговори </a:t>
            </a:r>
            <a:r>
              <a:rPr lang="ru-RU" altLang="sr-Latn-RS" sz="2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-  </a:t>
            </a:r>
            <a:r>
              <a:rPr lang="ru-RU" altLang="sr-Latn-RS" sz="2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уговор о наслеђивању, уговор о будућем наследству или испоруци; уговор о одрицању од будућег наследсва;уговор о садржини завештања </a:t>
            </a:r>
            <a:r>
              <a:rPr lang="ru-RU" altLang="sr-Latn-RS" sz="2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– директан утицај на правни положај наследника; недопуштени у нашем праву; </a:t>
            </a:r>
            <a:endParaRPr lang="sr-Latn-RS" altLang="sr-Latn-RS" sz="2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21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077634" cy="609600"/>
          </a:xfrm>
        </p:spPr>
        <p:txBody>
          <a:bodyPr>
            <a:normAutofit/>
          </a:bodyPr>
          <a:lstStyle/>
          <a:p>
            <a:pPr algn="ctr"/>
            <a:r>
              <a:rPr lang="sr-Cyrl-RS" sz="3000" b="1" dirty="0" smtClean="0"/>
              <a:t>Уговор о наслеђивању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sr-Cyrl-RS" sz="2200" b="1" dirty="0" smtClean="0">
                <a:solidFill>
                  <a:srgbClr val="FC2462"/>
                </a:solidFill>
                <a:latin typeface="Arial Narrow" pitchFamily="34" charset="0"/>
              </a:rPr>
              <a:t>Уговор о наслеђивању </a:t>
            </a:r>
            <a:r>
              <a:rPr lang="sr-Cyrl-RS" sz="2200" b="1" dirty="0" smtClean="0">
                <a:latin typeface="Arial Narrow" pitchFamily="34" charset="0"/>
              </a:rPr>
              <a:t>је </a:t>
            </a:r>
            <a:r>
              <a:rPr lang="sr-Cyrl-RS" sz="2200" b="1" i="1" dirty="0" smtClean="0">
                <a:latin typeface="Arial Narrow" pitchFamily="34" charset="0"/>
              </a:rPr>
              <a:t>уговор којим једна уговорна страна (уговорни завешталац) оставља  своју заоставштину или њен аликвотни део  свом сауговорнику или трећем лицу.</a:t>
            </a:r>
          </a:p>
          <a:p>
            <a:r>
              <a:rPr lang="sr-Cyrl-RS" sz="2000" b="1" dirty="0" smtClean="0">
                <a:solidFill>
                  <a:schemeClr val="bg2">
                    <a:lumMod val="50000"/>
                  </a:schemeClr>
                </a:solidFill>
                <a:latin typeface="Arial Narrow" pitchFamily="34" charset="0"/>
              </a:rPr>
              <a:t>Двострука правна природа</a:t>
            </a:r>
            <a:r>
              <a:rPr lang="sr-Cyrl-RS" sz="2000" dirty="0" smtClean="0">
                <a:latin typeface="Arial Narrow" pitchFamily="34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sr-Cyrl-RS" sz="2000" dirty="0">
                <a:latin typeface="Arial Narrow" pitchFamily="34" charset="0"/>
              </a:rPr>
              <a:t>располагање </a:t>
            </a:r>
            <a:r>
              <a:rPr lang="sr-Latn-RS" sz="2000" i="1" dirty="0">
                <a:latin typeface="Arial Narrow" pitchFamily="34" charset="0"/>
              </a:rPr>
              <a:t>mortis causa</a:t>
            </a:r>
          </a:p>
          <a:p>
            <a:pPr>
              <a:buFont typeface="Arial" pitchFamily="34" charset="0"/>
              <a:buChar char="•"/>
            </a:pPr>
            <a:r>
              <a:rPr lang="sr-Cyrl-RS" sz="2000" dirty="0">
                <a:latin typeface="Arial Narrow" pitchFamily="34" charset="0"/>
              </a:rPr>
              <a:t>у</a:t>
            </a:r>
            <a:r>
              <a:rPr lang="sr-Cyrl-RS" sz="2000" dirty="0" smtClean="0">
                <a:latin typeface="Arial Narrow" pitchFamily="34" charset="0"/>
              </a:rPr>
              <a:t>говорна природа - настаје </a:t>
            </a:r>
            <a:r>
              <a:rPr lang="sr-Cyrl-RS" sz="2000" dirty="0">
                <a:latin typeface="Arial Narrow" pitchFamily="34" charset="0"/>
              </a:rPr>
              <a:t>сагласношћу воља уговорних </a:t>
            </a:r>
            <a:r>
              <a:rPr lang="sr-Cyrl-RS" sz="2000" dirty="0" smtClean="0">
                <a:latin typeface="Arial Narrow" pitchFamily="34" charset="0"/>
              </a:rPr>
              <a:t>страна</a:t>
            </a:r>
          </a:p>
          <a:p>
            <a:r>
              <a:rPr lang="sr-Cyrl-RS" sz="2000" b="1" dirty="0" smtClean="0">
                <a:solidFill>
                  <a:schemeClr val="bg2">
                    <a:lumMod val="50000"/>
                  </a:schemeClr>
                </a:solidFill>
                <a:latin typeface="Arial Narrow" pitchFamily="34" charset="0"/>
              </a:rPr>
              <a:t>Правна својства</a:t>
            </a:r>
            <a:r>
              <a:rPr lang="sr-Cyrl-RS" sz="2000" b="1" dirty="0" smtClean="0">
                <a:latin typeface="Arial Narrow" pitchFamily="34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sr-Cyrl-RS" sz="2000" dirty="0">
                <a:latin typeface="Arial Narrow" pitchFamily="34" charset="0"/>
              </a:rPr>
              <a:t>строго </a:t>
            </a:r>
            <a:r>
              <a:rPr lang="sr-Cyrl-RS" sz="2000" i="1" dirty="0">
                <a:latin typeface="Arial Narrow" pitchFamily="34" charset="0"/>
              </a:rPr>
              <a:t>лични </a:t>
            </a:r>
            <a:r>
              <a:rPr lang="sr-Cyrl-RS" sz="2000" dirty="0">
                <a:latin typeface="Arial Narrow" pitchFamily="34" charset="0"/>
              </a:rPr>
              <a:t>правни посао</a:t>
            </a:r>
          </a:p>
          <a:p>
            <a:pPr>
              <a:buFont typeface="Arial" pitchFamily="34" charset="0"/>
              <a:buChar char="•"/>
            </a:pPr>
            <a:r>
              <a:rPr lang="sr-Cyrl-RS" sz="2000" dirty="0">
                <a:latin typeface="Arial Narrow" pitchFamily="34" charset="0"/>
              </a:rPr>
              <a:t>строго </a:t>
            </a:r>
            <a:r>
              <a:rPr lang="sr-Cyrl-RS" sz="2000" i="1" dirty="0">
                <a:latin typeface="Arial Narrow" pitchFamily="34" charset="0"/>
              </a:rPr>
              <a:t>формалан</a:t>
            </a:r>
            <a:r>
              <a:rPr lang="sr-Cyrl-RS" sz="2000" dirty="0">
                <a:latin typeface="Arial Narrow" pitchFamily="34" charset="0"/>
              </a:rPr>
              <a:t> правни посао (форма нотарске исправе)</a:t>
            </a:r>
          </a:p>
          <a:p>
            <a:pPr>
              <a:buFont typeface="Arial" pitchFamily="34" charset="0"/>
              <a:buChar char="•"/>
            </a:pPr>
            <a:r>
              <a:rPr lang="sr-Cyrl-RS" sz="2000" dirty="0">
                <a:latin typeface="Arial Narrow" pitchFamily="34" charset="0"/>
              </a:rPr>
              <a:t>каузални правни посао</a:t>
            </a:r>
          </a:p>
          <a:p>
            <a:pPr>
              <a:buFont typeface="Arial" pitchFamily="34" charset="0"/>
              <a:buChar char="•"/>
            </a:pPr>
            <a:r>
              <a:rPr lang="sr-Cyrl-RS" sz="2000" dirty="0">
                <a:latin typeface="Arial Narrow" pitchFamily="34" charset="0"/>
              </a:rPr>
              <a:t>може бити и </a:t>
            </a:r>
            <a:r>
              <a:rPr lang="sr-Cyrl-RS" sz="2000" i="1" dirty="0">
                <a:latin typeface="Arial Narrow" pitchFamily="34" charset="0"/>
              </a:rPr>
              <a:t>доброчин</a:t>
            </a:r>
            <a:r>
              <a:rPr lang="sr-Cyrl-RS" sz="2000" dirty="0">
                <a:latin typeface="Arial Narrow" pitchFamily="34" charset="0"/>
              </a:rPr>
              <a:t> (када је комутативан) и </a:t>
            </a:r>
            <a:r>
              <a:rPr lang="sr-Cyrl-RS" sz="2000" i="1" dirty="0">
                <a:latin typeface="Arial Narrow" pitchFamily="34" charset="0"/>
              </a:rPr>
              <a:t>теретан</a:t>
            </a:r>
            <a:r>
              <a:rPr lang="sr-Cyrl-RS" sz="2000" dirty="0">
                <a:latin typeface="Arial Narrow" pitchFamily="34" charset="0"/>
              </a:rPr>
              <a:t> (када је и алеаторан</a:t>
            </a:r>
            <a:r>
              <a:rPr lang="sr-Cyrl-RS" sz="2000" dirty="0" smtClean="0">
                <a:latin typeface="Arial Narrow" pitchFamily="34" charset="0"/>
              </a:rPr>
              <a:t>);</a:t>
            </a:r>
          </a:p>
          <a:p>
            <a:r>
              <a:rPr lang="sr-Cyrl-RS" sz="2000" b="1" dirty="0" smtClean="0">
                <a:solidFill>
                  <a:schemeClr val="bg2">
                    <a:lumMod val="50000"/>
                  </a:schemeClr>
                </a:solidFill>
                <a:latin typeface="Arial Narrow" pitchFamily="34" charset="0"/>
              </a:rPr>
              <a:t>Врсте</a:t>
            </a:r>
            <a:r>
              <a:rPr lang="sr-Cyrl-RS" sz="2000" dirty="0" smtClean="0">
                <a:solidFill>
                  <a:schemeClr val="bg2">
                    <a:lumMod val="50000"/>
                  </a:schemeClr>
                </a:solidFill>
                <a:latin typeface="Arial Narrow" pitchFamily="34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sr-Cyrl-RS" sz="2000" i="1" dirty="0">
                <a:latin typeface="Arial Narrow" pitchFamily="34" charset="0"/>
              </a:rPr>
              <a:t>ј</a:t>
            </a:r>
            <a:r>
              <a:rPr lang="sr-Cyrl-RS" sz="2000" i="1" dirty="0" smtClean="0">
                <a:latin typeface="Arial Narrow" pitchFamily="34" charset="0"/>
              </a:rPr>
              <a:t>едностраноименујући </a:t>
            </a:r>
            <a:r>
              <a:rPr lang="sr-Cyrl-RS" sz="2000" dirty="0" smtClean="0">
                <a:latin typeface="Arial Narrow" pitchFamily="34" charset="0"/>
              </a:rPr>
              <a:t>уг. о наслеђивању (једна уговорна страна одређује другу за наследника)</a:t>
            </a:r>
          </a:p>
          <a:p>
            <a:pPr>
              <a:buFont typeface="Arial" pitchFamily="34" charset="0"/>
              <a:buChar char="•"/>
            </a:pPr>
            <a:r>
              <a:rPr lang="sr-Cyrl-RS" sz="2000" i="1" dirty="0">
                <a:latin typeface="Arial Narrow" pitchFamily="34" charset="0"/>
              </a:rPr>
              <a:t>д</a:t>
            </a:r>
            <a:r>
              <a:rPr lang="sr-Cyrl-RS" sz="2000" i="1" dirty="0" smtClean="0">
                <a:latin typeface="Arial Narrow" pitchFamily="34" charset="0"/>
              </a:rPr>
              <a:t>востраноименујући</a:t>
            </a:r>
            <a:r>
              <a:rPr lang="ru-RU" sz="2000" i="1" dirty="0" smtClean="0">
                <a:latin typeface="Arial Narrow" pitchFamily="34" charset="0"/>
              </a:rPr>
              <a:t> </a:t>
            </a:r>
            <a:r>
              <a:rPr lang="ru-RU" sz="2000" dirty="0" smtClean="0">
                <a:latin typeface="Arial Narrow" pitchFamily="34" charset="0"/>
              </a:rPr>
              <a:t>уг. о наслеђивању (уговорне </a:t>
            </a:r>
            <a:r>
              <a:rPr lang="ru-RU" sz="2000" dirty="0">
                <a:latin typeface="Arial Narrow" pitchFamily="34" charset="0"/>
              </a:rPr>
              <a:t>стране </a:t>
            </a:r>
            <a:r>
              <a:rPr lang="ru-RU" sz="2000" dirty="0" smtClean="0">
                <a:latin typeface="Arial Narrow" pitchFamily="34" charset="0"/>
              </a:rPr>
              <a:t> се узајамно </a:t>
            </a:r>
            <a:r>
              <a:rPr lang="ru-RU" sz="2000" dirty="0">
                <a:latin typeface="Arial Narrow" pitchFamily="34" charset="0"/>
              </a:rPr>
              <a:t>постављају за наследнике, или пак за наследника одређују треће </a:t>
            </a:r>
            <a:r>
              <a:rPr lang="ru-RU" sz="2000" dirty="0" smtClean="0">
                <a:latin typeface="Arial Narrow" pitchFamily="34" charset="0"/>
              </a:rPr>
              <a:t>лице)</a:t>
            </a:r>
            <a:endParaRPr lang="en-US" sz="20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26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024744" cy="685800"/>
          </a:xfrm>
        </p:spPr>
        <p:txBody>
          <a:bodyPr>
            <a:normAutofit/>
          </a:bodyPr>
          <a:lstStyle/>
          <a:p>
            <a:pPr algn="ctr"/>
            <a:r>
              <a:rPr lang="sr-Cyrl-RS" sz="3000" b="1" dirty="0"/>
              <a:t>Уговор о наслеђивању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001000" cy="5334000"/>
          </a:xfrm>
        </p:spPr>
        <p:txBody>
          <a:bodyPr>
            <a:normAutofit lnSpcReduction="10000"/>
          </a:bodyPr>
          <a:lstStyle/>
          <a:p>
            <a:r>
              <a:rPr lang="sr-Cyrl-RS" sz="2000" b="1" dirty="0" smtClean="0">
                <a:solidFill>
                  <a:schemeClr val="bg2">
                    <a:lumMod val="50000"/>
                  </a:schemeClr>
                </a:solidFill>
                <a:latin typeface="Arial Narrow" pitchFamily="34" charset="0"/>
              </a:rPr>
              <a:t>Разлике у односу на тестамент</a:t>
            </a:r>
            <a:r>
              <a:rPr lang="sr-Cyrl-RS" sz="2000" dirty="0" smtClean="0">
                <a:latin typeface="Arial Narrow" pitchFamily="34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2000" i="1" dirty="0" smtClean="0">
                <a:latin typeface="Arial Narrow" pitchFamily="34" charset="0"/>
              </a:rPr>
              <a:t>двострани </a:t>
            </a:r>
            <a:r>
              <a:rPr lang="ru-RU" sz="2000" i="1" dirty="0">
                <a:latin typeface="Arial Narrow" pitchFamily="34" charset="0"/>
              </a:rPr>
              <a:t>правни </a:t>
            </a:r>
            <a:r>
              <a:rPr lang="ru-RU" sz="2000" i="1" dirty="0" smtClean="0">
                <a:latin typeface="Arial Narrow" pitchFamily="34" charset="0"/>
              </a:rPr>
              <a:t>посао</a:t>
            </a:r>
          </a:p>
          <a:p>
            <a:pPr>
              <a:buFont typeface="Arial" pitchFamily="34" charset="0"/>
              <a:buChar char="•"/>
            </a:pPr>
            <a:r>
              <a:rPr lang="ru-RU" sz="2000" i="1" dirty="0">
                <a:latin typeface="Arial Narrow" pitchFamily="34" charset="0"/>
              </a:rPr>
              <a:t>м</a:t>
            </a:r>
            <a:r>
              <a:rPr lang="ru-RU" sz="2000" i="1" dirty="0" smtClean="0">
                <a:latin typeface="Arial Narrow" pitchFamily="34" charset="0"/>
              </a:rPr>
              <a:t>оже бити и доброчин  </a:t>
            </a:r>
            <a:r>
              <a:rPr lang="ru-RU" sz="2000" i="1" dirty="0">
                <a:latin typeface="Arial Narrow" pitchFamily="34" charset="0"/>
              </a:rPr>
              <a:t>и </a:t>
            </a:r>
            <a:r>
              <a:rPr lang="ru-RU" sz="2000" i="1" dirty="0" smtClean="0">
                <a:latin typeface="Arial Narrow" pitchFamily="34" charset="0"/>
              </a:rPr>
              <a:t>теретан</a:t>
            </a:r>
          </a:p>
          <a:p>
            <a:pPr>
              <a:buFont typeface="Arial" pitchFamily="34" charset="0"/>
              <a:buChar char="•"/>
            </a:pPr>
            <a:r>
              <a:rPr lang="ru-RU" sz="2000" i="1" dirty="0" smtClean="0">
                <a:latin typeface="Arial Narrow" pitchFamily="34" charset="0"/>
              </a:rPr>
              <a:t>н</a:t>
            </a:r>
            <a:r>
              <a:rPr lang="sr-Cyrl-RS" sz="2000" i="1" dirty="0" smtClean="0">
                <a:latin typeface="Arial Narrow" pitchFamily="34" charset="0"/>
              </a:rPr>
              <a:t>ормативни метод тумачења</a:t>
            </a:r>
          </a:p>
          <a:p>
            <a:pPr>
              <a:buFont typeface="Arial" pitchFamily="34" charset="0"/>
              <a:buChar char="•"/>
            </a:pPr>
            <a:r>
              <a:rPr lang="sr-Cyrl-RS" sz="2000" i="1" dirty="0">
                <a:latin typeface="Arial Narrow" pitchFamily="34" charset="0"/>
              </a:rPr>
              <a:t>ј</a:t>
            </a:r>
            <a:r>
              <a:rPr lang="sr-Cyrl-RS" sz="2000" i="1" dirty="0" smtClean="0">
                <a:latin typeface="Arial Narrow" pitchFamily="34" charset="0"/>
              </a:rPr>
              <a:t>еднострано </a:t>
            </a:r>
            <a:r>
              <a:rPr lang="sr-Cyrl-RS" sz="2000" i="1" dirty="0">
                <a:latin typeface="Arial Narrow" pitchFamily="34" charset="0"/>
              </a:rPr>
              <a:t>је неоопозив </a:t>
            </a:r>
            <a:r>
              <a:rPr lang="sr-Cyrl-RS" sz="2000" dirty="0">
                <a:latin typeface="Arial Narrow" pitchFamily="34" charset="0"/>
              </a:rPr>
              <a:t>(осим у законом прописаним случајевима, или ако је предвиђено </a:t>
            </a:r>
            <a:r>
              <a:rPr lang="sr-Cyrl-RS" sz="2000" dirty="0" smtClean="0">
                <a:latin typeface="Arial Narrow" pitchFamily="34" charset="0"/>
              </a:rPr>
              <a:t>уговором)</a:t>
            </a:r>
          </a:p>
          <a:p>
            <a:pPr>
              <a:buFont typeface="Arial" pitchFamily="34" charset="0"/>
              <a:buChar char="•"/>
            </a:pPr>
            <a:r>
              <a:rPr lang="sr-Cyrl-RS" sz="2000" i="1" dirty="0">
                <a:latin typeface="Arial Narrow" pitchFamily="34" charset="0"/>
              </a:rPr>
              <a:t>ј</a:t>
            </a:r>
            <a:r>
              <a:rPr lang="sr-Cyrl-RS" sz="2000" i="1" dirty="0" smtClean="0">
                <a:latin typeface="Arial Narrow" pitchFamily="34" charset="0"/>
              </a:rPr>
              <a:t>ачи основ наслеђивања од завештања</a:t>
            </a:r>
          </a:p>
          <a:p>
            <a:r>
              <a:rPr lang="sr-Cyrl-RS" sz="2000" b="1" dirty="0" smtClean="0">
                <a:solidFill>
                  <a:schemeClr val="bg2">
                    <a:lumMod val="50000"/>
                  </a:schemeClr>
                </a:solidFill>
                <a:latin typeface="Arial Narrow" pitchFamily="34" charset="0"/>
              </a:rPr>
              <a:t>Уговор о наслеђивању и слобода уговорања</a:t>
            </a:r>
          </a:p>
          <a:p>
            <a:r>
              <a:rPr lang="sr-Cyrl-RS" sz="2000" dirty="0">
                <a:solidFill>
                  <a:schemeClr val="tx1"/>
                </a:solidFill>
                <a:latin typeface="Arial Narrow" pitchFamily="34" charset="0"/>
              </a:rPr>
              <a:t>Уговор о наслеђивању не ограничава завештаочеву слободу уговарања</a:t>
            </a:r>
            <a:r>
              <a:rPr lang="ru-RU" sz="2000" dirty="0">
                <a:latin typeface="Arial Narrow" pitchFamily="34" charset="0"/>
              </a:rPr>
              <a:t> , при чему је  завештаочевом сауговарачу </a:t>
            </a:r>
            <a:r>
              <a:rPr lang="ru-RU" sz="2000" dirty="0" smtClean="0">
                <a:latin typeface="Arial Narrow" pitchFamily="34" charset="0"/>
              </a:rPr>
              <a:t>пружена </a:t>
            </a:r>
            <a:r>
              <a:rPr lang="ru-RU" sz="2000" dirty="0">
                <a:latin typeface="Arial Narrow" pitchFamily="34" charset="0"/>
              </a:rPr>
              <a:t>извесна правна заштита</a:t>
            </a:r>
          </a:p>
          <a:p>
            <a:r>
              <a:rPr lang="sr-Cyrl-RS" sz="2000" b="1" dirty="0" smtClean="0">
                <a:solidFill>
                  <a:schemeClr val="bg2">
                    <a:lumMod val="50000"/>
                  </a:schemeClr>
                </a:solidFill>
                <a:latin typeface="Arial Narrow" pitchFamily="34" charset="0"/>
              </a:rPr>
              <a:t>Уговор о наслеђивању је </a:t>
            </a:r>
            <a:r>
              <a:rPr lang="sr-Cyrl-RS" sz="2000" i="1" dirty="0" smtClean="0">
                <a:solidFill>
                  <a:schemeClr val="tx1"/>
                </a:solidFill>
                <a:latin typeface="Arial Narrow" pitchFamily="34" charset="0"/>
              </a:rPr>
              <a:t>забрањен у српском праву </a:t>
            </a:r>
            <a:r>
              <a:rPr lang="sr-Cyrl-RS" sz="2000" b="1" dirty="0" smtClean="0">
                <a:solidFill>
                  <a:schemeClr val="bg2">
                    <a:lumMod val="50000"/>
                  </a:schemeClr>
                </a:solidFill>
                <a:latin typeface="Arial Narrow" pitchFamily="34" charset="0"/>
              </a:rPr>
              <a:t>(</a:t>
            </a:r>
            <a:r>
              <a:rPr lang="sr-Cyrl-RS" sz="2000" dirty="0" smtClean="0">
                <a:solidFill>
                  <a:schemeClr val="bg2">
                    <a:lumMod val="50000"/>
                  </a:schemeClr>
                </a:solidFill>
                <a:latin typeface="Arial Narrow" pitchFamily="34" charset="0"/>
              </a:rPr>
              <a:t>чл. 179 ЗОН);</a:t>
            </a:r>
          </a:p>
          <a:p>
            <a:pPr marL="68580" indent="0" algn="just">
              <a:buNone/>
            </a:pPr>
            <a:r>
              <a:rPr lang="ru-RU" sz="2000" dirty="0">
                <a:latin typeface="Arial Narrow" pitchFamily="34" charset="0"/>
              </a:rPr>
              <a:t>У складу са правилом о забрани закључивања уговора о наслеђивању, предвиђена је и ништавост одредбе у уговору о уступању и расподели имовине за живота којом се располаже стварима и правима које се буду затекле у уступиочевој </a:t>
            </a:r>
            <a:r>
              <a:rPr lang="ru-RU" sz="2000" dirty="0" smtClean="0">
                <a:latin typeface="Arial Narrow" pitchFamily="34" charset="0"/>
              </a:rPr>
              <a:t>заоставштини (чл. 185 ЗОН); На </a:t>
            </a:r>
            <a:r>
              <a:rPr lang="ru-RU" sz="2000" dirty="0">
                <a:latin typeface="Arial Narrow" pitchFamily="34" charset="0"/>
              </a:rPr>
              <a:t>овај начин се спречава претварање уговора о уступању и расподели имовине за живота у уговор о </a:t>
            </a:r>
            <a:r>
              <a:rPr lang="ru-RU" sz="2000" dirty="0" smtClean="0">
                <a:latin typeface="Arial Narrow" pitchFamily="34" charset="0"/>
              </a:rPr>
              <a:t>наслеђивању.</a:t>
            </a:r>
          </a:p>
          <a:p>
            <a:pPr marL="68580" indent="0">
              <a:buNone/>
            </a:pPr>
            <a:endParaRPr lang="ru-RU" sz="2000" dirty="0" smtClean="0"/>
          </a:p>
          <a:p>
            <a:pPr marL="68580" indent="0">
              <a:buNone/>
            </a:pPr>
            <a:endParaRPr lang="sr-Cyrl-RS" sz="2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99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077200" cy="685800"/>
          </a:xfrm>
        </p:spPr>
        <p:txBody>
          <a:bodyPr>
            <a:normAutofit/>
          </a:bodyPr>
          <a:lstStyle/>
          <a:p>
            <a:pPr algn="ctr"/>
            <a:r>
              <a:rPr lang="sr-Cyrl-RS" sz="3000" b="1" dirty="0" smtClean="0"/>
              <a:t>Забрањени уговори  у наследном праву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5105400"/>
          </a:xfrm>
        </p:spPr>
        <p:txBody>
          <a:bodyPr>
            <a:noAutofit/>
          </a:bodyPr>
          <a:lstStyle/>
          <a:p>
            <a:r>
              <a:rPr lang="sr-Cyrl-RS" sz="2000" dirty="0" smtClean="0">
                <a:latin typeface="Arial Narrow" pitchFamily="34" charset="0"/>
                <a:cs typeface="Arial" pitchFamily="34" charset="0"/>
              </a:rPr>
              <a:t>Закон о наслеђивању РС забрањује:</a:t>
            </a:r>
          </a:p>
          <a:p>
            <a:r>
              <a:rPr lang="sr-Cyrl-RS" sz="2000" b="1" i="1" dirty="0" smtClean="0">
                <a:solidFill>
                  <a:srgbClr val="FC2462"/>
                </a:solidFill>
                <a:latin typeface="Arial Narrow" pitchFamily="34" charset="0"/>
                <a:cs typeface="Arial" pitchFamily="34" charset="0"/>
              </a:rPr>
              <a:t>Уговор о будућем наслеђу </a:t>
            </a:r>
            <a:r>
              <a:rPr lang="sr-Cyrl-RS" sz="2000" dirty="0" smtClean="0">
                <a:latin typeface="Arial Narrow" pitchFamily="34" charset="0"/>
                <a:cs typeface="Arial" pitchFamily="34" charset="0"/>
              </a:rPr>
              <a:t>- уговор којим неко отуђује наследство којем се нада; наследна нада не ужива правну заштиту;  ништав је и уговор о деоби заоставштине закључен за живота оставиоца;</a:t>
            </a:r>
          </a:p>
          <a:p>
            <a:r>
              <a:rPr lang="sr-Cyrl-RS" sz="2000" b="1" i="1" dirty="0" smtClean="0">
                <a:solidFill>
                  <a:srgbClr val="FC2462"/>
                </a:solidFill>
                <a:latin typeface="Arial Narrow" pitchFamily="34" charset="0"/>
                <a:cs typeface="Arial" pitchFamily="34" charset="0"/>
              </a:rPr>
              <a:t>Уговор о будућем легату</a:t>
            </a:r>
            <a:r>
              <a:rPr lang="sr-Cyrl-RS" sz="2000" dirty="0" smtClean="0">
                <a:latin typeface="Arial Narrow" pitchFamily="34" charset="0"/>
                <a:cs typeface="Arial" pitchFamily="34" charset="0"/>
              </a:rPr>
              <a:t>-уговор којим потенцијални легатар располаже остављеним легатом још за живота оставиоца. Забрањено је уговорно одрицање од будућег легата, као и уступање будућег легата;</a:t>
            </a:r>
          </a:p>
          <a:p>
            <a:r>
              <a:rPr lang="sr-Cyrl-RS" sz="2000" b="1" i="1" dirty="0" smtClean="0">
                <a:solidFill>
                  <a:srgbClr val="FC2462"/>
                </a:solidFill>
                <a:latin typeface="Arial Narrow" pitchFamily="34" charset="0"/>
                <a:cs typeface="Arial" pitchFamily="34" charset="0"/>
              </a:rPr>
              <a:t>Уговор о садржини тестамента</a:t>
            </a:r>
            <a:r>
              <a:rPr lang="sr-Cyrl-RS" sz="2000" dirty="0" smtClean="0">
                <a:latin typeface="Arial Narrow" pitchFamily="34" charset="0"/>
                <a:cs typeface="Arial" pitchFamily="34" charset="0"/>
              </a:rPr>
              <a:t>-уговор којим се једно лице обавезује да састави тестамент; да унесе или не унесе одређену одредбу у тестамент; да опозове тестамент, или одређену одредбу  у њему, или да не учини ове радње;</a:t>
            </a:r>
          </a:p>
          <a:p>
            <a:r>
              <a:rPr lang="sr-Cyrl-RS" sz="2000" b="1" i="1" dirty="0" smtClean="0">
                <a:solidFill>
                  <a:srgbClr val="FC2462"/>
                </a:solidFill>
                <a:latin typeface="Arial Narrow" pitchFamily="34" charset="0"/>
                <a:cs typeface="Arial" pitchFamily="34" charset="0"/>
              </a:rPr>
              <a:t>Уговорно одрицање од будућег наследства </a:t>
            </a:r>
            <a:r>
              <a:rPr lang="sr-Cyrl-RS" sz="2000" dirty="0" smtClean="0">
                <a:latin typeface="Arial Narrow" pitchFamily="34" charset="0"/>
                <a:cs typeface="Arial" pitchFamily="34" charset="0"/>
              </a:rPr>
              <a:t>(о одрицању од наследства које није отворено)- уговор којим се потенцијални наследник још за  живота оставицоа одриче од наследства које би му припало након оставиочеве смрти; </a:t>
            </a:r>
            <a:endParaRPr lang="en-US" sz="2000" dirty="0">
              <a:latin typeface="Arial Narrow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63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620000" cy="990600"/>
          </a:xfrm>
        </p:spPr>
        <p:txBody>
          <a:bodyPr>
            <a:noAutofit/>
          </a:bodyPr>
          <a:lstStyle/>
          <a:p>
            <a:r>
              <a:rPr lang="sr-Cyrl-RS" sz="3000" dirty="0" smtClean="0">
                <a:latin typeface="Arial Narrow" pitchFamily="34" charset="0"/>
              </a:rPr>
              <a:t/>
            </a:r>
            <a:br>
              <a:rPr lang="sr-Cyrl-RS" sz="3000" dirty="0" smtClean="0">
                <a:latin typeface="Arial Narrow" pitchFamily="34" charset="0"/>
              </a:rPr>
            </a:br>
            <a:r>
              <a:rPr lang="sr-Cyrl-RS" sz="3000" dirty="0">
                <a:latin typeface="Arial Narrow" pitchFamily="34" charset="0"/>
              </a:rPr>
              <a:t/>
            </a:r>
            <a:br>
              <a:rPr lang="sr-Cyrl-RS" sz="3000" dirty="0">
                <a:latin typeface="Arial Narrow" pitchFamily="34" charset="0"/>
              </a:rPr>
            </a:br>
            <a:r>
              <a:rPr lang="sr-Cyrl-RS" sz="2800" dirty="0" smtClean="0">
                <a:latin typeface="Arial Narrow" pitchFamily="34" charset="0"/>
              </a:rPr>
              <a:t/>
            </a:r>
            <a:br>
              <a:rPr lang="sr-Cyrl-RS" sz="2800" dirty="0" smtClean="0">
                <a:latin typeface="Arial Narrow" pitchFamily="34" charset="0"/>
              </a:rPr>
            </a:br>
            <a:r>
              <a:rPr lang="sr-Cyrl-RS" sz="2800" b="1" dirty="0" smtClean="0">
                <a:latin typeface="Arial" pitchFamily="34" charset="0"/>
                <a:cs typeface="Arial" pitchFamily="34" charset="0"/>
              </a:rPr>
              <a:t>Уговор о уступању и расподели имовине за живота (појам, правне особине)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01000" cy="5257800"/>
          </a:xfrm>
        </p:spPr>
        <p:txBody>
          <a:bodyPr>
            <a:noAutofit/>
          </a:bodyPr>
          <a:lstStyle/>
          <a:p>
            <a:pPr marL="265176" indent="-265176" fontAlgn="auto">
              <a:spcAft>
                <a:spcPts val="0"/>
              </a:spcAft>
              <a:buClr>
                <a:srgbClr val="E937C7"/>
              </a:buClr>
              <a:buFont typeface="Wingdings 2"/>
              <a:buChar char=""/>
              <a:defRPr/>
            </a:pPr>
            <a:r>
              <a:rPr lang="ru-RU" sz="2000" b="1" dirty="0" smtClean="0">
                <a:solidFill>
                  <a:srgbClr val="FF0066"/>
                </a:solidFill>
                <a:latin typeface="Arial Narrow" pitchFamily="34" charset="0"/>
              </a:rPr>
              <a:t>Појам - 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Уговор о уступању и расподели имовине за живота је уговор </a:t>
            </a:r>
            <a:r>
              <a:rPr lang="ru-RU" sz="2000" dirty="0">
                <a:solidFill>
                  <a:schemeClr val="tx1"/>
                </a:solidFill>
                <a:latin typeface="Arial Narrow" pitchFamily="34" charset="0"/>
              </a:rPr>
              <a:t>којим се један уговорник (уступилац) обавезује да својим потомцима бесплатно уступи своју имовину коју поседује у моменту закључења уговора (чл. 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182 ЗОН)</a:t>
            </a:r>
            <a:endParaRPr lang="sr-Latn-RS" sz="2000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marL="265176" indent="-265176" fontAlgn="auto">
              <a:spcAft>
                <a:spcPts val="0"/>
              </a:spcAft>
              <a:buClr>
                <a:srgbClr val="E937C7"/>
              </a:buClr>
              <a:buFont typeface="Wingdings 2"/>
              <a:buChar char=""/>
              <a:defRPr/>
            </a:pPr>
            <a:r>
              <a:rPr lang="sr-Cyrl-RS" sz="2000" i="1" dirty="0" smtClean="0">
                <a:solidFill>
                  <a:srgbClr val="FC2462"/>
                </a:solidFill>
                <a:latin typeface="Arial Narrow" pitchFamily="34" charset="0"/>
              </a:rPr>
              <a:t>Предности</a:t>
            </a:r>
            <a:r>
              <a:rPr lang="sr-Cyrl-RS" sz="2000" dirty="0" smtClean="0">
                <a:solidFill>
                  <a:schemeClr val="tx1"/>
                </a:solidFill>
                <a:latin typeface="Arial Narrow" pitchFamily="34" charset="0"/>
              </a:rPr>
              <a:t> – спречавање спорова међу потомцима као потенцијалним наследницима уступиоца; стицање материјалне користи за живота уступиоца;</a:t>
            </a:r>
            <a:endParaRPr lang="ru-RU" sz="2000" dirty="0">
              <a:solidFill>
                <a:schemeClr val="tx1"/>
              </a:solidFill>
              <a:latin typeface="Arial Narrow" pitchFamily="34" charset="0"/>
            </a:endParaRPr>
          </a:p>
          <a:p>
            <a:pPr marL="265176" indent="-265176" fontAlgn="auto">
              <a:spcAft>
                <a:spcPts val="0"/>
              </a:spcAft>
              <a:buClr>
                <a:srgbClr val="E937C7"/>
              </a:buClr>
              <a:buFont typeface="Wingdings 2"/>
              <a:buChar char=""/>
              <a:defRPr/>
            </a:pPr>
            <a:r>
              <a:rPr lang="ru-RU" sz="2000" b="1" dirty="0" smtClean="0">
                <a:solidFill>
                  <a:srgbClr val="FF0066"/>
                </a:solidFill>
                <a:latin typeface="Arial Narrow" pitchFamily="34" charset="0"/>
              </a:rPr>
              <a:t>Правне </a:t>
            </a:r>
            <a:r>
              <a:rPr lang="ru-RU" sz="2000" b="1" dirty="0">
                <a:solidFill>
                  <a:srgbClr val="FF0066"/>
                </a:solidFill>
                <a:latin typeface="Arial Narrow" pitchFamily="34" charset="0"/>
              </a:rPr>
              <a:t>особине: </a:t>
            </a:r>
            <a:r>
              <a:rPr lang="ru-RU" sz="2000" i="1" dirty="0">
                <a:solidFill>
                  <a:schemeClr val="tx1"/>
                </a:solidFill>
                <a:latin typeface="Arial Narrow" pitchFamily="34" charset="0"/>
              </a:rPr>
              <a:t>именован, једностранообавезан, доброчин (и када постоји уговорен терет који није накнада, већ налог), каузалан, формалан и </a:t>
            </a:r>
            <a:r>
              <a:rPr lang="sr-Latn-RS" sz="2000" i="1" dirty="0" smtClean="0">
                <a:solidFill>
                  <a:schemeClr val="tx1"/>
                </a:solidFill>
                <a:latin typeface="Arial Narrow" pitchFamily="34" charset="0"/>
              </a:rPr>
              <a:t>inter vivos </a:t>
            </a:r>
            <a:r>
              <a:rPr lang="sr-Cyrl-RS" sz="2000" dirty="0" smtClean="0">
                <a:solidFill>
                  <a:schemeClr val="tx1"/>
                </a:solidFill>
                <a:latin typeface="Arial Narrow" pitchFamily="34" charset="0"/>
              </a:rPr>
              <a:t>правни посао;</a:t>
            </a:r>
            <a:endParaRPr lang="sr-Cyrl-RS" sz="2000" i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marL="265176" indent="-265176" fontAlgn="auto">
              <a:spcAft>
                <a:spcPts val="0"/>
              </a:spcAft>
              <a:buClr>
                <a:srgbClr val="E937C7"/>
              </a:buClr>
              <a:buFont typeface="Wingdings 2"/>
              <a:buChar char=""/>
              <a:defRPr/>
            </a:pPr>
            <a:r>
              <a:rPr lang="ru-RU" sz="2000" i="1" dirty="0" smtClean="0">
                <a:solidFill>
                  <a:srgbClr val="FC2462"/>
                </a:solidFill>
                <a:latin typeface="Arial Narrow" pitchFamily="34" charset="0"/>
              </a:rPr>
              <a:t>Однос са уговором о поклону</a:t>
            </a:r>
            <a:r>
              <a:rPr lang="ru-RU" sz="2000" dirty="0" smtClean="0">
                <a:solidFill>
                  <a:srgbClr val="FC2462"/>
                </a:solidFill>
                <a:latin typeface="Arial Narrow" pitchFamily="34" charset="0"/>
              </a:rPr>
              <a:t>: </a:t>
            </a:r>
          </a:p>
          <a:p>
            <a:pPr marL="265176" indent="-265176" fontAlgn="auto">
              <a:spcAft>
                <a:spcPts val="0"/>
              </a:spcAft>
              <a:buClr>
                <a:srgbClr val="E937C7"/>
              </a:buClr>
              <a:buFont typeface="Wingdings 2"/>
              <a:buChar char=""/>
              <a:defRPr/>
            </a:pPr>
            <a:r>
              <a:rPr lang="ru-RU" sz="2000" u="sng" dirty="0" smtClean="0">
                <a:solidFill>
                  <a:schemeClr val="tx1"/>
                </a:solidFill>
                <a:latin typeface="Arial Narrow" pitchFamily="34" charset="0"/>
              </a:rPr>
              <a:t>сличности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- једностранообавезујући и доброчин правни посао; </a:t>
            </a:r>
          </a:p>
          <a:p>
            <a:pPr marL="265176" indent="-265176" fontAlgn="auto">
              <a:spcAft>
                <a:spcPts val="0"/>
              </a:spcAft>
              <a:buClr>
                <a:srgbClr val="E937C7"/>
              </a:buClr>
              <a:buFont typeface="Wingdings 2"/>
              <a:buChar char=""/>
              <a:defRPr/>
            </a:pPr>
            <a:r>
              <a:rPr lang="ru-RU" sz="2000" u="sng" dirty="0" smtClean="0">
                <a:solidFill>
                  <a:schemeClr val="tx1"/>
                </a:solidFill>
                <a:latin typeface="Arial Narrow" pitchFamily="34" charset="0"/>
              </a:rPr>
              <a:t>разлике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- услови закључења - </a:t>
            </a:r>
            <a:r>
              <a:rPr lang="ru-RU" sz="2000" i="1" dirty="0" smtClean="0">
                <a:solidFill>
                  <a:schemeClr val="tx1"/>
                </a:solidFill>
                <a:latin typeface="Arial Narrow" pitchFamily="34" charset="0"/>
              </a:rPr>
              <a:t>круг лица 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између којих може бити закључен и у чију корист може бити закључен и њихова својства; </a:t>
            </a:r>
            <a:r>
              <a:rPr lang="ru-RU" sz="2000" i="1" dirty="0" smtClean="0">
                <a:solidFill>
                  <a:schemeClr val="tx1"/>
                </a:solidFill>
                <a:latin typeface="Arial Narrow" pitchFamily="34" charset="0"/>
              </a:rPr>
              <a:t>правна дејства</a:t>
            </a:r>
            <a:r>
              <a:rPr lang="ru-RU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– улазак поклона у обрачунску вредност заоставштине;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1087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6948544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3000" b="1" dirty="0" smtClean="0">
                <a:cs typeface="Arial" pitchFamily="34" charset="0"/>
              </a:rPr>
              <a:t>Закључење  уговора </a:t>
            </a:r>
            <a:br>
              <a:rPr lang="sr-Cyrl-RS" sz="3000" b="1" dirty="0" smtClean="0">
                <a:cs typeface="Arial" pitchFamily="34" charset="0"/>
              </a:rPr>
            </a:br>
            <a:r>
              <a:rPr lang="sr-Cyrl-RS" sz="3000" b="1" dirty="0" smtClean="0">
                <a:cs typeface="Arial" pitchFamily="34" charset="0"/>
              </a:rPr>
              <a:t>(предмет, форма)</a:t>
            </a:r>
            <a:endParaRPr lang="en-US" sz="3000" b="1" dirty="0"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924800" cy="4572000"/>
          </a:xfrm>
        </p:spPr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Clr>
                <a:srgbClr val="E937C7"/>
              </a:buClr>
              <a:buNone/>
              <a:defRPr/>
            </a:pPr>
            <a:r>
              <a:rPr lang="ru-RU" sz="2000" b="1" dirty="0" smtClean="0">
                <a:solidFill>
                  <a:srgbClr val="FF0066"/>
                </a:solidFill>
                <a:latin typeface="Arial Narrow" pitchFamily="34" charset="0"/>
              </a:rPr>
              <a:t>Закључење уговора - 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сагласност </a:t>
            </a:r>
            <a:r>
              <a:rPr lang="ru-RU" sz="2000" dirty="0">
                <a:solidFill>
                  <a:schemeClr val="tx1"/>
                </a:solidFill>
                <a:latin typeface="Arial Narrow" pitchFamily="34" charset="0"/>
              </a:rPr>
              <a:t>око битних елемената уговора (предмет, </a:t>
            </a:r>
            <a:r>
              <a:rPr lang="sr-Latn-RS" sz="2000" i="1" dirty="0">
                <a:solidFill>
                  <a:schemeClr val="tx1"/>
                </a:solidFill>
                <a:latin typeface="Arial Narrow" pitchFamily="34" charset="0"/>
              </a:rPr>
              <a:t>animus donandi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);</a:t>
            </a:r>
          </a:p>
          <a:p>
            <a:pPr indent="-342900" fontAlgn="auto">
              <a:spcAft>
                <a:spcPts val="0"/>
              </a:spcAft>
              <a:buClr>
                <a:srgbClr val="E937C7"/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поред </a:t>
            </a:r>
            <a:r>
              <a:rPr lang="ru-RU" sz="2000" dirty="0">
                <a:solidFill>
                  <a:schemeClr val="tx1"/>
                </a:solidFill>
                <a:latin typeface="Arial Narrow" pitchFamily="34" charset="0"/>
              </a:rPr>
              <a:t>општих услова за закључење уговора 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(пословна посособност, сагласност воља, предмет) и </a:t>
            </a:r>
            <a:r>
              <a:rPr lang="ru-RU" sz="2000" dirty="0">
                <a:solidFill>
                  <a:schemeClr val="tx1"/>
                </a:solidFill>
                <a:latin typeface="Arial Narrow" pitchFamily="34" charset="0"/>
              </a:rPr>
              <a:t>посебни 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услови </a:t>
            </a:r>
            <a:r>
              <a:rPr lang="ru-RU" sz="2000" dirty="0">
                <a:solidFill>
                  <a:schemeClr val="tx1"/>
                </a:solidFill>
                <a:latin typeface="Arial Narrow" pitchFamily="34" charset="0"/>
              </a:rPr>
              <a:t>у погледу предмета,  форме уговора и уговорних страна:</a:t>
            </a:r>
          </a:p>
          <a:p>
            <a:pPr marL="265176" indent="-265176" fontAlgn="auto">
              <a:spcAft>
                <a:spcPts val="0"/>
              </a:spcAft>
              <a:buClr>
                <a:srgbClr val="E937C7"/>
              </a:buClr>
              <a:buFont typeface="Wingdings 2"/>
              <a:buChar char=""/>
              <a:defRPr/>
            </a:pPr>
            <a:r>
              <a:rPr lang="ru-RU" sz="2000" b="1" dirty="0">
                <a:solidFill>
                  <a:srgbClr val="FF0066"/>
                </a:solidFill>
                <a:latin typeface="Arial Narrow" pitchFamily="34" charset="0"/>
              </a:rPr>
              <a:t>Предмет </a:t>
            </a:r>
            <a:r>
              <a:rPr lang="ru-RU" sz="2000" b="1" dirty="0" smtClean="0">
                <a:solidFill>
                  <a:srgbClr val="FF0066"/>
                </a:solidFill>
                <a:latin typeface="Arial Narrow" pitchFamily="34" charset="0"/>
              </a:rPr>
              <a:t>- 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само </a:t>
            </a:r>
            <a:r>
              <a:rPr lang="ru-RU" sz="2000" dirty="0">
                <a:solidFill>
                  <a:schemeClr val="tx1"/>
                </a:solidFill>
                <a:latin typeface="Arial Narrow" pitchFamily="34" charset="0"/>
              </a:rPr>
              <a:t>постојећа имовина коју уступилац поседује у тренутку 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закључења (</a:t>
            </a:r>
            <a:r>
              <a:rPr lang="ru-RU" sz="2000" dirty="0">
                <a:solidFill>
                  <a:schemeClr val="tx1"/>
                </a:solidFill>
                <a:latin typeface="Arial Narrow" pitchFamily="34" charset="0"/>
              </a:rPr>
              <a:t>не будуће 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право, нити заоставштина- ова </a:t>
            </a:r>
            <a:r>
              <a:rPr lang="ru-RU" sz="2000" dirty="0">
                <a:solidFill>
                  <a:schemeClr val="tx1"/>
                </a:solidFill>
                <a:latin typeface="Arial Narrow" pitchFamily="34" charset="0"/>
              </a:rPr>
              <a:t>одредба је ништава 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чл</a:t>
            </a:r>
            <a:r>
              <a:rPr lang="ru-RU" sz="2000" dirty="0">
                <a:solidFill>
                  <a:schemeClr val="tx1"/>
                </a:solidFill>
                <a:latin typeface="Arial Narrow" pitchFamily="34" charset="0"/>
              </a:rPr>
              <a:t>. 185 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ст.2 ЗОН); </a:t>
            </a:r>
            <a:endParaRPr lang="sr-Cyrl-RS" sz="2000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marL="265176" indent="-265176" fontAlgn="auto">
              <a:spcAft>
                <a:spcPts val="0"/>
              </a:spcAft>
              <a:buClr>
                <a:srgbClr val="E937C7"/>
              </a:buClr>
              <a:buFont typeface="Wingdings 2"/>
              <a:buChar char=""/>
              <a:defRPr/>
            </a:pP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примаоци </a:t>
            </a:r>
            <a:r>
              <a:rPr lang="ru-RU" sz="2000" dirty="0">
                <a:solidFill>
                  <a:schemeClr val="tx1"/>
                </a:solidFill>
                <a:latin typeface="Arial Narrow" pitchFamily="34" charset="0"/>
              </a:rPr>
              <a:t>–сингуларни сукцесори (искључива својина, сувласници)</a:t>
            </a:r>
          </a:p>
          <a:p>
            <a:pPr marL="265176" indent="-265176">
              <a:buClr>
                <a:srgbClr val="E937C7"/>
              </a:buClr>
              <a:buFont typeface="Wingdings 2"/>
              <a:buChar char=""/>
              <a:defRPr/>
            </a:pPr>
            <a:r>
              <a:rPr lang="ru-RU" sz="2000" b="1" dirty="0" smtClean="0">
                <a:solidFill>
                  <a:srgbClr val="FF0066"/>
                </a:solidFill>
                <a:latin typeface="Arial Narrow" pitchFamily="34" charset="0"/>
              </a:rPr>
              <a:t>Форма - </a:t>
            </a:r>
            <a:r>
              <a:rPr lang="ru-RU" sz="2000" dirty="0">
                <a:solidFill>
                  <a:schemeClr val="tx1"/>
                </a:solidFill>
                <a:latin typeface="Arial Narrow" pitchFamily="34" charset="0"/>
              </a:rPr>
              <a:t>форма јавнобележнички потврђене (солемнизоване) 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исправе (</a:t>
            </a:r>
            <a:r>
              <a:rPr lang="ru-RU" sz="2000" dirty="0">
                <a:solidFill>
                  <a:schemeClr val="tx1"/>
                </a:solidFill>
                <a:latin typeface="Arial Narrow" pitchFamily="34" charset="0"/>
              </a:rPr>
              <a:t>упозорење о дејству уговора као услов пуноважности у солемнизационој клаузули/у супротном-уговор ништав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) / </a:t>
            </a:r>
            <a:r>
              <a:rPr lang="ru-RU" sz="2000" dirty="0">
                <a:solidFill>
                  <a:schemeClr val="tx1"/>
                </a:solidFill>
                <a:latin typeface="Arial Narrow" pitchFamily="34" charset="0"/>
              </a:rPr>
              <a:t>јавнобележ. запис-уговорен ;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4843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992" y="457200"/>
            <a:ext cx="8455152" cy="609600"/>
          </a:xfrm>
        </p:spPr>
        <p:txBody>
          <a:bodyPr>
            <a:noAutofit/>
          </a:bodyPr>
          <a:lstStyle/>
          <a:p>
            <a:r>
              <a:rPr lang="sr-Cyrl-RS" sz="2800" dirty="0" smtClean="0"/>
              <a:t/>
            </a:r>
            <a:br>
              <a:rPr lang="sr-Cyrl-RS" sz="2800" dirty="0" smtClean="0"/>
            </a:br>
            <a:r>
              <a:rPr lang="sr-Cyrl-RS" sz="2800" b="1" dirty="0"/>
              <a:t/>
            </a:r>
            <a:br>
              <a:rPr lang="sr-Cyrl-RS" sz="2800" b="1" dirty="0"/>
            </a:br>
            <a:r>
              <a:rPr lang="sr-Cyrl-RS" sz="2800" b="1" dirty="0" smtClean="0"/>
              <a:t/>
            </a:r>
            <a:br>
              <a:rPr lang="sr-Cyrl-RS" sz="2800" b="1" dirty="0" smtClean="0"/>
            </a:br>
            <a:r>
              <a:rPr lang="sr-Cyrl-RS" sz="2700" b="1" dirty="0" smtClean="0"/>
              <a:t>Закључење  уговора (уговорне стране)</a:t>
            </a:r>
            <a:endParaRPr lang="en-US" sz="2700" b="1" dirty="0">
              <a:latin typeface="Agency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534400" cy="5638800"/>
          </a:xfrm>
        </p:spPr>
        <p:txBody>
          <a:bodyPr>
            <a:noAutofit/>
          </a:bodyPr>
          <a:lstStyle/>
          <a:p>
            <a:r>
              <a:rPr lang="ru-RU" sz="2000" b="1" i="1" dirty="0">
                <a:solidFill>
                  <a:srgbClr val="FC2462"/>
                </a:solidFill>
                <a:latin typeface="Arial Narrow" pitchFamily="34" charset="0"/>
              </a:rPr>
              <a:t>Уговорне </a:t>
            </a:r>
            <a:r>
              <a:rPr lang="ru-RU" sz="2000" b="1" i="1" dirty="0" smtClean="0">
                <a:solidFill>
                  <a:srgbClr val="FC2462"/>
                </a:solidFill>
                <a:latin typeface="Arial Narrow" pitchFamily="34" charset="0"/>
              </a:rPr>
              <a:t>стране:</a:t>
            </a:r>
          </a:p>
          <a:p>
            <a:pPr>
              <a:lnSpc>
                <a:spcPts val="2400"/>
              </a:lnSpc>
            </a:pPr>
            <a:r>
              <a:rPr lang="ru-RU" sz="2000" dirty="0">
                <a:latin typeface="Arial Narrow" pitchFamily="34" charset="0"/>
              </a:rPr>
              <a:t>у</a:t>
            </a:r>
            <a:r>
              <a:rPr lang="ru-RU" sz="2000" dirty="0" smtClean="0">
                <a:latin typeface="Arial Narrow" pitchFamily="34" charset="0"/>
              </a:rPr>
              <a:t>говор се  закључује између </a:t>
            </a:r>
            <a:r>
              <a:rPr lang="ru-RU" sz="2000" b="1" i="1" dirty="0" smtClean="0">
                <a:latin typeface="Arial Narrow" pitchFamily="34" charset="0"/>
              </a:rPr>
              <a:t>претка (уступиоца имовине) </a:t>
            </a:r>
            <a:r>
              <a:rPr lang="ru-RU" sz="2000" i="1" dirty="0" smtClean="0">
                <a:latin typeface="Arial Narrow" pitchFamily="34" charset="0"/>
              </a:rPr>
              <a:t>и његових </a:t>
            </a:r>
            <a:r>
              <a:rPr lang="ru-RU" sz="2000" b="1" i="1" dirty="0" smtClean="0">
                <a:latin typeface="Arial Narrow" pitchFamily="34" charset="0"/>
              </a:rPr>
              <a:t>потомака (примаоца </a:t>
            </a:r>
            <a:r>
              <a:rPr lang="ru-RU" sz="2000" b="1" dirty="0">
                <a:latin typeface="Arial Narrow" pitchFamily="34" charset="0"/>
              </a:rPr>
              <a:t> </a:t>
            </a:r>
            <a:r>
              <a:rPr lang="ru-RU" sz="2000" b="1" dirty="0" smtClean="0">
                <a:latin typeface="Arial Narrow" pitchFamily="34" charset="0"/>
              </a:rPr>
              <a:t>имовине).</a:t>
            </a:r>
          </a:p>
          <a:p>
            <a:pPr>
              <a:lnSpc>
                <a:spcPts val="2400"/>
              </a:lnSpc>
            </a:pPr>
            <a:r>
              <a:rPr lang="ru-RU" sz="2000" i="1" dirty="0">
                <a:solidFill>
                  <a:srgbClr val="FC2462"/>
                </a:solidFill>
                <a:latin typeface="Arial Narrow" pitchFamily="34" charset="0"/>
              </a:rPr>
              <a:t>у</a:t>
            </a:r>
            <a:r>
              <a:rPr lang="ru-RU" sz="2000" i="1" dirty="0" smtClean="0">
                <a:solidFill>
                  <a:srgbClr val="FC2462"/>
                </a:solidFill>
                <a:latin typeface="Arial Narrow" pitchFamily="34" charset="0"/>
              </a:rPr>
              <a:t>слов пуноважности </a:t>
            </a:r>
            <a:r>
              <a:rPr lang="ru-RU" sz="2000" dirty="0" smtClean="0">
                <a:latin typeface="Arial Narrow" pitchFamily="34" charset="0"/>
              </a:rPr>
              <a:t>- сагласност </a:t>
            </a:r>
            <a:r>
              <a:rPr lang="ru-RU" sz="2000" b="1" i="1" dirty="0">
                <a:latin typeface="Arial Narrow" pitchFamily="34" charset="0"/>
              </a:rPr>
              <a:t>свих потомака (усвојеника) уступиоца који би били позвани на наслеђе према правилима законског наслеђивања </a:t>
            </a:r>
            <a:r>
              <a:rPr lang="ru-RU" sz="2000" dirty="0">
                <a:latin typeface="Arial Narrow" pitchFamily="34" charset="0"/>
              </a:rPr>
              <a:t>(чл. 183); </a:t>
            </a:r>
            <a:r>
              <a:rPr lang="ru-RU" sz="2000" dirty="0" smtClean="0">
                <a:latin typeface="Arial Narrow" pitchFamily="34" charset="0"/>
              </a:rPr>
              <a:t>/ у супротном, конвертује се у уговор о поклону / ирелеватно је да ли је потомак постајао у тренутку закључења уговора (нпр. ако се уступиоцу после уступања роди дете, или се појави наследник проглашен за умрлог);  </a:t>
            </a:r>
          </a:p>
          <a:p>
            <a:pPr>
              <a:lnSpc>
                <a:spcPts val="2400"/>
              </a:lnSpc>
            </a:pPr>
            <a:r>
              <a:rPr lang="ru-RU" sz="2000" dirty="0">
                <a:latin typeface="Arial Narrow" pitchFamily="34" charset="0"/>
              </a:rPr>
              <a:t>С</a:t>
            </a:r>
            <a:r>
              <a:rPr lang="ru-RU" sz="2000" dirty="0" smtClean="0">
                <a:latin typeface="Arial Narrow" pitchFamily="34" charset="0"/>
              </a:rPr>
              <a:t>агласност може бити дата накнадно; сагласност коју је дало репрезентовано лице, везује репрезентанте;</a:t>
            </a:r>
          </a:p>
          <a:p>
            <a:pPr>
              <a:lnSpc>
                <a:spcPts val="2400"/>
              </a:lnSpc>
            </a:pPr>
            <a:r>
              <a:rPr lang="ru-RU" sz="2000" dirty="0" smtClean="0">
                <a:latin typeface="Arial Narrow" pitchFamily="34" charset="0"/>
              </a:rPr>
              <a:t>Уговор је пуноважан и ако неки од потомака није дао сагласност, а умре пре оставиоца, одрекне се наследства, недостојан је за наслеђивање, а нема потомство; </a:t>
            </a:r>
          </a:p>
          <a:p>
            <a:pPr>
              <a:lnSpc>
                <a:spcPts val="2400"/>
              </a:lnSpc>
            </a:pPr>
            <a:r>
              <a:rPr lang="ru-RU" sz="2000" b="1" i="1" dirty="0" smtClean="0">
                <a:latin typeface="Arial Narrow" pitchFamily="34" charset="0"/>
              </a:rPr>
              <a:t>Супружник уступиоца  </a:t>
            </a:r>
            <a:r>
              <a:rPr lang="ru-RU" sz="2000" dirty="0" smtClean="0">
                <a:latin typeface="Arial Narrow" pitchFamily="34" charset="0"/>
              </a:rPr>
              <a:t>може (али не море) бити уговорна страна; не утиче на пуноважност уговора, већ само на његово пуно правно дејство; уговор о уступању је пуноважан, али производи дејство као  уговор о поклону само у односу на супружника (две обрачунске вредности заоставштине);</a:t>
            </a:r>
          </a:p>
        </p:txBody>
      </p:sp>
    </p:spTree>
    <p:extLst>
      <p:ext uri="{BB962C8B-B14F-4D97-AF65-F5344CB8AC3E}">
        <p14:creationId xmlns:p14="http://schemas.microsoft.com/office/powerpoint/2010/main" val="412415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7024744" cy="267736"/>
          </a:xfrm>
        </p:spPr>
        <p:txBody>
          <a:bodyPr>
            <a:normAutofit fontScale="90000"/>
          </a:bodyPr>
          <a:lstStyle/>
          <a:p>
            <a:r>
              <a:rPr lang="sr-Cyrl-RS" sz="3000" b="1" dirty="0" smtClean="0"/>
              <a:t>Дејства уговора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257800"/>
          </a:xfrm>
        </p:spPr>
        <p:txBody>
          <a:bodyPr>
            <a:noAutofit/>
          </a:bodyPr>
          <a:lstStyle/>
          <a:p>
            <a:r>
              <a:rPr lang="ru-RU" sz="1900" b="1" i="1" dirty="0" smtClean="0">
                <a:latin typeface="Arial Narrow" pitchFamily="34" charset="0"/>
              </a:rPr>
              <a:t>Издвајање уступљених добара из састава заоставштине - </a:t>
            </a:r>
            <a:r>
              <a:rPr lang="ru-RU" sz="1900" dirty="0">
                <a:latin typeface="Arial Narrow" pitchFamily="34" charset="0"/>
              </a:rPr>
              <a:t>у</a:t>
            </a:r>
            <a:r>
              <a:rPr lang="ru-RU" sz="1900" dirty="0" smtClean="0">
                <a:latin typeface="Arial Narrow" pitchFamily="34" charset="0"/>
              </a:rPr>
              <a:t>говор </a:t>
            </a:r>
            <a:r>
              <a:rPr lang="ru-RU" sz="1900" dirty="0">
                <a:latin typeface="Arial Narrow" pitchFamily="34" charset="0"/>
              </a:rPr>
              <a:t>о уступању је </a:t>
            </a:r>
            <a:r>
              <a:rPr lang="sr-Latn-RS" sz="1900" i="1" dirty="0" smtClean="0">
                <a:latin typeface="Arial Narrow" pitchFamily="34" charset="0"/>
              </a:rPr>
              <a:t>iustus titulus </a:t>
            </a:r>
            <a:r>
              <a:rPr lang="ru-RU" sz="1900" dirty="0" smtClean="0">
                <a:latin typeface="Arial Narrow" pitchFamily="34" charset="0"/>
              </a:rPr>
              <a:t>за </a:t>
            </a:r>
            <a:r>
              <a:rPr lang="ru-RU" sz="1900" dirty="0">
                <a:latin typeface="Arial Narrow" pitchFamily="34" charset="0"/>
              </a:rPr>
              <a:t>стицање </a:t>
            </a:r>
            <a:r>
              <a:rPr lang="ru-RU" sz="1900" dirty="0" smtClean="0">
                <a:latin typeface="Arial Narrow" pitchFamily="34" charset="0"/>
              </a:rPr>
              <a:t>права</a:t>
            </a:r>
            <a:r>
              <a:rPr lang="sr-Latn-RS" sz="1900" dirty="0" smtClean="0">
                <a:latin typeface="Arial Narrow" pitchFamily="34" charset="0"/>
              </a:rPr>
              <a:t> </a:t>
            </a:r>
            <a:r>
              <a:rPr lang="sr-Cyrl-RS" sz="1900" dirty="0" smtClean="0">
                <a:latin typeface="Arial Narrow" pitchFamily="34" charset="0"/>
              </a:rPr>
              <a:t>својине и других имовинских права </a:t>
            </a:r>
            <a:r>
              <a:rPr lang="ru-RU" sz="1900" dirty="0" smtClean="0">
                <a:latin typeface="Arial Narrow" pitchFamily="34" charset="0"/>
              </a:rPr>
              <a:t> </a:t>
            </a:r>
            <a:r>
              <a:rPr lang="ru-RU" sz="1900" dirty="0">
                <a:latin typeface="Arial Narrow" pitchFamily="34" charset="0"/>
              </a:rPr>
              <a:t>(предаја </a:t>
            </a:r>
            <a:r>
              <a:rPr lang="ru-RU" sz="1900" dirty="0" smtClean="0">
                <a:latin typeface="Arial Narrow" pitchFamily="34" charset="0"/>
              </a:rPr>
              <a:t>покретних ствари </a:t>
            </a:r>
            <a:r>
              <a:rPr lang="ru-RU" sz="1900" dirty="0">
                <a:latin typeface="Arial Narrow" pitchFamily="34" charset="0"/>
              </a:rPr>
              <a:t>у државину, укњижба </a:t>
            </a:r>
            <a:r>
              <a:rPr lang="ru-RU" sz="1900" dirty="0" smtClean="0">
                <a:latin typeface="Arial Narrow" pitchFamily="34" charset="0"/>
              </a:rPr>
              <a:t>непокретности-</a:t>
            </a:r>
            <a:r>
              <a:rPr lang="sr-Latn-RS" sz="1900" i="1" dirty="0" smtClean="0">
                <a:latin typeface="Arial Narrow" pitchFamily="34" charset="0"/>
              </a:rPr>
              <a:t>modus acquirendi</a:t>
            </a:r>
            <a:r>
              <a:rPr lang="ru-RU" sz="1900" dirty="0" smtClean="0">
                <a:latin typeface="Arial Narrow" pitchFamily="34" charset="0"/>
              </a:rPr>
              <a:t>); </a:t>
            </a:r>
          </a:p>
          <a:p>
            <a:pPr>
              <a:buFont typeface="Arial" pitchFamily="34" charset="0"/>
              <a:buChar char="•"/>
            </a:pPr>
            <a:r>
              <a:rPr lang="ru-RU" sz="1900" dirty="0" smtClean="0">
                <a:latin typeface="Arial Narrow" pitchFamily="34" charset="0"/>
              </a:rPr>
              <a:t>Предмет </a:t>
            </a:r>
            <a:r>
              <a:rPr lang="ru-RU" sz="1900" dirty="0">
                <a:latin typeface="Arial Narrow" pitchFamily="34" charset="0"/>
              </a:rPr>
              <a:t>уговора не улази у заоставштину (чл. 186</a:t>
            </a:r>
            <a:r>
              <a:rPr lang="ru-RU" sz="1900" dirty="0" smtClean="0">
                <a:latin typeface="Arial Narrow" pitchFamily="34" charset="0"/>
              </a:rPr>
              <a:t>)/ Најзначајније дејство је што уступљена добра не улазе у обрачунску вредност заоставштине, тако да се из њих не могу намирти уступиочеви нужни наследници;</a:t>
            </a:r>
          </a:p>
          <a:p>
            <a:pPr>
              <a:buFont typeface="Arial" pitchFamily="34" charset="0"/>
              <a:buChar char="•"/>
            </a:pPr>
            <a:r>
              <a:rPr lang="ru-RU" sz="1900" dirty="0" smtClean="0">
                <a:latin typeface="Arial Narrow" pitchFamily="34" charset="0"/>
              </a:rPr>
              <a:t>Добра која су уступиочеви сауговарачи стекли о основу овог уговра урачунава им се у законски наследни део, осим уколико уступилац није предвидео другачије;</a:t>
            </a:r>
            <a:endParaRPr lang="sr-Cyrl-RS" sz="1900" dirty="0">
              <a:latin typeface="Arial Narrow" pitchFamily="34" charset="0"/>
            </a:endParaRPr>
          </a:p>
          <a:p>
            <a:r>
              <a:rPr lang="ru-RU" sz="1900" b="1" i="1" dirty="0">
                <a:latin typeface="Arial Narrow" pitchFamily="34" charset="0"/>
              </a:rPr>
              <a:t>Задржавање </a:t>
            </a:r>
            <a:r>
              <a:rPr lang="ru-RU" sz="1900" b="1" i="1" dirty="0" smtClean="0">
                <a:latin typeface="Arial Narrow" pitchFamily="34" charset="0"/>
              </a:rPr>
              <a:t>права </a:t>
            </a:r>
            <a:r>
              <a:rPr lang="ru-RU" sz="1900" dirty="0" smtClean="0">
                <a:latin typeface="Arial Narrow" pitchFamily="34" charset="0"/>
              </a:rPr>
              <a:t>за уступиоца (његовог супружника или треће лице): право доживотног  </a:t>
            </a:r>
            <a:r>
              <a:rPr lang="ru-RU" sz="1900" dirty="0">
                <a:latin typeface="Arial Narrow" pitchFamily="34" charset="0"/>
              </a:rPr>
              <a:t>плодоуживања; доживотно издржавање, доживотна рента;</a:t>
            </a:r>
          </a:p>
          <a:p>
            <a:r>
              <a:rPr lang="ru-RU" sz="1900" b="1" i="1" dirty="0">
                <a:latin typeface="Arial Narrow" pitchFamily="34" charset="0"/>
              </a:rPr>
              <a:t>Одговорност за уступиочеве дугове </a:t>
            </a:r>
            <a:r>
              <a:rPr lang="ru-RU" sz="1900" dirty="0" smtClean="0">
                <a:latin typeface="Arial Narrow" pitchFamily="34" charset="0"/>
              </a:rPr>
              <a:t>–уступиочеви сауговарачи не одговарају за његове дугове, </a:t>
            </a:r>
            <a:r>
              <a:rPr lang="ru-RU" sz="1900" dirty="0">
                <a:latin typeface="Arial Narrow" pitchFamily="34" charset="0"/>
              </a:rPr>
              <a:t>осим уколико није другачије уговорено/ или када уступљена ствар представља имовинску целину; или ако је потомак преузео извршење неке обавезе/ или ако је непокретност оптерећена хипотеком; </a:t>
            </a:r>
          </a:p>
          <a:p>
            <a:r>
              <a:rPr lang="ru-RU" sz="1900" i="1" dirty="0">
                <a:latin typeface="Arial Narrow" pitchFamily="34" charset="0"/>
              </a:rPr>
              <a:t>Побијање уговора </a:t>
            </a:r>
            <a:r>
              <a:rPr lang="ru-RU" sz="1900" dirty="0">
                <a:latin typeface="Arial Narrow" pitchFamily="34" charset="0"/>
              </a:rPr>
              <a:t>од стране поверилаца према правилима за побијање доброчиних правних послова: </a:t>
            </a:r>
            <a:r>
              <a:rPr lang="sr-Cyrl-RS" sz="1900" dirty="0" smtClean="0">
                <a:latin typeface="Arial Narrow" pitchFamily="34" charset="0"/>
              </a:rPr>
              <a:t>тужба </a:t>
            </a:r>
            <a:r>
              <a:rPr lang="sr-Latn-RS" sz="1900" i="1" dirty="0" smtClean="0">
                <a:latin typeface="Arial Narrow" pitchFamily="34" charset="0"/>
              </a:rPr>
              <a:t>actio pauliana</a:t>
            </a:r>
            <a:r>
              <a:rPr lang="ru-RU" sz="1900" dirty="0" smtClean="0">
                <a:latin typeface="Arial Narrow" pitchFamily="34" charset="0"/>
              </a:rPr>
              <a:t>;рок- три </a:t>
            </a:r>
            <a:r>
              <a:rPr lang="ru-RU" sz="1900" dirty="0">
                <a:latin typeface="Arial Narrow" pitchFamily="34" charset="0"/>
              </a:rPr>
              <a:t>године од закључења уговора;</a:t>
            </a:r>
          </a:p>
          <a:p>
            <a:r>
              <a:rPr lang="ru-RU" sz="1900" b="1" i="1" dirty="0">
                <a:latin typeface="Arial Narrow" pitchFamily="34" charset="0"/>
              </a:rPr>
              <a:t>Обавеза јемства </a:t>
            </a:r>
            <a:r>
              <a:rPr lang="ru-RU" sz="1900" dirty="0">
                <a:latin typeface="Arial Narrow" pitchFamily="34" charset="0"/>
              </a:rPr>
              <a:t>међу сауговорницима- за правне, материјалне </a:t>
            </a:r>
            <a:r>
              <a:rPr lang="ru-RU" sz="1900" dirty="0" smtClean="0">
                <a:latin typeface="Arial Narrow" pitchFamily="34" charset="0"/>
              </a:rPr>
              <a:t>недостатке уступљених ствари; </a:t>
            </a:r>
            <a:r>
              <a:rPr lang="ru-RU" sz="1900" dirty="0">
                <a:latin typeface="Arial Narrow" pitchFamily="34" charset="0"/>
              </a:rPr>
              <a:t>постојање </a:t>
            </a:r>
            <a:r>
              <a:rPr lang="ru-RU" sz="1900" dirty="0" smtClean="0">
                <a:latin typeface="Arial Narrow" pitchFamily="34" charset="0"/>
              </a:rPr>
              <a:t>и наплативост уступљеног потраживања</a:t>
            </a:r>
            <a:r>
              <a:rPr lang="ru-RU" sz="1900" dirty="0">
                <a:latin typeface="Arial Narrow" pitchFamily="34" charset="0"/>
              </a:rPr>
              <a:t>;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2392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3536</TotalTime>
  <Words>1284</Words>
  <Application>Microsoft Office PowerPoint</Application>
  <PresentationFormat>On-screen Show (4:3)</PresentationFormat>
  <Paragraphs>74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Austin</vt:lpstr>
      <vt:lpstr>Уговори у наследном праву</vt:lpstr>
      <vt:lpstr>Уговори у наследном праву</vt:lpstr>
      <vt:lpstr>Уговор о наслеђивању</vt:lpstr>
      <vt:lpstr>Уговор о наслеђивању</vt:lpstr>
      <vt:lpstr>Забрањени уговори  у наследном праву</vt:lpstr>
      <vt:lpstr>   Уговор о уступању и расподели имовине за живота (појам, правне особине)</vt:lpstr>
      <vt:lpstr>Закључење  уговора  (предмет, форма)</vt:lpstr>
      <vt:lpstr>   Закључење  уговора (уговорне стране)</vt:lpstr>
      <vt:lpstr>Дејства уговора</vt:lpstr>
      <vt:lpstr>Раскид уговора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Voja</dc:creator>
  <cp:lastModifiedBy>Voja</cp:lastModifiedBy>
  <cp:revision>48</cp:revision>
  <dcterms:created xsi:type="dcterms:W3CDTF">2020-04-25T20:59:55Z</dcterms:created>
  <dcterms:modified xsi:type="dcterms:W3CDTF">2020-04-28T07:55:59Z</dcterms:modified>
</cp:coreProperties>
</file>